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0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1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454" r:id="rId2"/>
    <p:sldId id="550" r:id="rId3"/>
    <p:sldId id="396" r:id="rId4"/>
    <p:sldId id="515" r:id="rId5"/>
    <p:sldId id="523" r:id="rId6"/>
    <p:sldId id="397" r:id="rId7"/>
    <p:sldId id="398" r:id="rId8"/>
    <p:sldId id="508" r:id="rId9"/>
    <p:sldId id="551" r:id="rId10"/>
    <p:sldId id="512" r:id="rId11"/>
    <p:sldId id="549" r:id="rId12"/>
    <p:sldId id="488" r:id="rId13"/>
    <p:sldId id="522" r:id="rId14"/>
    <p:sldId id="506" r:id="rId15"/>
    <p:sldId id="518" r:id="rId16"/>
    <p:sldId id="401" r:id="rId17"/>
    <p:sldId id="422" r:id="rId18"/>
    <p:sldId id="485" r:id="rId19"/>
    <p:sldId id="553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F6F"/>
    <a:srgbClr val="0006FE"/>
    <a:srgbClr val="FF33CC"/>
    <a:srgbClr val="0000CC"/>
    <a:srgbClr val="006600"/>
    <a:srgbClr val="CC0099"/>
    <a:srgbClr val="A50021"/>
    <a:srgbClr val="C80000"/>
    <a:srgbClr val="FF4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0" autoAdjust="0"/>
    <p:restoredTop sz="94824" autoAdjust="0"/>
  </p:normalViewPr>
  <p:slideViewPr>
    <p:cSldViewPr showGuides="1">
      <p:cViewPr varScale="1">
        <p:scale>
          <a:sx n="129" d="100"/>
          <a:sy n="129" d="100"/>
        </p:scale>
        <p:origin x="-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30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DDE6904-27FE-4A28-81B9-4BB495EF5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41E3F6F-A8F9-4C39-8C62-F077DEAEA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57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662BA-1845-44ED-A984-F12BC7718622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10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11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31786-E187-43E6-8633-0C1D10874911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69EEC-0359-4B05-974F-41EB44C59685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Model each sample</a:t>
            </a:r>
          </a:p>
          <a:p>
            <a:pPr eaLnBrk="1" hangingPunct="1"/>
            <a:r>
              <a:rPr lang="en-US" smtClean="0">
                <a:latin typeface="Arial" charset="0"/>
              </a:rPr>
              <a:t>Select samples randomly indpendently,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E0767230-41DD-416C-94DF-B14AD9991E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E78F4000-603A-43A9-9772-EA15786EFD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BA91E300-87A6-4188-BA11-76F82726AE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47F8C8D3-6BDF-4148-BF9D-D4BC3120C3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D9E7CF9A-E10E-4B43-BCF9-6C96C63751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8B2956E7-9AEE-4C6B-8C9B-08350367CE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4"/>
            <a:r>
              <a:rPr lang="en-US" smtClean="0"/>
              <a:t>Fifth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F77891F4-FB37-431E-8CE5-4ACAD66CCE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6" name="Picture 6" descr="boar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/>
        </p:nvSpPr>
        <p:spPr>
          <a:xfrm>
            <a:off x="2819400" y="6629400"/>
            <a:ext cx="33148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13,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9" r:id="rId4"/>
    <p:sldLayoutId id="2147483883" r:id="rId5"/>
    <p:sldLayoutId id="2147483884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1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15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15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D4FE4C5-9DCA-4C40-8A94-526407169002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Sampling &amp;</a:t>
            </a:r>
          </a:p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19200" y="3658850"/>
            <a:ext cx="68193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suppose </a:t>
            </a: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L</a:t>
            </a:r>
            <a:r>
              <a:rPr lang="en-US" sz="4400" dirty="0" smtClean="0">
                <a:latin typeface="+mj-lt"/>
              </a:rPr>
              <a:t> is max possible</a:t>
            </a:r>
          </a:p>
          <a:p>
            <a:pPr algn="l"/>
            <a:r>
              <a:rPr lang="en-US" sz="4400" dirty="0" smtClean="0">
                <a:latin typeface="+mj-lt"/>
              </a:rPr>
              <a:t>difference of samples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sz="4400" dirty="0" smtClean="0">
                <a:latin typeface="Comic Sans MS"/>
                <a:cs typeface="Comic Sans MS"/>
              </a:rPr>
              <a:t>Bound for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sz="4800" dirty="0" err="1">
                <a:solidFill>
                  <a:srgbClr val="0006FE"/>
                </a:solidFill>
                <a:latin typeface="Euclid"/>
                <a:cs typeface="Euclid"/>
              </a:rPr>
              <a:t>σ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AB032E80-4924-4C32-A61E-EE294C645BF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13594" y="4807803"/>
            <a:ext cx="1782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+mj-lt"/>
              </a:rPr>
              <a:t> </a:t>
            </a:r>
            <a:r>
              <a:rPr lang="en-US" sz="4800" dirty="0" smtClean="0">
                <a:solidFill>
                  <a:srgbClr val="FF4519"/>
                </a:solidFill>
                <a:latin typeface="+mj-lt"/>
              </a:rPr>
              <a:t>50</a:t>
            </a: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147284"/>
              </p:ext>
            </p:extLst>
          </p:nvPr>
        </p:nvGraphicFramePr>
        <p:xfrm>
          <a:off x="2667000" y="4648200"/>
          <a:ext cx="347027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80" name="Equation" r:id="rId4" imgW="889000" imgH="469900" progId="Equation.DSMT4">
                  <p:embed/>
                </p:oleObj>
              </mc:Choice>
              <mc:Fallback>
                <p:oleObj name="Equation" r:id="rId4" imgW="889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648200"/>
                        <a:ext cx="3470275" cy="183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81" name="Equation" r:id="rId6" imgW="1879600" imgH="215900" progId="Equation.DSMT4">
                  <p:embed/>
                </p:oleObj>
              </mc:Choice>
              <mc:Fallback>
                <p:oleObj name="Equation" r:id="rId6" imgW="1879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149222"/>
              </p:ext>
            </p:extLst>
          </p:nvPr>
        </p:nvGraphicFramePr>
        <p:xfrm>
          <a:off x="914400" y="914400"/>
          <a:ext cx="7363178" cy="2133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82" name="Equation" r:id="rId8" imgW="2057400" imgH="596900" progId="Equation.DSMT4">
                  <p:embed/>
                </p:oleObj>
              </mc:Choice>
              <mc:Fallback>
                <p:oleObj name="Equation" r:id="rId8" imgW="2057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363178" cy="2133599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AB032E80-4924-4C32-A61E-EE294C645BF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848752"/>
              </p:ext>
            </p:extLst>
          </p:nvPr>
        </p:nvGraphicFramePr>
        <p:xfrm>
          <a:off x="5715000" y="1143000"/>
          <a:ext cx="32480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78" name="Equation" r:id="rId4" imgW="1155700" imgH="596900" progId="Equation.DSMT4">
                  <p:embed/>
                </p:oleObj>
              </mc:Choice>
              <mc:Fallback>
                <p:oleObj name="Equation" r:id="rId4" imgW="11557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143000"/>
                        <a:ext cx="3248025" cy="16764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687935"/>
              </p:ext>
            </p:extLst>
          </p:nvPr>
        </p:nvGraphicFramePr>
        <p:xfrm>
          <a:off x="776288" y="3425825"/>
          <a:ext cx="7618412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79" name="Equation" r:id="rId6" imgW="1828800" imgH="292100" progId="Equation.DSMT4">
                  <p:embed/>
                </p:oleObj>
              </mc:Choice>
              <mc:Fallback>
                <p:oleObj name="Equation" r:id="rId6" imgW="1828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3425825"/>
                        <a:ext cx="7618412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599471"/>
              </p:ext>
            </p:extLst>
          </p:nvPr>
        </p:nvGraphicFramePr>
        <p:xfrm>
          <a:off x="914400" y="1546225"/>
          <a:ext cx="481806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80" name="Equation" r:id="rId8" imgW="1346200" imgH="292100" progId="Equation.DSMT4">
                  <p:embed/>
                </p:oleObj>
              </mc:Choice>
              <mc:Fallback>
                <p:oleObj name="Equation" r:id="rId8" imgW="1346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46225"/>
                        <a:ext cx="4818062" cy="10445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244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96B5C7C7-3FC0-4B55-9934-A080551106B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Confidence</a:t>
            </a:r>
            <a:endParaRPr lang="en-US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5400" dirty="0" smtClean="0">
                <a:latin typeface="Comic Sans MS" pitchFamily="66" charset="0"/>
              </a:rPr>
              <a:t>tempting to say:</a:t>
            </a:r>
          </a:p>
          <a:p>
            <a:pPr lvl="1"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that</a:t>
            </a:r>
            <a:endParaRPr lang="en-US" sz="5400" dirty="0" smtClean="0">
              <a:latin typeface="Comic Sans MS" pitchFamily="66" charset="0"/>
            </a:endParaRPr>
          </a:p>
          <a:p>
            <a:pPr lvl="1"/>
            <a:r>
              <a:rPr lang="en-US" sz="54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180 </a:t>
            </a:r>
            <a:r>
              <a:rPr lang="en-US" sz="5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</a:p>
          <a:p>
            <a:pPr lvl="1" algn="l"/>
            <a:r>
              <a:rPr lang="en-US" sz="5400" dirty="0">
                <a:latin typeface="Comic Sans MS" pitchFamily="66" charset="0"/>
              </a:rPr>
              <a:t>is at least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5400" dirty="0" smtClean="0">
                <a:latin typeface="Comic Sans MS" pitchFamily="66" charset="0"/>
              </a:rPr>
              <a:t>”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B6100CB1-975D-41F5-9A6C-8F34E133D00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FF4519"/>
                </a:solidFill>
              </a:rPr>
              <a:t>c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800F6F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average in the river.</a:t>
            </a:r>
          </a:p>
          <a:p>
            <a:pPr eaLnBrk="1" hangingPunct="1"/>
            <a:r>
              <a:rPr lang="en-US" sz="6000" dirty="0" err="1" smtClean="0">
                <a:solidFill>
                  <a:srgbClr val="FF4519"/>
                </a:solidFill>
              </a:rPr>
              <a:t>c</a:t>
            </a:r>
            <a:r>
              <a:rPr lang="en-US" sz="60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A7F8015-3123-4EEE-BF99-E293B8DB180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800F6F"/>
                </a:solidFill>
                <a:latin typeface="Comic Sans MS" pitchFamily="66" charset="0"/>
              </a:rPr>
              <a:t>sampling </a:t>
            </a:r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process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 process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will yield an average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average </a:t>
            </a:r>
            <a:r>
              <a:rPr lang="en-US" sz="4400" dirty="0">
                <a:latin typeface="Comic Sans MS" pitchFamily="66" charset="0"/>
              </a:rPr>
              <a:t>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8372F5CC-0D0C-42AC-A06F-FCD924AC2FB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1"/>
            <a:ext cx="88439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Tell the EPA that 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our estimate method </a:t>
            </a:r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 CMD will be within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</a:t>
            </a:r>
            <a:r>
              <a:rPr lang="en-US" sz="4800" dirty="0" smtClean="0">
                <a:latin typeface="Comic Sans MS" pitchFamily="66" charset="0"/>
              </a:rPr>
              <a:t>actual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FF4519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 in the river.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8372F5CC-0D0C-42AC-A06F-FCD924AC2FB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28600" y="2088344"/>
            <a:ext cx="8610600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So we can be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95</a:t>
            </a:r>
            <a:r>
              <a:rPr lang="en-US" sz="4800" dirty="0" smtClean="0">
                <a:latin typeface="Comic Sans MS" pitchFamily="66" charset="0"/>
              </a:rPr>
              <a:t>%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7030A0"/>
                </a:solidFill>
                <a:latin typeface="Comic Sans MS" pitchFamily="66" charset="0"/>
              </a:rPr>
              <a:t>confident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the actual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/>
              </a:rPr>
              <a:t>avg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CMD</a:t>
            </a:r>
          </a:p>
          <a:p>
            <a:pPr algn="l"/>
            <a:r>
              <a:rPr lang="en-US" sz="5400" kern="0" dirty="0" smtClean="0">
                <a:solidFill>
                  <a:srgbClr val="FF4519"/>
                </a:solidFill>
                <a:latin typeface="Comic Sans MS"/>
              </a:rPr>
              <a:t>c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b="1" kern="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kern="0" dirty="0" smtClean="0">
                <a:solidFill>
                  <a:srgbClr val="006600"/>
                </a:solidFill>
                <a:latin typeface="Comic Sans MS"/>
              </a:rPr>
              <a:t> 200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FE75FCEF-2C00-453D-8F19-57E1BCE16A7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For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180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FF6600"/>
                </a:solidFill>
                <a:latin typeface="Comic Sans MS" pitchFamily="66" charset="0"/>
              </a:rPr>
              <a:t>20 </a:t>
            </a:r>
            <a:r>
              <a:rPr lang="en-US" sz="6000" dirty="0" smtClean="0">
                <a:latin typeface="Comic Sans MS" pitchFamily="66" charset="0"/>
              </a:rPr>
              <a:t>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95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458200" cy="2628900"/>
          </a:xfrm>
          <a:prstGeom prst="rect">
            <a:avLst/>
          </a:prstGeom>
          <a:noFill/>
          <a:ln w="38100" algn="ctr">
            <a:solidFill>
              <a:srgbClr val="FF33CC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E78F4000-603A-43A9-9772-EA15786EFD2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</a:t>
            </a:r>
            <a:r>
              <a:rPr lang="en-US" sz="4800" dirty="0"/>
              <a:t>Also ask “Why am I</a:t>
            </a:r>
          </a:p>
          <a:p>
            <a:r>
              <a:rPr lang="en-US" sz="4800" dirty="0"/>
              <a:t>hearing about this particular </a:t>
            </a:r>
          </a:p>
          <a:p>
            <a:r>
              <a:rPr lang="en-US" sz="4800" dirty="0"/>
              <a:t>experiment?  How many </a:t>
            </a:r>
          </a:p>
          <a:p>
            <a:r>
              <a:rPr lang="en-US" sz="4800" dirty="0"/>
              <a:t>others were tried and not</a:t>
            </a:r>
          </a:p>
          <a:p>
            <a:r>
              <a:rPr lang="en-US" sz="4800" dirty="0"/>
              <a:t>reported?” </a:t>
            </a:r>
            <a:endParaRPr lang="en-US" sz="4800" dirty="0" smtClean="0"/>
          </a:p>
          <a:p>
            <a:pPr algn="ctr"/>
            <a:r>
              <a:rPr lang="en-US" sz="4800" dirty="0"/>
              <a:t>See </a:t>
            </a:r>
            <a:r>
              <a:rPr lang="en-US" sz="4800" dirty="0">
                <a:solidFill>
                  <a:srgbClr val="660066"/>
                </a:solidFill>
              </a:rPr>
              <a:t>http://</a:t>
            </a:r>
            <a:r>
              <a:rPr lang="en-US" sz="4800" dirty="0" err="1">
                <a:solidFill>
                  <a:srgbClr val="660066"/>
                </a:solidFill>
              </a:rPr>
              <a:t>xkcd.com</a:t>
            </a:r>
            <a:r>
              <a:rPr lang="en-US" sz="4800" dirty="0">
                <a:solidFill>
                  <a:srgbClr val="660066"/>
                </a:solidFill>
              </a:rPr>
              <a:t>/882/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E78F4000-603A-43A9-9772-EA15786EFD2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19238411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393063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solidFill>
                  <a:srgbClr val="A7097A"/>
                </a:solidFill>
                <a:latin typeface="Comic Sans MS"/>
                <a:cs typeface="Comic Sans MS"/>
              </a:rPr>
              <a:t>pairwise</a:t>
            </a:r>
            <a:r>
              <a:rPr lang="en-US" sz="3600" dirty="0">
                <a:solidFill>
                  <a:srgbClr val="A7097A"/>
                </a:solidFill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900952"/>
              </p:ext>
            </p:extLst>
          </p:nvPr>
        </p:nvGraphicFramePr>
        <p:xfrm>
          <a:off x="654050" y="3213100"/>
          <a:ext cx="61277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5" imgW="1828800" imgH="292100" progId="Equation.DSMT4">
                  <p:embed/>
                </p:oleObj>
              </mc:Choice>
              <mc:Fallback>
                <p:oleObj name="Equation" r:id="rId5" imgW="1828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3213100"/>
                        <a:ext cx="612775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199231"/>
              </p:ext>
            </p:extLst>
          </p:nvPr>
        </p:nvGraphicFramePr>
        <p:xfrm>
          <a:off x="747713" y="3879850"/>
          <a:ext cx="7648575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7" imgW="1828800" imgH="596900" progId="Equation.DSMT4">
                  <p:embed/>
                </p:oleObj>
              </mc:Choice>
              <mc:Fallback>
                <p:oleObj name="Equation" r:id="rId7" imgW="18288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3879850"/>
                        <a:ext cx="7648575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68223" y="920418"/>
            <a:ext cx="22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  <a:latin typeface="Comic Sans MS"/>
                <a:cs typeface="Comic Sans MS"/>
              </a:rPr>
              <a:t>Theorem:</a:t>
            </a:r>
            <a:endParaRPr lang="en-US" sz="36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071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C54485E2-983F-4808-AAAD-1595DDE4A77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9067800" cy="4495800"/>
          </a:xfrm>
        </p:spPr>
        <p:txBody>
          <a:bodyPr/>
          <a:lstStyle/>
          <a:p>
            <a:pPr eaLnBrk="1" hangingPunct="1"/>
            <a:r>
              <a:rPr lang="en-US" sz="4800" dirty="0">
                <a:solidFill>
                  <a:srgbClr val="DA0000"/>
                </a:solidFill>
              </a:rPr>
              <a:t>coliform count </a:t>
            </a:r>
            <a:r>
              <a:rPr lang="en-US" sz="4800" dirty="0"/>
              <a:t>in Charles River</a:t>
            </a:r>
          </a:p>
          <a:p>
            <a:pPr eaLnBrk="1" hangingPunct="1"/>
            <a:r>
              <a:rPr lang="en-US" sz="4800" dirty="0" smtClean="0"/>
              <a:t>for swimming</a:t>
            </a:r>
          </a:p>
          <a:p>
            <a:pPr eaLnBrk="1" hangingPunct="1"/>
            <a:r>
              <a:rPr lang="en-US" sz="4800" dirty="0" smtClean="0"/>
              <a:t>EPA requires</a:t>
            </a:r>
          </a:p>
          <a:p>
            <a:pPr algn="ctr" eaLnBrk="1" hangingPunct="1"/>
            <a:r>
              <a:rPr lang="en-US" sz="4800" dirty="0" smtClean="0"/>
              <a:t>average </a:t>
            </a:r>
            <a:r>
              <a:rPr lang="en-US" sz="4800" dirty="0"/>
              <a:t>CMD </a:t>
            </a:r>
            <a:r>
              <a:rPr lang="en-US" sz="4800" b="1" dirty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>
                <a:solidFill>
                  <a:srgbClr val="006600"/>
                </a:solidFill>
              </a:rPr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200</a:t>
            </a:r>
          </a:p>
          <a:p>
            <a:pPr algn="ctr" eaLnBrk="1" hangingPunct="1"/>
            <a:r>
              <a:rPr lang="en-US" sz="4800" dirty="0" smtClean="0"/>
              <a:t>(</a:t>
            </a:r>
            <a:r>
              <a:rPr lang="en-US" sz="4800" dirty="0"/>
              <a:t>Coliform Microbial Density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4648200" cy="12192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Sampling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52400"/>
            <a:ext cx="1587500" cy="119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38400"/>
            <a:ext cx="1193800" cy="1193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6D21BB0-6D03-4034-A4DE-775A83495C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2004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Make </a:t>
            </a:r>
            <a:r>
              <a:rPr lang="en-US" sz="5400" dirty="0" smtClean="0">
                <a:solidFill>
                  <a:srgbClr val="0000FF"/>
                </a:solidFill>
              </a:rPr>
              <a:t>32</a:t>
            </a:r>
            <a:r>
              <a:rPr lang="en-US" sz="5400" dirty="0" smtClean="0"/>
              <a:t> measurements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of CMD at random 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times and locations</a:t>
            </a:r>
            <a:endParaRPr lang="en-US" sz="72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6D21BB0-6D03-4034-A4DE-775A83495C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0292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A few of the </a:t>
            </a:r>
            <a:r>
              <a:rPr lang="en-US" sz="5400" dirty="0" smtClean="0">
                <a:solidFill>
                  <a:srgbClr val="0000CC"/>
                </a:solidFill>
              </a:rPr>
              <a:t>32 </a:t>
            </a:r>
            <a:r>
              <a:rPr lang="en-US" sz="5400" dirty="0" smtClean="0"/>
              <a:t>counts </a:t>
            </a:r>
          </a:p>
          <a:p>
            <a:pPr eaLnBrk="1" hangingPunct="1"/>
            <a:r>
              <a:rPr lang="en-US" sz="5400" dirty="0" smtClean="0"/>
              <a:t>turn out to be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200 </a:t>
            </a:r>
            <a:r>
              <a:rPr lang="en-US" sz="5400" dirty="0" smtClean="0"/>
              <a:t>but </a:t>
            </a:r>
            <a:endParaRPr lang="en-US" sz="5400" dirty="0"/>
          </a:p>
          <a:p>
            <a:pPr eaLnBrk="1" hangingPunct="1"/>
            <a:r>
              <a:rPr lang="en-US" sz="5400" dirty="0" smtClean="0"/>
              <a:t>their average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CC"/>
                </a:solidFill>
              </a:rPr>
              <a:t> 180</a:t>
            </a:r>
            <a:r>
              <a:rPr lang="en-US" sz="5400" dirty="0" smtClean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Convince the EPA that </a:t>
            </a:r>
            <a:r>
              <a:rPr lang="en-US" sz="5400" dirty="0" err="1" smtClean="0">
                <a:solidFill>
                  <a:srgbClr val="000000"/>
                </a:solidFill>
              </a:rPr>
              <a:t>avg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en-US" sz="5400" dirty="0" smtClean="0">
                <a:solidFill>
                  <a:srgbClr val="FF4519"/>
                </a:solidFill>
              </a:rPr>
              <a:t>in whole river</a:t>
            </a:r>
            <a:r>
              <a:rPr lang="en-US" sz="5400" dirty="0" smtClean="0">
                <a:solidFill>
                  <a:srgbClr val="000000"/>
                </a:solidFill>
              </a:rPr>
              <a:t> is </a:t>
            </a:r>
            <a:r>
              <a:rPr lang="en-US" sz="54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rgbClr val="006600"/>
                </a:solidFill>
              </a:rPr>
              <a:t> 200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6D21BB0-6D03-4034-A4DE-775A83495C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657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That is, convince EPA that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the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660066"/>
                </a:solidFill>
              </a:rPr>
              <a:t>estimate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based on </a:t>
            </a:r>
            <a:r>
              <a:rPr lang="en-US" sz="5400" dirty="0" smtClean="0">
                <a:solidFill>
                  <a:srgbClr val="0006FE"/>
                </a:solidFill>
              </a:rPr>
              <a:t>32</a:t>
            </a:r>
            <a:r>
              <a:rPr lang="en-US" sz="5400" dirty="0" smtClean="0">
                <a:solidFill>
                  <a:srgbClr val="000000"/>
                </a:solidFill>
              </a:rPr>
              <a:t> samples is within</a:t>
            </a:r>
            <a:r>
              <a:rPr lang="en-US" sz="5400" dirty="0" smtClean="0">
                <a:solidFill>
                  <a:srgbClr val="006600"/>
                </a:solidFill>
              </a:rPr>
              <a:t> </a:t>
            </a:r>
            <a:r>
              <a:rPr lang="en-US" sz="5400" dirty="0" smtClean="0">
                <a:solidFill>
                  <a:srgbClr val="0006FE"/>
                </a:solidFill>
              </a:rPr>
              <a:t>20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of the </a:t>
            </a:r>
            <a:r>
              <a:rPr lang="en-US" sz="5400" dirty="0" smtClean="0">
                <a:solidFill>
                  <a:srgbClr val="FF4519"/>
                </a:solidFill>
              </a:rPr>
              <a:t>actual</a:t>
            </a:r>
            <a:r>
              <a:rPr lang="en-US" sz="5400" dirty="0" smtClean="0"/>
              <a:t> average?</a:t>
            </a:r>
            <a:endParaRPr lang="en-US" sz="7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510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Sampling parameters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23578D71-BE5D-4BBF-9B59-FB73E190AF0C}" type="slidenum">
              <a:rPr lang="en-US" smtClean="0"/>
              <a:pPr>
                <a:defRPr/>
              </a:pPr>
              <a:t>7</a:t>
            </a:fld>
            <a:endParaRPr lang="en-US" dirty="0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371600"/>
            <a:ext cx="8991600" cy="4343400"/>
          </a:xfrm>
        </p:spPr>
        <p:txBody>
          <a:bodyPr/>
          <a:lstStyle/>
          <a:p>
            <a:pPr marL="0" indent="0" eaLnBrk="1" hangingPunct="1"/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FF4519"/>
                </a:solidFill>
              </a:rPr>
              <a:t>c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::= actual average CMD in river</a:t>
            </a:r>
          </a:p>
          <a:p>
            <a:pPr marL="0" indent="0" eaLnBrk="1" hangingPunct="1"/>
            <a:r>
              <a:rPr lang="en-US" sz="4400" dirty="0" smtClean="0"/>
              <a:t>CMD sample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/>
              <a:t>ran </a:t>
            </a:r>
            <a:r>
              <a:rPr lang="en-US" sz="4400" dirty="0" err="1" smtClean="0"/>
              <a:t>var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FF4519"/>
                </a:solidFill>
              </a:rPr>
              <a:t>c</a:t>
            </a:r>
          </a:p>
          <a:p>
            <a:pPr marL="0" indent="0" eaLnBrk="1" hangingPunct="1"/>
            <a:r>
              <a:rPr lang="en-US" sz="4400" dirty="0" smtClean="0">
                <a:solidFill>
                  <a:schemeClr val="accent2"/>
                </a:solidFill>
              </a:rPr>
              <a:t> n</a:t>
            </a:r>
            <a:r>
              <a:rPr lang="en-US" sz="4400" dirty="0" smtClean="0"/>
              <a:t> samples   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800F6F"/>
                </a:solidFill>
              </a:rPr>
              <a:t>mutually </a:t>
            </a:r>
            <a:r>
              <a:rPr lang="en-US" sz="4400" dirty="0" err="1" smtClean="0">
                <a:solidFill>
                  <a:srgbClr val="800F6F"/>
                </a:solidFill>
              </a:rPr>
              <a:t>indep</a:t>
            </a:r>
            <a:endParaRPr lang="en-US" sz="4400" dirty="0" smtClean="0">
              <a:solidFill>
                <a:srgbClr val="800F6F"/>
              </a:solidFill>
            </a:endParaRPr>
          </a:p>
          <a:p>
            <a:pPr marL="0" indent="0" eaLnBrk="1" hangingPunct="1"/>
            <a:r>
              <a:rPr lang="en-US" sz="4400" dirty="0" smtClean="0"/>
              <a:t>                      ran </a:t>
            </a:r>
            <a:r>
              <a:rPr lang="en-US" sz="4400" dirty="0" err="1" smtClean="0"/>
              <a:t>vars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FF4519"/>
                </a:solidFill>
              </a:rPr>
              <a:t>c</a:t>
            </a:r>
          </a:p>
          <a:p>
            <a:pPr marL="0" indent="0" eaLnBrk="1" hangingPunct="1"/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baseline="-25000" dirty="0" smtClean="0">
                <a:solidFill>
                  <a:schemeClr val="accent2"/>
                </a:solidFill>
              </a:rPr>
              <a:t>n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4400" dirty="0" smtClean="0"/>
              <a:t> </a:t>
            </a:r>
            <a:r>
              <a:rPr lang="en-US" sz="4400" dirty="0" err="1" smtClean="0"/>
              <a:t>avg</a:t>
            </a:r>
            <a:r>
              <a:rPr lang="en-US" sz="4400" dirty="0" smtClean="0"/>
              <a:t> of the </a:t>
            </a:r>
            <a:r>
              <a:rPr lang="en-US" sz="4400" dirty="0" smtClean="0">
                <a:solidFill>
                  <a:srgbClr val="0006FE"/>
                </a:solidFill>
              </a:rPr>
              <a:t>n </a:t>
            </a:r>
            <a:r>
              <a:rPr lang="en-US" sz="4400" dirty="0" smtClean="0"/>
              <a:t>CMD samples</a:t>
            </a:r>
            <a:endParaRPr lang="en-US" sz="4400" dirty="0" smtClean="0">
              <a:solidFill>
                <a:srgbClr val="0006F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344823"/>
              </p:ext>
            </p:extLst>
          </p:nvPr>
        </p:nvGraphicFramePr>
        <p:xfrm>
          <a:off x="914400" y="838200"/>
          <a:ext cx="6940550" cy="221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59" name="Equation" r:id="rId4" imgW="1866900" imgH="596900" progId="Equation.DSMT4">
                  <p:embed/>
                </p:oleObj>
              </mc:Choice>
              <mc:Fallback>
                <p:oleObj name="Equation" r:id="rId4" imgW="1866900" imgH="596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38200"/>
                        <a:ext cx="6940550" cy="22177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805633"/>
              </p:ext>
            </p:extLst>
          </p:nvPr>
        </p:nvGraphicFramePr>
        <p:xfrm>
          <a:off x="871538" y="3048000"/>
          <a:ext cx="72469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60" name="Equation" r:id="rId6" imgW="1866900" imgH="215900" progId="Equation.DSMT4">
                  <p:embed/>
                </p:oleObj>
              </mc:Choice>
              <mc:Fallback>
                <p:oleObj name="Equation" r:id="rId6" imgW="1866900" imgH="215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3048000"/>
                        <a:ext cx="72469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AB032E80-4924-4C32-A61E-EE294C645BF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741408"/>
              </p:ext>
            </p:extLst>
          </p:nvPr>
        </p:nvGraphicFramePr>
        <p:xfrm>
          <a:off x="914400" y="914400"/>
          <a:ext cx="7363178" cy="2133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25" name="Equation" r:id="rId4" imgW="2057400" imgH="596900" progId="Equation.DSMT4">
                  <p:embed/>
                </p:oleObj>
              </mc:Choice>
              <mc:Fallback>
                <p:oleObj name="Equation" r:id="rId4" imgW="2057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363178" cy="2133599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838867"/>
              </p:ext>
            </p:extLst>
          </p:nvPr>
        </p:nvGraphicFramePr>
        <p:xfrm>
          <a:off x="871538" y="3048000"/>
          <a:ext cx="72469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26" name="Equation" r:id="rId6" imgW="1866900" imgH="215900" progId="Equation.DSMT4">
                  <p:embed/>
                </p:oleObj>
              </mc:Choice>
              <mc:Fallback>
                <p:oleObj name="Equation" r:id="rId6" imgW="18669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3048000"/>
                        <a:ext cx="72469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AB032E80-4924-4C32-A61E-EE294C645BF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0259" y="4114800"/>
            <a:ext cx="65375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660066"/>
                </a:solidFill>
                <a:latin typeface="+mj-lt"/>
              </a:rPr>
              <a:t>?? don’t know</a:t>
            </a:r>
            <a:r>
              <a:rPr lang="en-US" sz="6600" dirty="0" smtClean="0">
                <a:latin typeface="+mj-lt"/>
              </a:rPr>
              <a:t> </a:t>
            </a:r>
            <a:r>
              <a:rPr lang="en-US" sz="6600" dirty="0" err="1" smtClean="0">
                <a:solidFill>
                  <a:srgbClr val="0006FE"/>
                </a:solidFill>
                <a:latin typeface="Euclid"/>
                <a:cs typeface="Euclid"/>
              </a:rPr>
              <a:t>σ</a:t>
            </a:r>
            <a:endParaRPr lang="en-US" sz="6600" dirty="0" smtClean="0">
              <a:solidFill>
                <a:srgbClr val="0006FE"/>
              </a:solidFill>
              <a:latin typeface="Euclid"/>
              <a:cs typeface="Euclid"/>
            </a:endParaRPr>
          </a:p>
        </p:txBody>
      </p:sp>
    </p:spTree>
    <p:extLst>
      <p:ext uri="{BB962C8B-B14F-4D97-AF65-F5344CB8AC3E}">
        <p14:creationId xmlns:p14="http://schemas.microsoft.com/office/powerpoint/2010/main" val="37434110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{#1}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1"/>
  <p:tag name="EMBEDFONTS" val="0"/>
  <p:tag name="USEBOLDAMS" val="0"/>
  <p:tag name="DEFAULTDISPLAYSOURCE" val="\documentclass{slides}\pagestyle{empty}&#10;\input{C:/latex-macros/texpoint.sty}&#10;\begin{document}&#10;$  $&#10;\end{document}"/>
  <p:tag name="TEX2PS" val="latex $(base).tex; dvips -D $(res) -E -o $(base).ps $(base).dvi"/>
  <p:tag name="EXTERNALEDITCOMMAND" val="notepad %"/>
  <p:tag name="GHOSTSCRIPTCOMMAND" val="gswin32c"/>
  <p:tag name="DEFAULTBITMAP" val="emf"/>
  <p:tag name="DEFAULTBLEND" val="0"/>
  <p:tag name="DEFAULTTRANSPARENT" val="1"/>
  <p:tag name="DEFAULTWORKAROUNDTRANSPARENCYBUG" val="0"/>
  <p:tag name="DEFAULTRESOLUTION" val="300"/>
  <p:tag name="DEFAULTMAGNIFICATION" val="0"/>
  <p:tag name="DEFAULTHEIGHT" val="250"/>
  <p:tag name="DEFAULTWIDTH" val="348"/>
  <p:tag name="DEFAULTWORDWRAP" val="0"/>
  <p:tag name="DEFAULTFONTSIZE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5.6|3.8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ysDash"/>
          <a:round/>
          <a:headEnd type="none" w="med" len="med"/>
          <a:tailEnd type="stealth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4601</TotalTime>
  <Words>499</Words>
  <Application>Microsoft Macintosh PowerPoint</Application>
  <PresentationFormat>On-screen Show (4:3)</PresentationFormat>
  <Paragraphs>123</Paragraphs>
  <Slides>19</Slides>
  <Notes>19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1_Default Design</vt:lpstr>
      <vt:lpstr>Equation</vt:lpstr>
      <vt:lpstr>PowerPoint Presentation</vt:lpstr>
      <vt:lpstr>Pairwise Independent Sampling</vt:lpstr>
      <vt:lpstr>Sampling</vt:lpstr>
      <vt:lpstr>Sampling Questions</vt:lpstr>
      <vt:lpstr>Sampling Questions</vt:lpstr>
      <vt:lpstr>Sampling Questions</vt:lpstr>
      <vt:lpstr>Sampling parameters</vt:lpstr>
      <vt:lpstr>Pairwise Independent Sampling</vt:lpstr>
      <vt:lpstr>Pairwise Independent Sampling</vt:lpstr>
      <vt:lpstr>Bound for σ </vt:lpstr>
      <vt:lpstr>Pairwise Independent Sampling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366</cp:revision>
  <cp:lastPrinted>2013-05-13T02:09:28Z</cp:lastPrinted>
  <dcterms:created xsi:type="dcterms:W3CDTF">2011-05-04T20:44:08Z</dcterms:created>
  <dcterms:modified xsi:type="dcterms:W3CDTF">2013-05-13T13:31:55Z</dcterms:modified>
</cp:coreProperties>
</file>