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notesSlides/notesSlide10.xml" ContentType="application/vnd.openxmlformats-officedocument.presentationml.notesSlide+xml"/>
  <Override PartName="/ppt/embeddings/oleObject2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4.xml" ContentType="application/vnd.openxmlformats-officedocument.presentationml.notesSlide+xml"/>
  <Override PartName="/ppt/embeddings/oleObject7.bin" ContentType="application/vnd.openxmlformats-officedocument.oleObject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  <p:sldMasterId id="2147483662" r:id="rId2"/>
  </p:sldMasterIdLst>
  <p:notesMasterIdLst>
    <p:notesMasterId r:id="rId32"/>
  </p:notesMasterIdLst>
  <p:handoutMasterIdLst>
    <p:handoutMasterId r:id="rId33"/>
  </p:handoutMasterIdLst>
  <p:sldIdLst>
    <p:sldId id="692" r:id="rId3"/>
    <p:sldId id="693" r:id="rId4"/>
    <p:sldId id="764" r:id="rId5"/>
    <p:sldId id="694" r:id="rId6"/>
    <p:sldId id="765" r:id="rId7"/>
    <p:sldId id="702" r:id="rId8"/>
    <p:sldId id="734" r:id="rId9"/>
    <p:sldId id="706" r:id="rId10"/>
    <p:sldId id="707" r:id="rId11"/>
    <p:sldId id="708" r:id="rId12"/>
    <p:sldId id="739" r:id="rId13"/>
    <p:sldId id="736" r:id="rId14"/>
    <p:sldId id="786" r:id="rId15"/>
    <p:sldId id="738" r:id="rId16"/>
    <p:sldId id="749" r:id="rId17"/>
    <p:sldId id="695" r:id="rId18"/>
    <p:sldId id="696" r:id="rId19"/>
    <p:sldId id="740" r:id="rId20"/>
    <p:sldId id="697" r:id="rId21"/>
    <p:sldId id="741" r:id="rId22"/>
    <p:sldId id="746" r:id="rId23"/>
    <p:sldId id="742" r:id="rId24"/>
    <p:sldId id="743" r:id="rId25"/>
    <p:sldId id="744" r:id="rId26"/>
    <p:sldId id="703" r:id="rId27"/>
    <p:sldId id="771" r:id="rId28"/>
    <p:sldId id="745" r:id="rId29"/>
    <p:sldId id="772" r:id="rId30"/>
    <p:sldId id="704" r:id="rId31"/>
  </p:sldIdLst>
  <p:sldSz cx="9144000" cy="6858000" type="screen4x3"/>
  <p:notesSz cx="7315200" cy="9601200"/>
  <p:custDataLst>
    <p:tags r:id="rId35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 varScale="1">
        <p:scale>
          <a:sx n="107" d="100"/>
          <a:sy n="107" d="100"/>
        </p:scale>
        <p:origin x="-1488" y="-104"/>
      </p:cViewPr>
      <p:guideLst>
        <p:guide orient="horz" pos="2151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496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tags" Target="tags/tag1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32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723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63A410-60F3-4E07-A9A7-822A2D09E079}" type="slidenum">
              <a:rPr lang="en-US"/>
              <a:pPr/>
              <a:t>1</a:t>
            </a:fld>
            <a:endParaRPr lang="en-US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E857E7-9380-4149-86B9-C59E5C88647C}" type="slidenum">
              <a:rPr lang="en-US"/>
              <a:pPr/>
              <a:t>10</a:t>
            </a:fld>
            <a:endParaRPr lang="en-US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E238D8-20DA-42FF-ACC9-ACFB26361318}" type="slidenum">
              <a:rPr lang="en-US"/>
              <a:pPr/>
              <a:t>11</a:t>
            </a:fld>
            <a:endParaRPr lang="en-US"/>
          </a:p>
        </p:txBody>
      </p:sp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7DCA52-F4BC-4C5F-9831-486090B4DE11}" type="slidenum">
              <a:rPr lang="en-US"/>
              <a:pPr/>
              <a:t>12</a:t>
            </a:fld>
            <a:endParaRPr lang="en-US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338798-8B44-422F-BBD5-034B09779C0B}" type="slidenum">
              <a:rPr lang="en-US"/>
              <a:pPr/>
              <a:t>13</a:t>
            </a:fld>
            <a:endParaRPr lang="en-US"/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026354-04AC-426C-99FF-2A4346182332}" type="slidenum">
              <a:rPr lang="en-US"/>
              <a:pPr/>
              <a:t>14</a:t>
            </a:fld>
            <a:endParaRPr lang="en-US"/>
          </a:p>
        </p:txBody>
      </p:sp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708FF-BAE4-4F0E-B8D8-A30A3BD52A2A}" type="slidenum">
              <a:rPr lang="en-US"/>
              <a:pPr/>
              <a:t>15</a:t>
            </a:fld>
            <a:endParaRPr lang="en-US"/>
          </a:p>
        </p:txBody>
      </p:sp>
      <p:sp>
        <p:nvSpPr>
          <p:cNvPr id="71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87A06-5B32-49F6-924A-67C2FCBEFC42}" type="slidenum">
              <a:rPr lang="en-US"/>
              <a:pPr/>
              <a:t>16</a:t>
            </a:fld>
            <a:endParaRPr lang="en-US"/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D0CD84-82AA-49B1-BA4E-9E9A17434EBB}" type="slidenum">
              <a:rPr lang="en-US"/>
              <a:pPr/>
              <a:t>17</a:t>
            </a:fld>
            <a:endParaRPr lang="en-US"/>
          </a:p>
        </p:txBody>
      </p:sp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0F1CD8-CF1A-4651-87AE-465770144312}" type="slidenum">
              <a:rPr lang="en-US"/>
              <a:pPr/>
              <a:t>18</a:t>
            </a:fld>
            <a:endParaRPr lang="en-US"/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5043CD-B8DD-4C28-B91F-82BC4DF56AF0}" type="slidenum">
              <a:rPr lang="en-US"/>
              <a:pPr/>
              <a:t>19</a:t>
            </a:fld>
            <a:endParaRPr lang="en-US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897D6A-E82D-4523-836F-B5A28DE6527E}" type="slidenum">
              <a:rPr lang="en-US"/>
              <a:pPr/>
              <a:t>2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5111AB-6E83-4E5A-993D-A7CD9AEE9458}" type="slidenum">
              <a:rPr lang="en-US"/>
              <a:pPr/>
              <a:t>20</a:t>
            </a:fld>
            <a:endParaRPr lang="en-US"/>
          </a:p>
        </p:txBody>
      </p:sp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766FF-3ED2-4B51-9269-30D569919F41}" type="slidenum">
              <a:rPr lang="en-US"/>
              <a:pPr/>
              <a:t>21</a:t>
            </a:fld>
            <a:endParaRPr lang="en-US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92161-CB8A-432F-80A0-6AB3A14F2407}" type="slidenum">
              <a:rPr lang="en-US"/>
              <a:pPr/>
              <a:t>22</a:t>
            </a:fld>
            <a:endParaRPr lang="en-US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C3C000-E0C3-4524-9572-3ABBEAC797A6}" type="slidenum">
              <a:rPr lang="en-US"/>
              <a:pPr/>
              <a:t>23</a:t>
            </a:fld>
            <a:endParaRPr lang="en-US"/>
          </a:p>
        </p:txBody>
      </p:sp>
      <p:sp>
        <p:nvSpPr>
          <p:cNvPr id="66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2CBA68-1A8A-4E1E-B48D-335D29983FA7}" type="slidenum">
              <a:rPr lang="en-US"/>
              <a:pPr/>
              <a:t>24</a:t>
            </a:fld>
            <a:endParaRPr lang="en-US"/>
          </a:p>
        </p:txBody>
      </p:sp>
      <p:sp>
        <p:nvSpPr>
          <p:cNvPr id="67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6FC324-0252-46FA-88F9-8D8C6F1428A8}" type="slidenum">
              <a:rPr lang="en-US"/>
              <a:pPr/>
              <a:t>25</a:t>
            </a:fld>
            <a:endParaRPr lang="en-US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7255D-B248-4AB1-A856-A82921E78302}" type="slidenum">
              <a:rPr lang="en-US"/>
              <a:pPr/>
              <a:t>27</a:t>
            </a:fld>
            <a:endParaRPr lang="en-US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544F9-5295-4B65-BDA8-0C45EE7D8852}" type="slidenum">
              <a:rPr lang="en-US"/>
              <a:pPr/>
              <a:t>29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FA8947-8BEB-44EB-AFC5-DC1D0083477F}" type="slidenum">
              <a:rPr lang="en-US"/>
              <a:pPr/>
              <a:t>4</a:t>
            </a:fld>
            <a:endParaRPr lang="en-US"/>
          </a:p>
        </p:txBody>
      </p:sp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69C463-91C9-4198-A877-7494D558E136}" type="slidenum">
              <a:rPr lang="en-US"/>
              <a:pPr/>
              <a:t>6</a:t>
            </a:fld>
            <a:endParaRPr lang="en-US"/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2E91F1-8544-4C94-B273-FECD95F67801}" type="slidenum">
              <a:rPr lang="en-US"/>
              <a:pPr/>
              <a:t>7</a:t>
            </a:fld>
            <a:endParaRPr lang="en-US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C7EF70-9B5A-4C7B-A76A-C513D37542D6}" type="slidenum">
              <a:rPr lang="en-US"/>
              <a:pPr/>
              <a:t>8</a:t>
            </a:fld>
            <a:endParaRPr lang="en-US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9E88E4-DFB7-4F5D-B76E-326F717805BA}" type="slidenum">
              <a:rPr lang="en-US"/>
              <a:pPr/>
              <a:t>9</a:t>
            </a:fld>
            <a:endParaRPr lang="en-US"/>
          </a:p>
        </p:txBody>
      </p:sp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2AF49EA3-B1C2-4437-84E9-F0A2054D84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03FA38D7-FC4B-409C-BF09-87DC9513A2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CE7090F7-0A66-45DA-8B16-6E98536F68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96F619E6-6DF7-40A3-ABA3-08075F9C9DE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23581F62-E8B7-48F2-9B8D-F880FB41BDA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0D9BACEC-3AFE-4D6A-95F7-22928FA1E0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F6BE0579-943A-465D-AC8F-BB4FC82F62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9ABFFDF2-8EF6-4F3E-BC91-5F16E330E0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1411C1AC-AFEC-49C2-A4DB-6DB9A46102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54FC5BA4-4A2B-46CF-88E0-09AFB3EDD3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1F620FA0-E02D-432F-B1A1-B885B2F690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FontTx/>
              <a:buNone/>
              <a:defRPr sz="1000">
                <a:latin typeface="+mj-lt"/>
              </a:defRPr>
            </a:lvl1pPr>
          </a:lstStyle>
          <a:p>
            <a:r>
              <a:rPr lang="en-US" dirty="0" smtClean="0"/>
              <a:t>lec 8M.</a:t>
            </a:r>
            <a:fld id="{EA14F88D-777A-4299-8570-DC348E62495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300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158955" y="6609416"/>
            <a:ext cx="2948887" cy="238173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</a:t>
            </a:r>
            <a:r>
              <a:rPr lang="en-US" sz="1200" dirty="0" smtClean="0">
                <a:latin typeface="Comic Sans MS" pitchFamily="66" charset="0"/>
              </a:rPr>
              <a:t>Meyer     October</a:t>
            </a:r>
            <a:r>
              <a:rPr lang="en-US" sz="1200" baseline="0" dirty="0" smtClean="0">
                <a:latin typeface="Comic Sans MS" pitchFamily="66" charset="0"/>
              </a:rPr>
              <a:t> 24,</a:t>
            </a:r>
            <a:r>
              <a:rPr lang="en-US" sz="1200" dirty="0" smtClean="0">
                <a:latin typeface="Comic Sans MS" pitchFamily="66" charset="0"/>
              </a:rPr>
              <a:t> 2011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  <p:sldLayoutId id="214748365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None/>
        <a:defRPr sz="4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buNone/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1469509F-3470-40DB-914A-049BEEC9D3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676650" y="6602413"/>
            <a:ext cx="1105766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March</a:t>
            </a:r>
            <a:r>
              <a:rPr lang="en-US" altLang="zh-CN" sz="1000" baseline="0" dirty="0" smtClean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10</a:t>
            </a:r>
            <a:r>
              <a:rPr lang="en-US" altLang="zh-CN" sz="1000" dirty="0">
                <a:latin typeface="Comic Sans MS" pitchFamily="66" charset="0"/>
                <a:ea typeface="宋体" pitchFamily="2" charset="-122"/>
              </a:rPr>
              <a:t>, 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2010</a:t>
            </a:r>
            <a:endParaRPr lang="en-US" altLang="zh-CN" sz="1000" dirty="0"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8" r:id="rId3"/>
    <p:sldLayoutId id="2147483669" r:id="rId4"/>
    <p:sldLayoutId id="2147483671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5.w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6.emf"/><Relationship Id="rId10" Type="http://schemas.openxmlformats.org/officeDocument/2006/relationships/oleObject" Target="../embeddings/oleObject6.bin"/><Relationship Id="rId11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ACF40DFD-16BB-4195-87D0-F1A44B357E5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59106" name="Text Box 2"/>
          <p:cNvSpPr txBox="1">
            <a:spLocks noChangeArrowheads="1"/>
          </p:cNvSpPr>
          <p:nvPr/>
        </p:nvSpPr>
        <p:spPr bwMode="auto">
          <a:xfrm>
            <a:off x="1454952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800" b="1" i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  <p:sp>
        <p:nvSpPr>
          <p:cNvPr id="559107" name="Rectangle 3"/>
          <p:cNvSpPr>
            <a:spLocks noChangeArrowheads="1"/>
          </p:cNvSpPr>
          <p:nvPr/>
        </p:nvSpPr>
        <p:spPr bwMode="auto">
          <a:xfrm>
            <a:off x="638175" y="1265238"/>
            <a:ext cx="7923213" cy="425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7200" dirty="0">
                <a:solidFill>
                  <a:schemeClr val="tx2"/>
                </a:solidFill>
              </a:rPr>
              <a:t>Simple </a:t>
            </a:r>
            <a:r>
              <a:rPr lang="en-US" sz="7200" dirty="0" smtClean="0">
                <a:solidFill>
                  <a:schemeClr val="tx2"/>
                </a:solidFill>
              </a:rPr>
              <a:t>Graphs:</a:t>
            </a:r>
            <a:endParaRPr lang="en-US" sz="7200" dirty="0" smtClean="0">
              <a:solidFill>
                <a:schemeClr val="tx2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7200" dirty="0" smtClean="0">
                <a:solidFill>
                  <a:schemeClr val="tx2"/>
                </a:solidFill>
              </a:rPr>
              <a:t>Degrees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7200" dirty="0" smtClean="0">
                <a:solidFill>
                  <a:schemeClr val="tx2"/>
                </a:solidFill>
              </a:rPr>
              <a:t>Isomorphism</a:t>
            </a:r>
            <a:endParaRPr lang="en-US" sz="7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831ACAC5-1659-4052-9034-479785513DB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76519" name="Text Box 7"/>
          <p:cNvSpPr txBox="1">
            <a:spLocks noChangeArrowheads="1"/>
          </p:cNvSpPr>
          <p:nvPr/>
        </p:nvSpPr>
        <p:spPr bwMode="auto">
          <a:xfrm>
            <a:off x="2076450" y="169863"/>
            <a:ext cx="505777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4000" b="1"/>
              <a:t>Handshaking Lemma</a:t>
            </a:r>
            <a:endParaRPr lang="en-US" sz="4000"/>
          </a:p>
        </p:txBody>
      </p:sp>
      <p:sp>
        <p:nvSpPr>
          <p:cNvPr id="57652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770063" y="1069975"/>
            <a:ext cx="5616575" cy="1936750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4800"/>
              <a:t>sum of degrees is</a:t>
            </a:r>
          </a:p>
          <a:p>
            <a:pPr algn="ctr">
              <a:buFontTx/>
              <a:buNone/>
            </a:pPr>
            <a:r>
              <a:rPr lang="en-US" sz="4800"/>
              <a:t>twice # edges</a:t>
            </a:r>
          </a:p>
        </p:txBody>
      </p:sp>
      <p:graphicFrame>
        <p:nvGraphicFramePr>
          <p:cNvPr id="576523" name="Object 11"/>
          <p:cNvGraphicFramePr>
            <a:graphicFrameLocks noChangeAspect="1"/>
          </p:cNvGraphicFramePr>
          <p:nvPr/>
        </p:nvGraphicFramePr>
        <p:xfrm>
          <a:off x="1665288" y="2909888"/>
          <a:ext cx="5810250" cy="175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537" name="Equation" r:id="rId4" imgW="1346040" imgH="406080" progId="Equation.DSMT4">
                  <p:embed/>
                </p:oleObj>
              </mc:Choice>
              <mc:Fallback>
                <p:oleObj name="Equation" r:id="rId4" imgW="1346040" imgH="4060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2909888"/>
                        <a:ext cx="5810250" cy="175418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33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427288" y="4737100"/>
            <a:ext cx="4364037" cy="17367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5400" dirty="0"/>
              <a:t>2+2+1 = odd,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5400" dirty="0"/>
              <a:t>so </a:t>
            </a:r>
            <a:r>
              <a:rPr lang="en-US" sz="5400" dirty="0" smtClean="0"/>
              <a:t>impossible</a:t>
            </a:r>
            <a:endParaRPr lang="en-US" sz="54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F12B3927-AFCA-411B-8D8F-6D769C9711B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6363" y="0"/>
            <a:ext cx="7543800" cy="1143000"/>
          </a:xfrm>
        </p:spPr>
        <p:txBody>
          <a:bodyPr/>
          <a:lstStyle/>
          <a:p>
            <a:r>
              <a:rPr lang="en-US" sz="2800"/>
              <a:t>Sex in America: Men more Promiscuous?</a:t>
            </a:r>
          </a:p>
        </p:txBody>
      </p:sp>
      <p:sp>
        <p:nvSpPr>
          <p:cNvPr id="656388" name="Text Box 4"/>
          <p:cNvSpPr txBox="1">
            <a:spLocks noChangeArrowheads="1"/>
          </p:cNvSpPr>
          <p:nvPr/>
        </p:nvSpPr>
        <p:spPr bwMode="auto">
          <a:xfrm>
            <a:off x="633413" y="1182688"/>
            <a:ext cx="7892756" cy="243143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400" dirty="0"/>
              <a:t>Study claims: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5400" dirty="0">
                <a:solidFill>
                  <a:srgbClr val="9F009F"/>
                </a:solidFill>
              </a:rPr>
              <a:t>Men average many more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5400" dirty="0">
                <a:solidFill>
                  <a:srgbClr val="9F009F"/>
                </a:solidFill>
              </a:rPr>
              <a:t>partners than women.</a:t>
            </a:r>
          </a:p>
        </p:txBody>
      </p:sp>
      <p:sp>
        <p:nvSpPr>
          <p:cNvPr id="656389" name="Text Box 5"/>
          <p:cNvSpPr txBox="1">
            <a:spLocks noChangeArrowheads="1"/>
          </p:cNvSpPr>
          <p:nvPr/>
        </p:nvSpPr>
        <p:spPr bwMode="auto">
          <a:xfrm>
            <a:off x="1811338" y="3851275"/>
            <a:ext cx="5837237" cy="15557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/>
              <a:t>Graph theory shows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/>
              <a:t>this is</a:t>
            </a:r>
            <a:r>
              <a:rPr lang="en-US" sz="4800" dirty="0">
                <a:solidFill>
                  <a:srgbClr val="FF00FF"/>
                </a:solidFill>
              </a:rPr>
              <a:t> nonsense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5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CA425DB4-F99B-4E5E-837F-A44D5F82AB3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49221" name="Text Box 5"/>
          <p:cNvSpPr txBox="1">
            <a:spLocks noChangeArrowheads="1"/>
          </p:cNvSpPr>
          <p:nvPr/>
        </p:nvSpPr>
        <p:spPr bwMode="auto">
          <a:xfrm>
            <a:off x="1658938" y="2125663"/>
            <a:ext cx="633412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0000FF"/>
                </a:solidFill>
              </a:rPr>
              <a:t>M</a:t>
            </a:r>
          </a:p>
        </p:txBody>
      </p:sp>
      <p:grpSp>
        <p:nvGrpSpPr>
          <p:cNvPr id="649255" name="Group 39"/>
          <p:cNvGrpSpPr>
            <a:grpSpLocks/>
          </p:cNvGrpSpPr>
          <p:nvPr/>
        </p:nvGrpSpPr>
        <p:grpSpPr bwMode="auto">
          <a:xfrm>
            <a:off x="1371600" y="1468438"/>
            <a:ext cx="6019800" cy="3962400"/>
            <a:chOff x="864" y="960"/>
            <a:chExt cx="3792" cy="2496"/>
          </a:xfrm>
        </p:grpSpPr>
        <p:sp>
          <p:nvSpPr>
            <p:cNvPr id="649220" name="Oval 4"/>
            <p:cNvSpPr>
              <a:spLocks noChangeArrowheads="1"/>
            </p:cNvSpPr>
            <p:nvPr/>
          </p:nvSpPr>
          <p:spPr bwMode="auto">
            <a:xfrm>
              <a:off x="864" y="960"/>
              <a:ext cx="768" cy="2496"/>
            </a:xfrm>
            <a:prstGeom prst="ellipse">
              <a:avLst/>
            </a:prstGeom>
            <a:noFill/>
            <a:ln w="22225">
              <a:solidFill>
                <a:srgbClr val="0033CC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49254" name="Group 38"/>
            <p:cNvGrpSpPr>
              <a:grpSpLocks/>
            </p:cNvGrpSpPr>
            <p:nvPr/>
          </p:nvGrpSpPr>
          <p:grpSpPr bwMode="auto">
            <a:xfrm>
              <a:off x="1157" y="1144"/>
              <a:ext cx="3499" cy="2088"/>
              <a:chOff x="1157" y="1149"/>
              <a:chExt cx="3499" cy="2088"/>
            </a:xfrm>
          </p:grpSpPr>
          <p:grpSp>
            <p:nvGrpSpPr>
              <p:cNvPr id="649251" name="Group 35"/>
              <p:cNvGrpSpPr>
                <a:grpSpLocks/>
              </p:cNvGrpSpPr>
              <p:nvPr/>
            </p:nvGrpSpPr>
            <p:grpSpPr bwMode="auto">
              <a:xfrm>
                <a:off x="1157" y="1149"/>
                <a:ext cx="3499" cy="2088"/>
                <a:chOff x="1157" y="1104"/>
                <a:chExt cx="3499" cy="2088"/>
              </a:xfrm>
            </p:grpSpPr>
            <p:sp>
              <p:nvSpPr>
                <p:cNvPr id="649223" name="Oval 7"/>
                <p:cNvSpPr>
                  <a:spLocks noChangeArrowheads="1"/>
                </p:cNvSpPr>
                <p:nvPr/>
              </p:nvSpPr>
              <p:spPr bwMode="auto">
                <a:xfrm>
                  <a:off x="1200" y="2472"/>
                  <a:ext cx="48" cy="48"/>
                </a:xfrm>
                <a:prstGeom prst="ellipse">
                  <a:avLst/>
                </a:prstGeom>
                <a:solidFill>
                  <a:srgbClr val="0033CC"/>
                </a:solidFill>
                <a:ln w="9525">
                  <a:noFill/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49224" name="Group 8"/>
                <p:cNvGrpSpPr>
                  <a:grpSpLocks/>
                </p:cNvGrpSpPr>
                <p:nvPr/>
              </p:nvGrpSpPr>
              <p:grpSpPr bwMode="auto">
                <a:xfrm>
                  <a:off x="1157" y="1104"/>
                  <a:ext cx="144" cy="720"/>
                  <a:chOff x="1152" y="1392"/>
                  <a:chExt cx="144" cy="720"/>
                </a:xfrm>
              </p:grpSpPr>
              <p:sp>
                <p:nvSpPr>
                  <p:cNvPr id="649225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392"/>
                    <a:ext cx="48" cy="48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noFill/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9226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064"/>
                    <a:ext cx="48" cy="48"/>
                  </a:xfrm>
                  <a:prstGeom prst="ellipse">
                    <a:avLst/>
                  </a:prstGeom>
                  <a:solidFill>
                    <a:srgbClr val="0000FF"/>
                  </a:solidFill>
                  <a:ln w="9525">
                    <a:noFill/>
                    <a:round/>
                    <a:headEnd/>
                    <a:tailEnd type="none" w="lg" len="lg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649250" name="AutoShape 34"/>
                <p:cNvCxnSpPr>
                  <a:cxnSpLocks noChangeShapeType="1"/>
                  <a:stCxn id="649227" idx="2"/>
                  <a:endCxn id="649235" idx="2"/>
                </p:cNvCxnSpPr>
                <p:nvPr/>
              </p:nvCxnSpPr>
              <p:spPr bwMode="auto">
                <a:xfrm flipV="1">
                  <a:off x="1200" y="1224"/>
                  <a:ext cx="3456" cy="1968"/>
                </a:xfrm>
                <a:prstGeom prst="straightConnector1">
                  <a:avLst/>
                </a:prstGeom>
                <a:noFill/>
                <a:ln w="31750">
                  <a:noFill/>
                  <a:round/>
                  <a:headEnd/>
                  <a:tailEnd type="none" w="lg" len="lg"/>
                </a:ln>
                <a:effectLst/>
              </p:spPr>
            </p:cxnSp>
          </p:grpSp>
          <p:sp>
            <p:nvSpPr>
              <p:cNvPr id="649227" name="Oval 11"/>
              <p:cNvSpPr>
                <a:spLocks noChangeArrowheads="1"/>
              </p:cNvSpPr>
              <p:nvPr/>
            </p:nvSpPr>
            <p:spPr bwMode="auto">
              <a:xfrm>
                <a:off x="1200" y="3168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49257" name="Group 41"/>
          <p:cNvGrpSpPr>
            <a:grpSpLocks/>
          </p:cNvGrpSpPr>
          <p:nvPr/>
        </p:nvGrpSpPr>
        <p:grpSpPr bwMode="auto">
          <a:xfrm>
            <a:off x="6705600" y="1090613"/>
            <a:ext cx="1143000" cy="4953000"/>
            <a:chOff x="4224" y="672"/>
            <a:chExt cx="720" cy="3120"/>
          </a:xfrm>
        </p:grpSpPr>
        <p:sp>
          <p:nvSpPr>
            <p:cNvPr id="649229" name="Oval 13"/>
            <p:cNvSpPr>
              <a:spLocks noChangeArrowheads="1"/>
            </p:cNvSpPr>
            <p:nvPr/>
          </p:nvSpPr>
          <p:spPr bwMode="auto">
            <a:xfrm>
              <a:off x="4224" y="672"/>
              <a:ext cx="720" cy="3120"/>
            </a:xfrm>
            <a:prstGeom prst="ellips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49256" name="Group 40"/>
            <p:cNvGrpSpPr>
              <a:grpSpLocks/>
            </p:cNvGrpSpPr>
            <p:nvPr/>
          </p:nvGrpSpPr>
          <p:grpSpPr bwMode="auto">
            <a:xfrm>
              <a:off x="4560" y="841"/>
              <a:ext cx="144" cy="2880"/>
              <a:chOff x="4560" y="826"/>
              <a:chExt cx="144" cy="2880"/>
            </a:xfrm>
          </p:grpSpPr>
          <p:grpSp>
            <p:nvGrpSpPr>
              <p:cNvPr id="649232" name="Group 16"/>
              <p:cNvGrpSpPr>
                <a:grpSpLocks/>
              </p:cNvGrpSpPr>
              <p:nvPr/>
            </p:nvGrpSpPr>
            <p:grpSpPr bwMode="auto">
              <a:xfrm>
                <a:off x="4560" y="826"/>
                <a:ext cx="144" cy="2880"/>
                <a:chOff x="4560" y="816"/>
                <a:chExt cx="144" cy="2880"/>
              </a:xfrm>
            </p:grpSpPr>
            <p:sp>
              <p:nvSpPr>
                <p:cNvPr id="649233" name="Oval 17"/>
                <p:cNvSpPr>
                  <a:spLocks noChangeArrowheads="1"/>
                </p:cNvSpPr>
                <p:nvPr/>
              </p:nvSpPr>
              <p:spPr bwMode="auto">
                <a:xfrm>
                  <a:off x="4560" y="3648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34" name="Oval 18"/>
                <p:cNvSpPr>
                  <a:spLocks noChangeArrowheads="1"/>
                </p:cNvSpPr>
                <p:nvPr/>
              </p:nvSpPr>
              <p:spPr bwMode="auto">
                <a:xfrm>
                  <a:off x="4560" y="816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35" name="Oval 19"/>
                <p:cNvSpPr>
                  <a:spLocks noChangeArrowheads="1"/>
                </p:cNvSpPr>
                <p:nvPr/>
              </p:nvSpPr>
              <p:spPr bwMode="auto">
                <a:xfrm>
                  <a:off x="4656" y="1200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9236" name="Oval 20"/>
                <p:cNvSpPr>
                  <a:spLocks noChangeArrowheads="1"/>
                </p:cNvSpPr>
                <p:nvPr/>
              </p:nvSpPr>
              <p:spPr bwMode="auto">
                <a:xfrm>
                  <a:off x="4560" y="2016"/>
                  <a:ext cx="48" cy="48"/>
                </a:xfrm>
                <a:prstGeom prst="ellipse">
                  <a:avLst/>
                </a:prstGeom>
                <a:solidFill>
                  <a:srgbClr val="FF6600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49237" name="Oval 21"/>
              <p:cNvSpPr>
                <a:spLocks noChangeArrowheads="1"/>
              </p:cNvSpPr>
              <p:nvPr/>
            </p:nvSpPr>
            <p:spPr bwMode="auto">
              <a:xfrm>
                <a:off x="4560" y="2448"/>
                <a:ext cx="48" cy="48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49258" name="Group 42"/>
          <p:cNvGrpSpPr>
            <a:grpSpLocks/>
          </p:cNvGrpSpPr>
          <p:nvPr/>
        </p:nvGrpSpPr>
        <p:grpSpPr bwMode="auto">
          <a:xfrm>
            <a:off x="1828800" y="1844675"/>
            <a:ext cx="5627688" cy="4376738"/>
            <a:chOff x="1152" y="1162"/>
            <a:chExt cx="3545" cy="2757"/>
          </a:xfrm>
        </p:grpSpPr>
        <p:grpSp>
          <p:nvGrpSpPr>
            <p:cNvPr id="649253" name="Group 37"/>
            <p:cNvGrpSpPr>
              <a:grpSpLocks/>
            </p:cNvGrpSpPr>
            <p:nvPr/>
          </p:nvGrpSpPr>
          <p:grpSpPr bwMode="auto">
            <a:xfrm>
              <a:off x="1152" y="1162"/>
              <a:ext cx="3545" cy="2516"/>
              <a:chOff x="1152" y="1152"/>
              <a:chExt cx="3545" cy="2516"/>
            </a:xfrm>
          </p:grpSpPr>
          <p:cxnSp>
            <p:nvCxnSpPr>
              <p:cNvPr id="649239" name="AutoShape 23"/>
              <p:cNvCxnSpPr>
                <a:cxnSpLocks noChangeShapeType="1"/>
              </p:cNvCxnSpPr>
              <p:nvPr/>
            </p:nvCxnSpPr>
            <p:spPr bwMode="auto">
              <a:xfrm>
                <a:off x="1296" y="1152"/>
                <a:ext cx="3288" cy="2516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4" name="AutoShape 28"/>
              <p:cNvCxnSpPr>
                <a:cxnSpLocks noChangeShapeType="1"/>
              </p:cNvCxnSpPr>
              <p:nvPr/>
            </p:nvCxnSpPr>
            <p:spPr bwMode="auto">
              <a:xfrm flipV="1">
                <a:off x="1241" y="2064"/>
                <a:ext cx="3360" cy="422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5" name="AutoShape 29"/>
              <p:cNvCxnSpPr>
                <a:cxnSpLocks noChangeShapeType="1"/>
              </p:cNvCxnSpPr>
              <p:nvPr/>
            </p:nvCxnSpPr>
            <p:spPr bwMode="auto">
              <a:xfrm>
                <a:off x="1200" y="1783"/>
                <a:ext cx="3401" cy="288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6" name="AutoShape 30"/>
              <p:cNvCxnSpPr>
                <a:cxnSpLocks noChangeShapeType="1"/>
              </p:cNvCxnSpPr>
              <p:nvPr/>
            </p:nvCxnSpPr>
            <p:spPr bwMode="auto">
              <a:xfrm>
                <a:off x="1152" y="1807"/>
                <a:ext cx="3415" cy="655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7" name="AutoShape 31"/>
              <p:cNvCxnSpPr>
                <a:cxnSpLocks noChangeShapeType="1"/>
              </p:cNvCxnSpPr>
              <p:nvPr/>
            </p:nvCxnSpPr>
            <p:spPr bwMode="auto">
              <a:xfrm>
                <a:off x="1272" y="1159"/>
                <a:ext cx="3425" cy="96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8" name="AutoShape 32"/>
              <p:cNvCxnSpPr>
                <a:cxnSpLocks noChangeShapeType="1"/>
              </p:cNvCxnSpPr>
              <p:nvPr/>
            </p:nvCxnSpPr>
            <p:spPr bwMode="auto">
              <a:xfrm flipV="1">
                <a:off x="1200" y="2479"/>
                <a:ext cx="3360" cy="689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9249" name="AutoShape 33"/>
              <p:cNvCxnSpPr>
                <a:cxnSpLocks noChangeShapeType="1"/>
              </p:cNvCxnSpPr>
              <p:nvPr/>
            </p:nvCxnSpPr>
            <p:spPr bwMode="auto">
              <a:xfrm flipV="1">
                <a:off x="1224" y="2462"/>
                <a:ext cx="3377" cy="17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649240" name="Text Box 24"/>
            <p:cNvSpPr txBox="1">
              <a:spLocks noChangeArrowheads="1"/>
            </p:cNvSpPr>
            <p:nvPr/>
          </p:nvSpPr>
          <p:spPr bwMode="auto">
            <a:xfrm>
              <a:off x="1536" y="3477"/>
              <a:ext cx="1409" cy="44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4000" dirty="0"/>
                <a:t>partners</a:t>
              </a:r>
            </a:p>
          </p:txBody>
        </p:sp>
        <p:sp>
          <p:nvSpPr>
            <p:cNvPr id="649241" name="Freeform 25"/>
            <p:cNvSpPr>
              <a:spLocks/>
            </p:cNvSpPr>
            <p:nvPr/>
          </p:nvSpPr>
          <p:spPr bwMode="auto">
            <a:xfrm>
              <a:off x="2256" y="2349"/>
              <a:ext cx="576" cy="1270"/>
            </a:xfrm>
            <a:custGeom>
              <a:avLst/>
              <a:gdLst/>
              <a:ahLst/>
              <a:cxnLst>
                <a:cxn ang="0">
                  <a:pos x="0" y="720"/>
                </a:cxn>
                <a:cxn ang="0">
                  <a:pos x="480" y="528"/>
                </a:cxn>
                <a:cxn ang="0">
                  <a:pos x="624" y="288"/>
                </a:cxn>
                <a:cxn ang="0">
                  <a:pos x="1104" y="288"/>
                </a:cxn>
                <a:cxn ang="0">
                  <a:pos x="1152" y="0"/>
                </a:cxn>
              </a:cxnLst>
              <a:rect l="0" t="0" r="r" b="b"/>
              <a:pathLst>
                <a:path w="1192" h="720">
                  <a:moveTo>
                    <a:pt x="0" y="720"/>
                  </a:moveTo>
                  <a:cubicBezTo>
                    <a:pt x="188" y="660"/>
                    <a:pt x="376" y="600"/>
                    <a:pt x="480" y="528"/>
                  </a:cubicBezTo>
                  <a:cubicBezTo>
                    <a:pt x="584" y="456"/>
                    <a:pt x="520" y="328"/>
                    <a:pt x="624" y="288"/>
                  </a:cubicBezTo>
                  <a:cubicBezTo>
                    <a:pt x="728" y="248"/>
                    <a:pt x="1016" y="336"/>
                    <a:pt x="1104" y="288"/>
                  </a:cubicBezTo>
                  <a:cubicBezTo>
                    <a:pt x="1192" y="240"/>
                    <a:pt x="1172" y="120"/>
                    <a:pt x="1152" y="0"/>
                  </a:cubicBez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ysDot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9252" name="Text Box 36"/>
          <p:cNvSpPr txBox="1">
            <a:spLocks noChangeArrowheads="1"/>
          </p:cNvSpPr>
          <p:nvPr/>
        </p:nvSpPr>
        <p:spPr bwMode="auto">
          <a:xfrm>
            <a:off x="7043738" y="2143125"/>
            <a:ext cx="49212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>
                <a:solidFill>
                  <a:srgbClr val="FF6600"/>
                </a:solidFill>
              </a:rPr>
              <a:t>F</a:t>
            </a:r>
          </a:p>
        </p:txBody>
      </p:sp>
      <p:sp>
        <p:nvSpPr>
          <p:cNvPr id="649262" name="Rectangle 4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Sex Partner Graph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6M.</a:t>
            </a:r>
            <a:fld id="{2874E848-A3CA-4509-A8E9-981481E1843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pairs of partners</a:t>
            </a:r>
          </a:p>
        </p:txBody>
      </p:sp>
      <p:graphicFrame>
        <p:nvGraphicFramePr>
          <p:cNvPr id="653316" name="Object 4"/>
          <p:cNvGraphicFramePr>
            <a:graphicFrameLocks noChangeAspect="1"/>
          </p:cNvGraphicFramePr>
          <p:nvPr/>
        </p:nvGraphicFramePr>
        <p:xfrm>
          <a:off x="1108075" y="1081088"/>
          <a:ext cx="69215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4" imgW="1777680" imgH="342720" progId="Equation.DSMT4">
                  <p:embed/>
                </p:oleObj>
              </mc:Choice>
              <mc:Fallback>
                <p:oleObj name="Equation" r:id="rId4" imgW="17776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75" y="1081088"/>
                        <a:ext cx="6921500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3317" name="Text Box 5"/>
          <p:cNvSpPr txBox="1">
            <a:spLocks noChangeArrowheads="1"/>
          </p:cNvSpPr>
          <p:nvPr/>
        </p:nvSpPr>
        <p:spPr bwMode="auto">
          <a:xfrm>
            <a:off x="1309688" y="2393951"/>
            <a:ext cx="6888424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/>
              <a:t>divide by both sides </a:t>
            </a:r>
            <a:r>
              <a:rPr lang="en-US" sz="4000" dirty="0" smtClean="0"/>
              <a:t>by </a:t>
            </a:r>
            <a:r>
              <a:rPr lang="en-US" sz="4000" dirty="0" smtClean="0">
                <a:solidFill>
                  <a:srgbClr val="0033CC"/>
                </a:solidFill>
              </a:rPr>
              <a:t>|M|</a:t>
            </a:r>
            <a:r>
              <a:rPr lang="en-US" sz="4000" dirty="0" smtClean="0">
                <a:latin typeface="Arial" pitchFamily="34" charset="0"/>
              </a:rPr>
              <a:t> </a:t>
            </a:r>
            <a:endParaRPr lang="en-US" sz="4000" dirty="0">
              <a:latin typeface="Arial" pitchFamily="34" charset="0"/>
            </a:endParaRPr>
          </a:p>
        </p:txBody>
      </p:sp>
      <p:graphicFrame>
        <p:nvGraphicFramePr>
          <p:cNvPr id="653320" name="Object 8"/>
          <p:cNvGraphicFramePr>
            <a:graphicFrameLocks noChangeAspect="1"/>
          </p:cNvGraphicFramePr>
          <p:nvPr/>
        </p:nvGraphicFramePr>
        <p:xfrm>
          <a:off x="1763713" y="3660775"/>
          <a:ext cx="6010275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6" imgW="1828800" imgH="571320" progId="Equation.DSMT4">
                  <p:embed/>
                </p:oleObj>
              </mc:Choice>
              <mc:Fallback>
                <p:oleObj name="Equation" r:id="rId6" imgW="182880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660775"/>
                        <a:ext cx="6010275" cy="187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11243"/>
              </p:ext>
            </p:extLst>
          </p:nvPr>
        </p:nvGraphicFramePr>
        <p:xfrm>
          <a:off x="1566863" y="4811713"/>
          <a:ext cx="2657475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8" imgW="660400" imgH="419100" progId="Equation.DSMT4">
                  <p:embed/>
                </p:oleObj>
              </mc:Choice>
              <mc:Fallback>
                <p:oleObj name="Equation" r:id="rId8" imgW="6604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4811713"/>
                        <a:ext cx="2657475" cy="168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090630"/>
              </p:ext>
            </p:extLst>
          </p:nvPr>
        </p:nvGraphicFramePr>
        <p:xfrm>
          <a:off x="5456238" y="4886325"/>
          <a:ext cx="2505075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10" imgW="660400" imgH="419100" progId="Equation.DSMT4">
                  <p:embed/>
                </p:oleObj>
              </mc:Choice>
              <mc:Fallback>
                <p:oleObj name="Equation" r:id="rId10" imgW="6604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6238" y="4886325"/>
                        <a:ext cx="2505075" cy="158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0829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53D395A9-E7C7-4B11-83F8-7DDACDCBDC3E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55365" name="Object 5"/>
          <p:cNvGraphicFramePr>
            <a:graphicFrameLocks noChangeAspect="1"/>
          </p:cNvGraphicFramePr>
          <p:nvPr/>
        </p:nvGraphicFramePr>
        <p:xfrm>
          <a:off x="185029" y="977900"/>
          <a:ext cx="8281987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379" name="Equation" r:id="rId4" imgW="2273040" imgH="469800" progId="Equation.DSMT4">
                  <p:embed/>
                </p:oleObj>
              </mc:Choice>
              <mc:Fallback>
                <p:oleObj name="Equation" r:id="rId4" imgW="2273040" imgH="469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029" y="977900"/>
                        <a:ext cx="8281987" cy="1714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317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367" name="Text Box 7"/>
          <p:cNvSpPr txBox="1">
            <a:spLocks noChangeArrowheads="1"/>
          </p:cNvSpPr>
          <p:nvPr/>
        </p:nvSpPr>
        <p:spPr bwMode="auto">
          <a:xfrm>
            <a:off x="378242" y="2625386"/>
            <a:ext cx="8459367" cy="298543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/>
              <a:t>Averages differ solely by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>
                <a:solidFill>
                  <a:srgbClr val="FF00FF"/>
                </a:solidFill>
              </a:rPr>
              <a:t>ratio of females to males</a:t>
            </a:r>
            <a:r>
              <a:rPr lang="en-US" sz="4800" i="1" dirty="0"/>
              <a:t>.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800" dirty="0">
                <a:solidFill>
                  <a:srgbClr val="000000"/>
                </a:solidFill>
              </a:rPr>
              <a:t>No big difference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sz="4400" dirty="0">
                <a:solidFill>
                  <a:srgbClr val="000000"/>
                </a:solidFill>
              </a:rPr>
              <a:t>Nothing to do with </a:t>
            </a:r>
            <a:r>
              <a:rPr lang="en-US" sz="4400" dirty="0" smtClean="0">
                <a:solidFill>
                  <a:srgbClr val="000000"/>
                </a:solidFill>
              </a:rPr>
              <a:t>promiscuity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655368" name="Rectangle 8"/>
          <p:cNvSpPr>
            <a:spLocks noChangeArrowheads="1"/>
          </p:cNvSpPr>
          <p:nvPr/>
        </p:nvSpPr>
        <p:spPr bwMode="auto">
          <a:xfrm>
            <a:off x="1300163" y="239713"/>
            <a:ext cx="6988175" cy="6413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b="1">
                <a:solidFill>
                  <a:schemeClr val="tx2"/>
                </a:solidFill>
              </a:rPr>
              <a:t>Average number of partners</a:t>
            </a:r>
          </a:p>
        </p:txBody>
      </p:sp>
      <p:sp>
        <p:nvSpPr>
          <p:cNvPr id="655369" name="Text Box 9"/>
          <p:cNvSpPr txBox="1">
            <a:spLocks noChangeArrowheads="1"/>
          </p:cNvSpPr>
          <p:nvPr/>
        </p:nvSpPr>
        <p:spPr bwMode="auto">
          <a:xfrm>
            <a:off x="3760249" y="817913"/>
            <a:ext cx="1468438" cy="1920875"/>
          </a:xfrm>
          <a:prstGeom prst="rect">
            <a:avLst/>
          </a:prstGeom>
          <a:solidFill>
            <a:schemeClr val="accent1"/>
          </a:solidFill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sz="4000" dirty="0">
              <a:solidFill>
                <a:srgbClr val="008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4000" dirty="0">
                <a:solidFill>
                  <a:srgbClr val="008000"/>
                </a:solidFill>
              </a:rPr>
              <a:t>1.035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40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5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5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A913FA39-6498-4AB9-AF91-22F99A6D6F0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68375" y="2392363"/>
            <a:ext cx="7216775" cy="2011362"/>
          </a:xfrm>
        </p:spPr>
        <p:txBody>
          <a:bodyPr/>
          <a:lstStyle/>
          <a:p>
            <a:pPr>
              <a:buFontTx/>
              <a:buNone/>
            </a:pPr>
            <a:r>
              <a:rPr lang="en-US" sz="8800"/>
              <a:t>Isomorphism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80838894-100E-4519-8E62-44A287AD6BD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Graph Abstraction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355077" y="2010503"/>
            <a:ext cx="3509963" cy="3802062"/>
            <a:chOff x="387350" y="2128838"/>
            <a:chExt cx="3509963" cy="3802062"/>
          </a:xfrm>
        </p:grpSpPr>
        <p:sp>
          <p:nvSpPr>
            <p:cNvPr id="562180" name="Oval 4"/>
            <p:cNvSpPr>
              <a:spLocks noChangeArrowheads="1"/>
            </p:cNvSpPr>
            <p:nvPr/>
          </p:nvSpPr>
          <p:spPr bwMode="auto">
            <a:xfrm>
              <a:off x="1136650" y="261620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1" name="Oval 5"/>
            <p:cNvSpPr>
              <a:spLocks noChangeArrowheads="1"/>
            </p:cNvSpPr>
            <p:nvPr/>
          </p:nvSpPr>
          <p:spPr bwMode="auto">
            <a:xfrm>
              <a:off x="2241550" y="267335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2" name="Oval 6"/>
            <p:cNvSpPr>
              <a:spLocks noChangeArrowheads="1"/>
            </p:cNvSpPr>
            <p:nvPr/>
          </p:nvSpPr>
          <p:spPr bwMode="auto">
            <a:xfrm>
              <a:off x="908050" y="4368800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3" name="Oval 7"/>
            <p:cNvSpPr>
              <a:spLocks noChangeArrowheads="1"/>
            </p:cNvSpPr>
            <p:nvPr/>
          </p:nvSpPr>
          <p:spPr bwMode="auto">
            <a:xfrm>
              <a:off x="3295650" y="4406900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4" name="Oval 8"/>
            <p:cNvSpPr>
              <a:spLocks noChangeArrowheads="1"/>
            </p:cNvSpPr>
            <p:nvPr/>
          </p:nvSpPr>
          <p:spPr bwMode="auto">
            <a:xfrm>
              <a:off x="3181350" y="2667000"/>
              <a:ext cx="228600" cy="228600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85" name="Oval 9"/>
            <p:cNvSpPr>
              <a:spLocks noChangeArrowheads="1"/>
            </p:cNvSpPr>
            <p:nvPr/>
          </p:nvSpPr>
          <p:spPr bwMode="auto">
            <a:xfrm>
              <a:off x="2165350" y="5276850"/>
              <a:ext cx="228600" cy="2286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2186" name="AutoShape 10"/>
            <p:cNvCxnSpPr>
              <a:cxnSpLocks noChangeShapeType="1"/>
              <a:stCxn id="562182" idx="6"/>
              <a:endCxn id="562184" idx="3"/>
            </p:cNvCxnSpPr>
            <p:nvPr/>
          </p:nvCxnSpPr>
          <p:spPr bwMode="auto">
            <a:xfrm flipV="1">
              <a:off x="1136650" y="2862263"/>
              <a:ext cx="2078038" cy="162083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7" name="AutoShape 11"/>
            <p:cNvCxnSpPr>
              <a:cxnSpLocks noChangeShapeType="1"/>
              <a:stCxn id="562182" idx="6"/>
              <a:endCxn id="562183" idx="2"/>
            </p:cNvCxnSpPr>
            <p:nvPr/>
          </p:nvCxnSpPr>
          <p:spPr bwMode="auto">
            <a:xfrm>
              <a:off x="1136650" y="4483100"/>
              <a:ext cx="2159000" cy="381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8" name="AutoShape 12"/>
            <p:cNvCxnSpPr>
              <a:cxnSpLocks noChangeShapeType="1"/>
              <a:stCxn id="562180" idx="5"/>
              <a:endCxn id="562181" idx="2"/>
            </p:cNvCxnSpPr>
            <p:nvPr/>
          </p:nvCxnSpPr>
          <p:spPr bwMode="auto">
            <a:xfrm flipV="1">
              <a:off x="1331913" y="2787650"/>
              <a:ext cx="909638" cy="238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89" name="AutoShape 13"/>
            <p:cNvCxnSpPr>
              <a:cxnSpLocks noChangeShapeType="1"/>
              <a:stCxn id="562180" idx="4"/>
              <a:endCxn id="562185" idx="0"/>
            </p:cNvCxnSpPr>
            <p:nvPr/>
          </p:nvCxnSpPr>
          <p:spPr bwMode="auto">
            <a:xfrm>
              <a:off x="1250950" y="2844800"/>
              <a:ext cx="1028700" cy="243205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0" name="AutoShape 14"/>
            <p:cNvCxnSpPr>
              <a:cxnSpLocks noChangeShapeType="1"/>
              <a:stCxn id="562185" idx="0"/>
              <a:endCxn id="562181" idx="4"/>
            </p:cNvCxnSpPr>
            <p:nvPr/>
          </p:nvCxnSpPr>
          <p:spPr bwMode="auto">
            <a:xfrm flipV="1">
              <a:off x="2279650" y="2901950"/>
              <a:ext cx="76200" cy="23749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1" name="AutoShape 15"/>
            <p:cNvCxnSpPr>
              <a:cxnSpLocks noChangeShapeType="1"/>
              <a:stCxn id="562185" idx="0"/>
              <a:endCxn id="562184" idx="3"/>
            </p:cNvCxnSpPr>
            <p:nvPr/>
          </p:nvCxnSpPr>
          <p:spPr bwMode="auto">
            <a:xfrm flipV="1">
              <a:off x="2279650" y="2862263"/>
              <a:ext cx="935038" cy="2414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2192" name="AutoShape 16"/>
            <p:cNvCxnSpPr>
              <a:cxnSpLocks noChangeShapeType="1"/>
              <a:stCxn id="562185" idx="7"/>
              <a:endCxn id="562183" idx="2"/>
            </p:cNvCxnSpPr>
            <p:nvPr/>
          </p:nvCxnSpPr>
          <p:spPr bwMode="auto">
            <a:xfrm flipV="1">
              <a:off x="2360613" y="4521200"/>
              <a:ext cx="935038" cy="7889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2193" name="Text Box 17"/>
            <p:cNvSpPr txBox="1">
              <a:spLocks noChangeArrowheads="1"/>
            </p:cNvSpPr>
            <p:nvPr/>
          </p:nvSpPr>
          <p:spPr bwMode="auto">
            <a:xfrm>
              <a:off x="463550" y="22939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  <p:sp>
          <p:nvSpPr>
            <p:cNvPr id="562194" name="Text Box 18"/>
            <p:cNvSpPr txBox="1">
              <a:spLocks noChangeArrowheads="1"/>
            </p:cNvSpPr>
            <p:nvPr/>
          </p:nvSpPr>
          <p:spPr bwMode="auto">
            <a:xfrm>
              <a:off x="3257550" y="3881438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67</a:t>
              </a:r>
            </a:p>
          </p:txBody>
        </p:sp>
        <p:sp>
          <p:nvSpPr>
            <p:cNvPr id="562195" name="Text Box 19"/>
            <p:cNvSpPr txBox="1">
              <a:spLocks noChangeArrowheads="1"/>
            </p:cNvSpPr>
            <p:nvPr/>
          </p:nvSpPr>
          <p:spPr bwMode="auto">
            <a:xfrm>
              <a:off x="2063750" y="5411788"/>
              <a:ext cx="581025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 dirty="0">
                  <a:latin typeface="Arial" pitchFamily="34" charset="0"/>
                </a:rPr>
                <a:t>99</a:t>
              </a:r>
            </a:p>
          </p:txBody>
        </p:sp>
        <p:sp>
          <p:nvSpPr>
            <p:cNvPr id="562196" name="Text Box 20"/>
            <p:cNvSpPr txBox="1">
              <a:spLocks noChangeArrowheads="1"/>
            </p:cNvSpPr>
            <p:nvPr/>
          </p:nvSpPr>
          <p:spPr bwMode="auto">
            <a:xfrm>
              <a:off x="3117850" y="21923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  <p:sp>
          <p:nvSpPr>
            <p:cNvPr id="562197" name="Text Box 21"/>
            <p:cNvSpPr txBox="1">
              <a:spLocks noChangeArrowheads="1"/>
            </p:cNvSpPr>
            <p:nvPr/>
          </p:nvSpPr>
          <p:spPr bwMode="auto">
            <a:xfrm>
              <a:off x="387350" y="39449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  <p:sp>
          <p:nvSpPr>
            <p:cNvPr id="562198" name="Text Box 22"/>
            <p:cNvSpPr txBox="1">
              <a:spLocks noChangeArrowheads="1"/>
            </p:cNvSpPr>
            <p:nvPr/>
          </p:nvSpPr>
          <p:spPr bwMode="auto">
            <a:xfrm>
              <a:off x="2038350" y="2128838"/>
              <a:ext cx="779463" cy="5191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  <p:cxnSp>
          <p:nvCxnSpPr>
            <p:cNvPr id="562199" name="AutoShape 23"/>
            <p:cNvCxnSpPr>
              <a:cxnSpLocks noChangeShapeType="1"/>
              <a:stCxn id="562182" idx="6"/>
              <a:endCxn id="562185" idx="7"/>
            </p:cNvCxnSpPr>
            <p:nvPr/>
          </p:nvCxnSpPr>
          <p:spPr bwMode="auto">
            <a:xfrm>
              <a:off x="1136650" y="4483100"/>
              <a:ext cx="1223963" cy="8270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562201" name="Oval 25"/>
          <p:cNvSpPr>
            <a:spLocks noChangeArrowheads="1"/>
          </p:cNvSpPr>
          <p:nvPr/>
        </p:nvSpPr>
        <p:spPr bwMode="auto">
          <a:xfrm>
            <a:off x="5734050" y="241300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2" name="Oval 26"/>
          <p:cNvSpPr>
            <a:spLocks noChangeArrowheads="1"/>
          </p:cNvSpPr>
          <p:nvPr/>
        </p:nvSpPr>
        <p:spPr bwMode="auto">
          <a:xfrm>
            <a:off x="7258050" y="249555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3" name="Oval 27"/>
          <p:cNvSpPr>
            <a:spLocks noChangeArrowheads="1"/>
          </p:cNvSpPr>
          <p:nvPr/>
        </p:nvSpPr>
        <p:spPr bwMode="auto">
          <a:xfrm>
            <a:off x="6686550" y="54356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4" name="Oval 28"/>
          <p:cNvSpPr>
            <a:spLocks noChangeArrowheads="1"/>
          </p:cNvSpPr>
          <p:nvPr/>
        </p:nvSpPr>
        <p:spPr bwMode="auto">
          <a:xfrm>
            <a:off x="5581650" y="54483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5" name="Oval 29"/>
          <p:cNvSpPr>
            <a:spLocks noChangeArrowheads="1"/>
          </p:cNvSpPr>
          <p:nvPr/>
        </p:nvSpPr>
        <p:spPr bwMode="auto">
          <a:xfrm>
            <a:off x="7588250" y="5410200"/>
            <a:ext cx="228600" cy="228600"/>
          </a:xfrm>
          <a:prstGeom prst="ellipse">
            <a:avLst/>
          </a:prstGeom>
          <a:solidFill>
            <a:schemeClr val="tx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06" name="Oval 30"/>
          <p:cNvSpPr>
            <a:spLocks noChangeArrowheads="1"/>
          </p:cNvSpPr>
          <p:nvPr/>
        </p:nvSpPr>
        <p:spPr bwMode="auto">
          <a:xfrm>
            <a:off x="6483350" y="3460750"/>
            <a:ext cx="228600" cy="2286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2207" name="AutoShape 31"/>
          <p:cNvCxnSpPr>
            <a:cxnSpLocks noChangeShapeType="1"/>
            <a:stCxn id="562203" idx="6"/>
            <a:endCxn id="562205" idx="2"/>
          </p:cNvCxnSpPr>
          <p:nvPr/>
        </p:nvCxnSpPr>
        <p:spPr bwMode="auto">
          <a:xfrm flipV="1">
            <a:off x="6915150" y="5524500"/>
            <a:ext cx="673100" cy="2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08" name="AutoShape 32"/>
          <p:cNvCxnSpPr>
            <a:cxnSpLocks noChangeShapeType="1"/>
            <a:stCxn id="562201" idx="5"/>
            <a:endCxn id="562202" idx="2"/>
          </p:cNvCxnSpPr>
          <p:nvPr/>
        </p:nvCxnSpPr>
        <p:spPr bwMode="auto">
          <a:xfrm>
            <a:off x="5929313" y="2608263"/>
            <a:ext cx="1328738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09" name="AutoShape 33"/>
          <p:cNvCxnSpPr>
            <a:cxnSpLocks noChangeShapeType="1"/>
            <a:stCxn id="562201" idx="4"/>
            <a:endCxn id="562206" idx="0"/>
          </p:cNvCxnSpPr>
          <p:nvPr/>
        </p:nvCxnSpPr>
        <p:spPr bwMode="auto">
          <a:xfrm>
            <a:off x="5848350" y="2641600"/>
            <a:ext cx="749300" cy="819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10" name="AutoShape 34"/>
          <p:cNvCxnSpPr>
            <a:cxnSpLocks noChangeShapeType="1"/>
            <a:stCxn id="562206" idx="0"/>
            <a:endCxn id="562202" idx="4"/>
          </p:cNvCxnSpPr>
          <p:nvPr/>
        </p:nvCxnSpPr>
        <p:spPr bwMode="auto">
          <a:xfrm flipV="1">
            <a:off x="6597650" y="2724150"/>
            <a:ext cx="774700" cy="736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11" name="AutoShape 35"/>
          <p:cNvCxnSpPr>
            <a:cxnSpLocks noChangeShapeType="1"/>
            <a:stCxn id="562206" idx="4"/>
            <a:endCxn id="562205" idx="1"/>
          </p:cNvCxnSpPr>
          <p:nvPr/>
        </p:nvCxnSpPr>
        <p:spPr bwMode="auto">
          <a:xfrm>
            <a:off x="6597650" y="3689350"/>
            <a:ext cx="1023938" cy="1754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12" name="AutoShape 36"/>
          <p:cNvCxnSpPr>
            <a:cxnSpLocks noChangeShapeType="1"/>
            <a:stCxn id="562206" idx="4"/>
            <a:endCxn id="562204" idx="2"/>
          </p:cNvCxnSpPr>
          <p:nvPr/>
        </p:nvCxnSpPr>
        <p:spPr bwMode="auto">
          <a:xfrm flipH="1">
            <a:off x="5581650" y="3689350"/>
            <a:ext cx="1016000" cy="1873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62213" name="Text Box 37"/>
          <p:cNvSpPr txBox="1">
            <a:spLocks noChangeArrowheads="1"/>
          </p:cNvSpPr>
          <p:nvPr/>
        </p:nvSpPr>
        <p:spPr bwMode="auto">
          <a:xfrm>
            <a:off x="5441950" y="19510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257</a:t>
            </a:r>
          </a:p>
        </p:txBody>
      </p:sp>
      <p:sp>
        <p:nvSpPr>
          <p:cNvPr id="562214" name="Text Box 38"/>
          <p:cNvSpPr txBox="1">
            <a:spLocks noChangeArrowheads="1"/>
          </p:cNvSpPr>
          <p:nvPr/>
        </p:nvSpPr>
        <p:spPr bwMode="auto">
          <a:xfrm>
            <a:off x="5543550" y="5659438"/>
            <a:ext cx="5810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67</a:t>
            </a:r>
          </a:p>
        </p:txBody>
      </p:sp>
      <p:sp>
        <p:nvSpPr>
          <p:cNvPr id="562215" name="Text Box 39"/>
          <p:cNvSpPr txBox="1">
            <a:spLocks noChangeArrowheads="1"/>
          </p:cNvSpPr>
          <p:nvPr/>
        </p:nvSpPr>
        <p:spPr bwMode="auto">
          <a:xfrm>
            <a:off x="6775450" y="3290888"/>
            <a:ext cx="581025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99</a:t>
            </a:r>
          </a:p>
        </p:txBody>
      </p:sp>
      <p:sp>
        <p:nvSpPr>
          <p:cNvPr id="562216" name="Text Box 40"/>
          <p:cNvSpPr txBox="1">
            <a:spLocks noChangeArrowheads="1"/>
          </p:cNvSpPr>
          <p:nvPr/>
        </p:nvSpPr>
        <p:spPr bwMode="auto">
          <a:xfrm>
            <a:off x="7512050" y="55705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145</a:t>
            </a:r>
          </a:p>
        </p:txBody>
      </p:sp>
      <p:sp>
        <p:nvSpPr>
          <p:cNvPr id="562217" name="Text Box 41"/>
          <p:cNvSpPr txBox="1">
            <a:spLocks noChangeArrowheads="1"/>
          </p:cNvSpPr>
          <p:nvPr/>
        </p:nvSpPr>
        <p:spPr bwMode="auto">
          <a:xfrm>
            <a:off x="6445250" y="56213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306</a:t>
            </a:r>
          </a:p>
        </p:txBody>
      </p:sp>
      <p:sp>
        <p:nvSpPr>
          <p:cNvPr id="562218" name="Text Box 42"/>
          <p:cNvSpPr txBox="1">
            <a:spLocks noChangeArrowheads="1"/>
          </p:cNvSpPr>
          <p:nvPr/>
        </p:nvSpPr>
        <p:spPr bwMode="auto">
          <a:xfrm>
            <a:off x="7131050" y="1900238"/>
            <a:ext cx="779463" cy="51911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>
                <a:latin typeface="Arial" pitchFamily="34" charset="0"/>
              </a:rPr>
              <a:t>122</a:t>
            </a:r>
          </a:p>
        </p:txBody>
      </p:sp>
      <p:cxnSp>
        <p:nvCxnSpPr>
          <p:cNvPr id="562219" name="AutoShape 43"/>
          <p:cNvCxnSpPr>
            <a:cxnSpLocks noChangeShapeType="1"/>
            <a:stCxn id="562203" idx="3"/>
            <a:endCxn id="562206" idx="4"/>
          </p:cNvCxnSpPr>
          <p:nvPr/>
        </p:nvCxnSpPr>
        <p:spPr bwMode="auto">
          <a:xfrm flipH="1" flipV="1">
            <a:off x="6597650" y="3689350"/>
            <a:ext cx="122238" cy="19415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562220" name="AutoShape 44"/>
          <p:cNvCxnSpPr>
            <a:cxnSpLocks noChangeShapeType="1"/>
            <a:stCxn id="562204" idx="6"/>
            <a:endCxn id="562203" idx="2"/>
          </p:cNvCxnSpPr>
          <p:nvPr/>
        </p:nvCxnSpPr>
        <p:spPr bwMode="auto">
          <a:xfrm flipV="1">
            <a:off x="5810250" y="5549900"/>
            <a:ext cx="8763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62221" name="AutoShape 45"/>
          <p:cNvSpPr>
            <a:spLocks noChangeArrowheads="1"/>
          </p:cNvSpPr>
          <p:nvPr/>
        </p:nvSpPr>
        <p:spPr bwMode="auto">
          <a:xfrm>
            <a:off x="4140200" y="3505200"/>
            <a:ext cx="1214438" cy="4857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222" name="Text Box 46"/>
          <p:cNvSpPr txBox="1">
            <a:spLocks noChangeArrowheads="1"/>
          </p:cNvSpPr>
          <p:nvPr/>
        </p:nvSpPr>
        <p:spPr bwMode="auto">
          <a:xfrm>
            <a:off x="1346200" y="1112838"/>
            <a:ext cx="683736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solidFill>
                  <a:srgbClr val="008000"/>
                </a:solidFill>
              </a:rPr>
              <a:t>Same graph</a:t>
            </a:r>
            <a:r>
              <a:rPr lang="en-US" sz="3600"/>
              <a:t> (different </a:t>
            </a:r>
            <a:r>
              <a:rPr lang="en-US" sz="3600" i="1"/>
              <a:t>layouts</a:t>
            </a:r>
            <a:r>
              <a:rPr lang="en-US" sz="3600"/>
              <a:t>)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221" grpId="0" animBg="1"/>
      <p:bldP spid="5622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B240AD19-D171-4C36-BC34-165F4F829BC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563203" name="Group 3"/>
          <p:cNvGrpSpPr>
            <a:grpSpLocks/>
          </p:cNvGrpSpPr>
          <p:nvPr/>
        </p:nvGrpSpPr>
        <p:grpSpPr bwMode="auto">
          <a:xfrm>
            <a:off x="323850" y="2128838"/>
            <a:ext cx="3509963" cy="3802062"/>
            <a:chOff x="204" y="1341"/>
            <a:chExt cx="2211" cy="2395"/>
          </a:xfrm>
        </p:grpSpPr>
        <p:sp>
          <p:nvSpPr>
            <p:cNvPr id="563204" name="Oval 4"/>
            <p:cNvSpPr>
              <a:spLocks noChangeArrowheads="1"/>
            </p:cNvSpPr>
            <p:nvPr/>
          </p:nvSpPr>
          <p:spPr bwMode="auto">
            <a:xfrm>
              <a:off x="676" y="1648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5" name="Oval 5"/>
            <p:cNvSpPr>
              <a:spLocks noChangeArrowheads="1"/>
            </p:cNvSpPr>
            <p:nvPr/>
          </p:nvSpPr>
          <p:spPr bwMode="auto">
            <a:xfrm>
              <a:off x="1372" y="1684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6" name="Oval 6"/>
            <p:cNvSpPr>
              <a:spLocks noChangeArrowheads="1"/>
            </p:cNvSpPr>
            <p:nvPr/>
          </p:nvSpPr>
          <p:spPr bwMode="auto">
            <a:xfrm>
              <a:off x="532" y="2752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7" name="Oval 7"/>
            <p:cNvSpPr>
              <a:spLocks noChangeArrowheads="1"/>
            </p:cNvSpPr>
            <p:nvPr/>
          </p:nvSpPr>
          <p:spPr bwMode="auto">
            <a:xfrm>
              <a:off x="2036" y="2776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8" name="Oval 8"/>
            <p:cNvSpPr>
              <a:spLocks noChangeArrowheads="1"/>
            </p:cNvSpPr>
            <p:nvPr/>
          </p:nvSpPr>
          <p:spPr bwMode="auto">
            <a:xfrm>
              <a:off x="2028" y="1656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09" name="Oval 9"/>
            <p:cNvSpPr>
              <a:spLocks noChangeArrowheads="1"/>
            </p:cNvSpPr>
            <p:nvPr/>
          </p:nvSpPr>
          <p:spPr bwMode="auto">
            <a:xfrm>
              <a:off x="1324" y="3324"/>
              <a:ext cx="144" cy="144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3210" name="AutoShape 10"/>
            <p:cNvCxnSpPr>
              <a:cxnSpLocks noChangeShapeType="1"/>
              <a:stCxn id="563206" idx="6"/>
              <a:endCxn id="563208" idx="3"/>
            </p:cNvCxnSpPr>
            <p:nvPr/>
          </p:nvCxnSpPr>
          <p:spPr bwMode="auto">
            <a:xfrm flipV="1">
              <a:off x="676" y="1779"/>
              <a:ext cx="1373" cy="10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1" name="AutoShape 11"/>
            <p:cNvCxnSpPr>
              <a:cxnSpLocks noChangeShapeType="1"/>
              <a:stCxn id="563206" idx="6"/>
              <a:endCxn id="563207" idx="2"/>
            </p:cNvCxnSpPr>
            <p:nvPr/>
          </p:nvCxnSpPr>
          <p:spPr bwMode="auto">
            <a:xfrm>
              <a:off x="676" y="2824"/>
              <a:ext cx="1360" cy="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2" name="AutoShape 12"/>
            <p:cNvCxnSpPr>
              <a:cxnSpLocks noChangeShapeType="1"/>
              <a:stCxn id="563204" idx="5"/>
              <a:endCxn id="563205" idx="2"/>
            </p:cNvCxnSpPr>
            <p:nvPr/>
          </p:nvCxnSpPr>
          <p:spPr bwMode="auto">
            <a:xfrm flipV="1">
              <a:off x="799" y="1756"/>
              <a:ext cx="573" cy="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3" name="AutoShape 13"/>
            <p:cNvCxnSpPr>
              <a:cxnSpLocks noChangeShapeType="1"/>
              <a:stCxn id="563204" idx="4"/>
              <a:endCxn id="563209" idx="0"/>
            </p:cNvCxnSpPr>
            <p:nvPr/>
          </p:nvCxnSpPr>
          <p:spPr bwMode="auto">
            <a:xfrm>
              <a:off x="748" y="1792"/>
              <a:ext cx="648" cy="153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4" name="AutoShape 14"/>
            <p:cNvCxnSpPr>
              <a:cxnSpLocks noChangeShapeType="1"/>
              <a:stCxn id="563209" idx="0"/>
              <a:endCxn id="563205" idx="4"/>
            </p:cNvCxnSpPr>
            <p:nvPr/>
          </p:nvCxnSpPr>
          <p:spPr bwMode="auto">
            <a:xfrm flipV="1">
              <a:off x="1396" y="1828"/>
              <a:ext cx="48" cy="14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5" name="AutoShape 15"/>
            <p:cNvCxnSpPr>
              <a:cxnSpLocks noChangeShapeType="1"/>
              <a:stCxn id="563209" idx="0"/>
              <a:endCxn id="563208" idx="3"/>
            </p:cNvCxnSpPr>
            <p:nvPr/>
          </p:nvCxnSpPr>
          <p:spPr bwMode="auto">
            <a:xfrm flipV="1">
              <a:off x="1396" y="1779"/>
              <a:ext cx="653" cy="15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16" name="AutoShape 16"/>
            <p:cNvCxnSpPr>
              <a:cxnSpLocks noChangeShapeType="1"/>
              <a:stCxn id="563209" idx="7"/>
              <a:endCxn id="563207" idx="2"/>
            </p:cNvCxnSpPr>
            <p:nvPr/>
          </p:nvCxnSpPr>
          <p:spPr bwMode="auto">
            <a:xfrm flipV="1">
              <a:off x="1447" y="2848"/>
              <a:ext cx="589" cy="4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3217" name="Text Box 17"/>
            <p:cNvSpPr txBox="1">
              <a:spLocks noChangeArrowheads="1"/>
            </p:cNvSpPr>
            <p:nvPr/>
          </p:nvSpPr>
          <p:spPr bwMode="auto">
            <a:xfrm>
              <a:off x="252" y="1445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257</a:t>
              </a:r>
            </a:p>
          </p:txBody>
        </p:sp>
        <p:sp>
          <p:nvSpPr>
            <p:cNvPr id="563218" name="Text Box 18"/>
            <p:cNvSpPr txBox="1">
              <a:spLocks noChangeArrowheads="1"/>
            </p:cNvSpPr>
            <p:nvPr/>
          </p:nvSpPr>
          <p:spPr bwMode="auto">
            <a:xfrm>
              <a:off x="2012" y="2445"/>
              <a:ext cx="366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67</a:t>
              </a:r>
            </a:p>
          </p:txBody>
        </p:sp>
        <p:sp>
          <p:nvSpPr>
            <p:cNvPr id="563219" name="Text Box 19"/>
            <p:cNvSpPr txBox="1">
              <a:spLocks noChangeArrowheads="1"/>
            </p:cNvSpPr>
            <p:nvPr/>
          </p:nvSpPr>
          <p:spPr bwMode="auto">
            <a:xfrm>
              <a:off x="1260" y="3409"/>
              <a:ext cx="366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99</a:t>
              </a:r>
            </a:p>
          </p:txBody>
        </p:sp>
        <p:sp>
          <p:nvSpPr>
            <p:cNvPr id="563220" name="Text Box 20"/>
            <p:cNvSpPr txBox="1">
              <a:spLocks noChangeArrowheads="1"/>
            </p:cNvSpPr>
            <p:nvPr/>
          </p:nvSpPr>
          <p:spPr bwMode="auto">
            <a:xfrm>
              <a:off x="1924" y="1381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145</a:t>
              </a:r>
            </a:p>
          </p:txBody>
        </p:sp>
        <p:sp>
          <p:nvSpPr>
            <p:cNvPr id="563221" name="Text Box 21"/>
            <p:cNvSpPr txBox="1">
              <a:spLocks noChangeArrowheads="1"/>
            </p:cNvSpPr>
            <p:nvPr/>
          </p:nvSpPr>
          <p:spPr bwMode="auto">
            <a:xfrm>
              <a:off x="204" y="2485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306</a:t>
              </a:r>
            </a:p>
          </p:txBody>
        </p:sp>
        <p:sp>
          <p:nvSpPr>
            <p:cNvPr id="563222" name="Text Box 22"/>
            <p:cNvSpPr txBox="1">
              <a:spLocks noChangeArrowheads="1"/>
            </p:cNvSpPr>
            <p:nvPr/>
          </p:nvSpPr>
          <p:spPr bwMode="auto">
            <a:xfrm>
              <a:off x="1244" y="1341"/>
              <a:ext cx="491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122</a:t>
              </a:r>
            </a:p>
          </p:txBody>
        </p:sp>
        <p:cxnSp>
          <p:nvCxnSpPr>
            <p:cNvPr id="563223" name="AutoShape 23"/>
            <p:cNvCxnSpPr>
              <a:cxnSpLocks noChangeShapeType="1"/>
              <a:stCxn id="563206" idx="6"/>
              <a:endCxn id="563209" idx="7"/>
            </p:cNvCxnSpPr>
            <p:nvPr/>
          </p:nvCxnSpPr>
          <p:spPr bwMode="auto">
            <a:xfrm>
              <a:off x="676" y="2824"/>
              <a:ext cx="771" cy="5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563224" name="Group 24"/>
          <p:cNvGrpSpPr>
            <a:grpSpLocks/>
          </p:cNvGrpSpPr>
          <p:nvPr/>
        </p:nvGrpSpPr>
        <p:grpSpPr bwMode="auto">
          <a:xfrm>
            <a:off x="4883150" y="2141538"/>
            <a:ext cx="4068763" cy="3840162"/>
            <a:chOff x="3076" y="1349"/>
            <a:chExt cx="2563" cy="2419"/>
          </a:xfrm>
        </p:grpSpPr>
        <p:sp>
          <p:nvSpPr>
            <p:cNvPr id="563225" name="Oval 25"/>
            <p:cNvSpPr>
              <a:spLocks noChangeArrowheads="1"/>
            </p:cNvSpPr>
            <p:nvPr/>
          </p:nvSpPr>
          <p:spPr bwMode="auto">
            <a:xfrm>
              <a:off x="3508" y="1712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6" name="Oval 26"/>
            <p:cNvSpPr>
              <a:spLocks noChangeArrowheads="1"/>
            </p:cNvSpPr>
            <p:nvPr/>
          </p:nvSpPr>
          <p:spPr bwMode="auto">
            <a:xfrm>
              <a:off x="4212" y="1692"/>
              <a:ext cx="144" cy="144"/>
            </a:xfrm>
            <a:prstGeom prst="ellipse">
              <a:avLst/>
            </a:prstGeom>
            <a:solidFill>
              <a:srgbClr val="6090B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7" name="Oval 27"/>
            <p:cNvSpPr>
              <a:spLocks noChangeArrowheads="1"/>
            </p:cNvSpPr>
            <p:nvPr/>
          </p:nvSpPr>
          <p:spPr bwMode="auto">
            <a:xfrm>
              <a:off x="3372" y="2760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8" name="Oval 28"/>
            <p:cNvSpPr>
              <a:spLocks noChangeArrowheads="1"/>
            </p:cNvSpPr>
            <p:nvPr/>
          </p:nvSpPr>
          <p:spPr bwMode="auto">
            <a:xfrm>
              <a:off x="4876" y="2784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9" name="Oval 29"/>
            <p:cNvSpPr>
              <a:spLocks noChangeArrowheads="1"/>
            </p:cNvSpPr>
            <p:nvPr/>
          </p:nvSpPr>
          <p:spPr bwMode="auto">
            <a:xfrm>
              <a:off x="4868" y="1664"/>
              <a:ext cx="144" cy="144"/>
            </a:xfrm>
            <a:prstGeom prst="ellipse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30" name="Oval 30"/>
            <p:cNvSpPr>
              <a:spLocks noChangeArrowheads="1"/>
            </p:cNvSpPr>
            <p:nvPr/>
          </p:nvSpPr>
          <p:spPr bwMode="auto">
            <a:xfrm>
              <a:off x="4164" y="3332"/>
              <a:ext cx="144" cy="144"/>
            </a:xfrm>
            <a:prstGeom prst="ellipse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3231" name="AutoShape 31"/>
            <p:cNvCxnSpPr>
              <a:cxnSpLocks noChangeShapeType="1"/>
              <a:stCxn id="563227" idx="6"/>
              <a:endCxn id="563229" idx="3"/>
            </p:cNvCxnSpPr>
            <p:nvPr/>
          </p:nvCxnSpPr>
          <p:spPr bwMode="auto">
            <a:xfrm flipV="1">
              <a:off x="3516" y="1787"/>
              <a:ext cx="1373" cy="10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2" name="AutoShape 32"/>
            <p:cNvCxnSpPr>
              <a:cxnSpLocks noChangeShapeType="1"/>
              <a:stCxn id="563227" idx="6"/>
              <a:endCxn id="563228" idx="2"/>
            </p:cNvCxnSpPr>
            <p:nvPr/>
          </p:nvCxnSpPr>
          <p:spPr bwMode="auto">
            <a:xfrm>
              <a:off x="3516" y="2832"/>
              <a:ext cx="1360" cy="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3" name="AutoShape 33"/>
            <p:cNvCxnSpPr>
              <a:cxnSpLocks noChangeShapeType="1"/>
              <a:stCxn id="563225" idx="6"/>
              <a:endCxn id="563226" idx="2"/>
            </p:cNvCxnSpPr>
            <p:nvPr/>
          </p:nvCxnSpPr>
          <p:spPr bwMode="auto">
            <a:xfrm flipV="1">
              <a:off x="3652" y="1764"/>
              <a:ext cx="560" cy="2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4" name="AutoShape 34"/>
            <p:cNvCxnSpPr>
              <a:cxnSpLocks noChangeShapeType="1"/>
              <a:stCxn id="563225" idx="4"/>
              <a:endCxn id="563230" idx="0"/>
            </p:cNvCxnSpPr>
            <p:nvPr/>
          </p:nvCxnSpPr>
          <p:spPr bwMode="auto">
            <a:xfrm>
              <a:off x="3580" y="1856"/>
              <a:ext cx="656" cy="14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5" name="AutoShape 35"/>
            <p:cNvCxnSpPr>
              <a:cxnSpLocks noChangeShapeType="1"/>
              <a:stCxn id="563230" idx="0"/>
              <a:endCxn id="563226" idx="4"/>
            </p:cNvCxnSpPr>
            <p:nvPr/>
          </p:nvCxnSpPr>
          <p:spPr bwMode="auto">
            <a:xfrm flipV="1">
              <a:off x="4236" y="1836"/>
              <a:ext cx="48" cy="149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6" name="AutoShape 36"/>
            <p:cNvCxnSpPr>
              <a:cxnSpLocks noChangeShapeType="1"/>
              <a:stCxn id="563230" idx="0"/>
              <a:endCxn id="563229" idx="3"/>
            </p:cNvCxnSpPr>
            <p:nvPr/>
          </p:nvCxnSpPr>
          <p:spPr bwMode="auto">
            <a:xfrm flipV="1">
              <a:off x="4236" y="1787"/>
              <a:ext cx="653" cy="15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3237" name="AutoShape 37"/>
            <p:cNvCxnSpPr>
              <a:cxnSpLocks noChangeShapeType="1"/>
              <a:stCxn id="563230" idx="7"/>
              <a:endCxn id="563228" idx="2"/>
            </p:cNvCxnSpPr>
            <p:nvPr/>
          </p:nvCxnSpPr>
          <p:spPr bwMode="auto">
            <a:xfrm flipV="1">
              <a:off x="4287" y="2856"/>
              <a:ext cx="589" cy="4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3238" name="Text Box 38"/>
            <p:cNvSpPr txBox="1">
              <a:spLocks noChangeArrowheads="1"/>
            </p:cNvSpPr>
            <p:nvPr/>
          </p:nvSpPr>
          <p:spPr bwMode="auto">
            <a:xfrm>
              <a:off x="3076" y="1421"/>
              <a:ext cx="70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Albert</a:t>
              </a:r>
            </a:p>
          </p:txBody>
        </p:sp>
        <p:sp>
          <p:nvSpPr>
            <p:cNvPr id="563239" name="Text Box 39"/>
            <p:cNvSpPr txBox="1">
              <a:spLocks noChangeArrowheads="1"/>
            </p:cNvSpPr>
            <p:nvPr/>
          </p:nvSpPr>
          <p:spPr bwMode="auto">
            <a:xfrm>
              <a:off x="4700" y="2461"/>
              <a:ext cx="939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Christos</a:t>
              </a:r>
            </a:p>
          </p:txBody>
        </p:sp>
        <p:sp>
          <p:nvSpPr>
            <p:cNvPr id="563240" name="Text Box 40"/>
            <p:cNvSpPr txBox="1">
              <a:spLocks noChangeArrowheads="1"/>
            </p:cNvSpPr>
            <p:nvPr/>
          </p:nvSpPr>
          <p:spPr bwMode="auto">
            <a:xfrm>
              <a:off x="3996" y="3441"/>
              <a:ext cx="864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Jessica</a:t>
              </a:r>
            </a:p>
          </p:txBody>
        </p:sp>
        <p:sp>
          <p:nvSpPr>
            <p:cNvPr id="563241" name="Text Box 41"/>
            <p:cNvSpPr txBox="1">
              <a:spLocks noChangeArrowheads="1"/>
            </p:cNvSpPr>
            <p:nvPr/>
          </p:nvSpPr>
          <p:spPr bwMode="auto">
            <a:xfrm>
              <a:off x="4764" y="1389"/>
              <a:ext cx="77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Sharat</a:t>
              </a:r>
            </a:p>
          </p:txBody>
        </p:sp>
        <p:sp>
          <p:nvSpPr>
            <p:cNvPr id="563242" name="Text Box 42"/>
            <p:cNvSpPr txBox="1">
              <a:spLocks noChangeArrowheads="1"/>
            </p:cNvSpPr>
            <p:nvPr/>
          </p:nvSpPr>
          <p:spPr bwMode="auto">
            <a:xfrm>
              <a:off x="3188" y="2869"/>
              <a:ext cx="752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Sonya</a:t>
              </a:r>
            </a:p>
          </p:txBody>
        </p:sp>
        <p:sp>
          <p:nvSpPr>
            <p:cNvPr id="563243" name="Text Box 43"/>
            <p:cNvSpPr txBox="1">
              <a:spLocks noChangeArrowheads="1"/>
            </p:cNvSpPr>
            <p:nvPr/>
          </p:nvSpPr>
          <p:spPr bwMode="auto">
            <a:xfrm>
              <a:off x="4084" y="1349"/>
              <a:ext cx="677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800">
                  <a:latin typeface="Arial" pitchFamily="34" charset="0"/>
                </a:rPr>
                <a:t>Grant</a:t>
              </a:r>
            </a:p>
          </p:txBody>
        </p:sp>
        <p:cxnSp>
          <p:nvCxnSpPr>
            <p:cNvPr id="563244" name="AutoShape 44"/>
            <p:cNvCxnSpPr>
              <a:cxnSpLocks noChangeShapeType="1"/>
              <a:stCxn id="563227" idx="6"/>
              <a:endCxn id="563230" idx="7"/>
            </p:cNvCxnSpPr>
            <p:nvPr/>
          </p:nvCxnSpPr>
          <p:spPr bwMode="auto">
            <a:xfrm>
              <a:off x="3516" y="2832"/>
              <a:ext cx="771" cy="5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563245" name="AutoShape 45"/>
          <p:cNvSpPr>
            <a:spLocks noChangeArrowheads="1"/>
          </p:cNvSpPr>
          <p:nvPr/>
        </p:nvSpPr>
        <p:spPr bwMode="auto">
          <a:xfrm>
            <a:off x="3937000" y="3479800"/>
            <a:ext cx="1214438" cy="4857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47" name="Text Box 47"/>
          <p:cNvSpPr txBox="1">
            <a:spLocks noChangeArrowheads="1"/>
          </p:cNvSpPr>
          <p:nvPr/>
        </p:nvSpPr>
        <p:spPr bwMode="auto">
          <a:xfrm>
            <a:off x="1346200" y="1112838"/>
            <a:ext cx="655320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solidFill>
                  <a:srgbClr val="008000"/>
                </a:solidFill>
              </a:rPr>
              <a:t>Same graph</a:t>
            </a:r>
            <a:r>
              <a:rPr lang="en-US" sz="3600"/>
              <a:t> (different </a:t>
            </a:r>
            <a:r>
              <a:rPr lang="en-US" sz="3600" i="1"/>
              <a:t>labels</a:t>
            </a:r>
            <a:r>
              <a:rPr lang="en-US" sz="3600"/>
              <a:t>)</a:t>
            </a:r>
          </a:p>
        </p:txBody>
      </p:sp>
      <p:sp>
        <p:nvSpPr>
          <p:cNvPr id="49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z="3600" dirty="0"/>
              <a:t>The Graph Abstraction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5" grpId="0" animBg="1"/>
      <p:bldP spid="5632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68A93573-C3A1-4216-A253-FAD638233C5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61551" name="Text Box 47"/>
          <p:cNvSpPr txBox="1">
            <a:spLocks noChangeArrowheads="1"/>
          </p:cNvSpPr>
          <p:nvPr/>
        </p:nvSpPr>
        <p:spPr bwMode="auto">
          <a:xfrm>
            <a:off x="896121" y="1068773"/>
            <a:ext cx="7468711" cy="470898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6000" dirty="0"/>
              <a:t>All that matters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 smtClean="0"/>
              <a:t>are </a:t>
            </a:r>
            <a:r>
              <a:rPr lang="en-US" sz="6000" dirty="0"/>
              <a:t>the </a:t>
            </a:r>
            <a:r>
              <a:rPr lang="en-US" sz="6000" dirty="0" smtClean="0">
                <a:solidFill>
                  <a:srgbClr val="FF00FF"/>
                </a:solidFill>
              </a:rPr>
              <a:t>connections</a:t>
            </a:r>
            <a:r>
              <a:rPr lang="en-US" sz="6000" dirty="0" smtClean="0"/>
              <a:t>:</a:t>
            </a:r>
            <a:endParaRPr lang="en-US" sz="6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 smtClean="0"/>
              <a:t>graphs </a:t>
            </a:r>
            <a:r>
              <a:rPr lang="en-US" sz="6000" dirty="0"/>
              <a:t>with the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/>
              <a:t>same connections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6000" dirty="0"/>
              <a:t>are </a:t>
            </a:r>
            <a:r>
              <a:rPr lang="en-US" sz="6000" dirty="0" smtClean="0">
                <a:solidFill>
                  <a:srgbClr val="0033CC"/>
                </a:solidFill>
              </a:rPr>
              <a:t>isomorphic</a:t>
            </a:r>
            <a:endParaRPr lang="en-US" sz="6000" i="1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z="3600" dirty="0"/>
              <a:t>The Graph Abstraction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1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61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61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5E3C3489-5335-4071-A373-779F9E8C608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1988" y="55563"/>
            <a:ext cx="5322887" cy="1177925"/>
          </a:xfrm>
        </p:spPr>
        <p:txBody>
          <a:bodyPr/>
          <a:lstStyle/>
          <a:p>
            <a:pPr algn="ctr"/>
            <a:r>
              <a:rPr lang="en-US" sz="4800"/>
              <a:t>Isomorphism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919" y="957419"/>
            <a:ext cx="8702932" cy="4937771"/>
          </a:xfrm>
        </p:spPr>
        <p:txBody>
          <a:bodyPr/>
          <a:lstStyle/>
          <a:p>
            <a:pPr>
              <a:buFontTx/>
              <a:buNone/>
            </a:pPr>
            <a:r>
              <a:rPr lang="en-US" sz="5400" dirty="0" smtClean="0"/>
              <a:t>two graphs are </a:t>
            </a:r>
            <a:r>
              <a:rPr lang="en-US" sz="5400" dirty="0" smtClean="0">
                <a:solidFill>
                  <a:srgbClr val="0033CC"/>
                </a:solidFill>
              </a:rPr>
              <a:t>isomorphic</a:t>
            </a:r>
          </a:p>
          <a:p>
            <a:pPr>
              <a:buFontTx/>
              <a:buNone/>
            </a:pPr>
            <a:r>
              <a:rPr lang="en-US" sz="5400" dirty="0" smtClean="0"/>
              <a:t> when there </a:t>
            </a:r>
            <a:r>
              <a:rPr lang="en-US" sz="5400" dirty="0"/>
              <a:t>is</a:t>
            </a:r>
            <a:r>
              <a:rPr lang="en-US" sz="5400" dirty="0">
                <a:solidFill>
                  <a:srgbClr val="0033CC"/>
                </a:solidFill>
              </a:rPr>
              <a:t> </a:t>
            </a:r>
            <a:r>
              <a:rPr lang="en-US" sz="5400" dirty="0" smtClean="0"/>
              <a:t>an</a:t>
            </a:r>
          </a:p>
          <a:p>
            <a:pPr algn="ctr">
              <a:buFontTx/>
              <a:buNone/>
            </a:pPr>
            <a:r>
              <a:rPr lang="en-US" sz="5400" dirty="0" smtClean="0">
                <a:solidFill>
                  <a:srgbClr val="FF00FF"/>
                </a:solidFill>
              </a:rPr>
              <a:t>edge-preserving</a:t>
            </a:r>
            <a:endParaRPr lang="en-US" sz="5400" dirty="0">
              <a:solidFill>
                <a:srgbClr val="FF00FF"/>
              </a:solidFill>
            </a:endParaRPr>
          </a:p>
          <a:p>
            <a:pPr algn="ctr">
              <a:buFontTx/>
              <a:buNone/>
            </a:pPr>
            <a:r>
              <a:rPr lang="en-US" sz="5400" dirty="0" smtClean="0">
                <a:solidFill>
                  <a:srgbClr val="FF00FF"/>
                </a:solidFill>
              </a:rPr>
              <a:t>matching</a:t>
            </a:r>
          </a:p>
          <a:p>
            <a:pPr>
              <a:buFontTx/>
              <a:buNone/>
            </a:pPr>
            <a:r>
              <a:rPr lang="en-US" sz="5400" dirty="0" smtClean="0"/>
              <a:t>of their vertices.</a:t>
            </a:r>
            <a:endParaRPr lang="en-US" sz="5400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293C45EC-E261-4166-BBC4-7B298A3E109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Types of Graphs</a:t>
            </a:r>
          </a:p>
        </p:txBody>
      </p:sp>
      <p:grpSp>
        <p:nvGrpSpPr>
          <p:cNvPr id="560171" name="Group 43"/>
          <p:cNvGrpSpPr>
            <a:grpSpLocks/>
          </p:cNvGrpSpPr>
          <p:nvPr/>
        </p:nvGrpSpPr>
        <p:grpSpPr bwMode="auto">
          <a:xfrm>
            <a:off x="5208588" y="1382713"/>
            <a:ext cx="3490912" cy="2236787"/>
            <a:chOff x="494" y="1047"/>
            <a:chExt cx="2199" cy="1409"/>
          </a:xfrm>
        </p:grpSpPr>
        <p:sp>
          <p:nvSpPr>
            <p:cNvPr id="560131" name="Text Box 3"/>
            <p:cNvSpPr txBox="1">
              <a:spLocks noChangeArrowheads="1"/>
            </p:cNvSpPr>
            <p:nvPr/>
          </p:nvSpPr>
          <p:spPr bwMode="auto">
            <a:xfrm>
              <a:off x="494" y="1047"/>
              <a:ext cx="2199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/>
                <a:t>Directed Graph</a:t>
              </a:r>
            </a:p>
          </p:txBody>
        </p:sp>
        <p:sp>
          <p:nvSpPr>
            <p:cNvPr id="560133" name="Oval 5"/>
            <p:cNvSpPr>
              <a:spLocks noChangeArrowheads="1"/>
            </p:cNvSpPr>
            <p:nvPr/>
          </p:nvSpPr>
          <p:spPr bwMode="auto">
            <a:xfrm>
              <a:off x="657" y="185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4" name="Oval 6"/>
            <p:cNvSpPr>
              <a:spLocks noChangeArrowheads="1"/>
            </p:cNvSpPr>
            <p:nvPr/>
          </p:nvSpPr>
          <p:spPr bwMode="auto">
            <a:xfrm>
              <a:off x="1617" y="157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5" name="Oval 7"/>
            <p:cNvSpPr>
              <a:spLocks noChangeArrowheads="1"/>
            </p:cNvSpPr>
            <p:nvPr/>
          </p:nvSpPr>
          <p:spPr bwMode="auto">
            <a:xfrm>
              <a:off x="2433" y="181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36" name="Oval 8"/>
            <p:cNvSpPr>
              <a:spLocks noChangeArrowheads="1"/>
            </p:cNvSpPr>
            <p:nvPr/>
          </p:nvSpPr>
          <p:spPr bwMode="auto">
            <a:xfrm>
              <a:off x="1617" y="2243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37" name="AutoShape 9"/>
            <p:cNvCxnSpPr>
              <a:cxnSpLocks noChangeShapeType="1"/>
              <a:stCxn id="560133" idx="5"/>
              <a:endCxn id="560134" idx="1"/>
            </p:cNvCxnSpPr>
            <p:nvPr/>
          </p:nvCxnSpPr>
          <p:spPr bwMode="auto">
            <a:xfrm flipV="1">
              <a:off x="780" y="1592"/>
              <a:ext cx="858" cy="3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38" name="AutoShape 10"/>
            <p:cNvCxnSpPr>
              <a:cxnSpLocks noChangeShapeType="1"/>
              <a:stCxn id="560133" idx="4"/>
              <a:endCxn id="560136" idx="0"/>
            </p:cNvCxnSpPr>
            <p:nvPr/>
          </p:nvCxnSpPr>
          <p:spPr bwMode="auto">
            <a:xfrm>
              <a:off x="729" y="2003"/>
              <a:ext cx="960" cy="24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39" name="AutoShape 11"/>
            <p:cNvCxnSpPr>
              <a:cxnSpLocks noChangeShapeType="1"/>
              <a:stCxn id="560136" idx="0"/>
              <a:endCxn id="560134" idx="4"/>
            </p:cNvCxnSpPr>
            <p:nvPr/>
          </p:nvCxnSpPr>
          <p:spPr bwMode="auto">
            <a:xfrm flipV="1">
              <a:off x="1689" y="1715"/>
              <a:ext cx="0" cy="52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cxnSp>
          <p:nvCxnSpPr>
            <p:cNvPr id="560140" name="AutoShape 12"/>
            <p:cNvCxnSpPr>
              <a:cxnSpLocks noChangeShapeType="1"/>
              <a:stCxn id="560136" idx="0"/>
              <a:endCxn id="560135" idx="3"/>
            </p:cNvCxnSpPr>
            <p:nvPr/>
          </p:nvCxnSpPr>
          <p:spPr bwMode="auto">
            <a:xfrm flipV="1">
              <a:off x="1689" y="1934"/>
              <a:ext cx="765" cy="30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560141" name="Freeform 13"/>
            <p:cNvSpPr>
              <a:spLocks/>
            </p:cNvSpPr>
            <p:nvPr/>
          </p:nvSpPr>
          <p:spPr bwMode="auto">
            <a:xfrm>
              <a:off x="2280" y="1488"/>
              <a:ext cx="360" cy="376"/>
            </a:xfrm>
            <a:custGeom>
              <a:avLst/>
              <a:gdLst/>
              <a:ahLst/>
              <a:cxnLst>
                <a:cxn ang="0">
                  <a:pos x="128" y="376"/>
                </a:cxn>
                <a:cxn ang="0">
                  <a:pos x="32" y="88"/>
                </a:cxn>
                <a:cxn ang="0">
                  <a:pos x="320" y="40"/>
                </a:cxn>
                <a:cxn ang="0">
                  <a:pos x="272" y="328"/>
                </a:cxn>
              </a:cxnLst>
              <a:rect l="0" t="0" r="r" b="b"/>
              <a:pathLst>
                <a:path w="360" h="376">
                  <a:moveTo>
                    <a:pt x="128" y="376"/>
                  </a:moveTo>
                  <a:cubicBezTo>
                    <a:pt x="64" y="260"/>
                    <a:pt x="0" y="144"/>
                    <a:pt x="32" y="88"/>
                  </a:cubicBezTo>
                  <a:cubicBezTo>
                    <a:pt x="64" y="32"/>
                    <a:pt x="280" y="0"/>
                    <a:pt x="320" y="40"/>
                  </a:cubicBezTo>
                  <a:cubicBezTo>
                    <a:pt x="360" y="80"/>
                    <a:pt x="316" y="204"/>
                    <a:pt x="272" y="328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0142" name="Freeform 14"/>
            <p:cNvSpPr>
              <a:spLocks/>
            </p:cNvSpPr>
            <p:nvPr/>
          </p:nvSpPr>
          <p:spPr bwMode="auto">
            <a:xfrm>
              <a:off x="696" y="2016"/>
              <a:ext cx="912" cy="440"/>
            </a:xfrm>
            <a:custGeom>
              <a:avLst/>
              <a:gdLst/>
              <a:ahLst/>
              <a:cxnLst>
                <a:cxn ang="0">
                  <a:pos x="912" y="336"/>
                </a:cxn>
                <a:cxn ang="0">
                  <a:pos x="288" y="384"/>
                </a:cxn>
                <a:cxn ang="0">
                  <a:pos x="0" y="0"/>
                </a:cxn>
              </a:cxnLst>
              <a:rect l="0" t="0" r="r" b="b"/>
              <a:pathLst>
                <a:path w="912" h="440">
                  <a:moveTo>
                    <a:pt x="912" y="336"/>
                  </a:moveTo>
                  <a:cubicBezTo>
                    <a:pt x="676" y="388"/>
                    <a:pt x="440" y="440"/>
                    <a:pt x="288" y="384"/>
                  </a:cubicBezTo>
                  <a:cubicBezTo>
                    <a:pt x="136" y="328"/>
                    <a:pt x="68" y="164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0170" name="Group 42"/>
          <p:cNvGrpSpPr>
            <a:grpSpLocks/>
          </p:cNvGrpSpPr>
          <p:nvPr/>
        </p:nvGrpSpPr>
        <p:grpSpPr bwMode="auto">
          <a:xfrm>
            <a:off x="2971800" y="4344988"/>
            <a:ext cx="3086100" cy="1433512"/>
            <a:chOff x="1872" y="2737"/>
            <a:chExt cx="1944" cy="903"/>
          </a:xfrm>
        </p:grpSpPr>
        <p:sp>
          <p:nvSpPr>
            <p:cNvPr id="560144" name="Text Box 16"/>
            <p:cNvSpPr txBox="1">
              <a:spLocks noChangeArrowheads="1"/>
            </p:cNvSpPr>
            <p:nvPr/>
          </p:nvSpPr>
          <p:spPr bwMode="auto">
            <a:xfrm>
              <a:off x="1916" y="2737"/>
              <a:ext cx="173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/>
                <a:t>Multi-Graph</a:t>
              </a:r>
            </a:p>
          </p:txBody>
        </p:sp>
        <p:sp>
          <p:nvSpPr>
            <p:cNvPr id="560145" name="Oval 17"/>
            <p:cNvSpPr>
              <a:spLocks noChangeArrowheads="1"/>
            </p:cNvSpPr>
            <p:nvPr/>
          </p:nvSpPr>
          <p:spPr bwMode="auto">
            <a:xfrm>
              <a:off x="1872" y="349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46" name="Oval 18"/>
            <p:cNvSpPr>
              <a:spLocks noChangeArrowheads="1"/>
            </p:cNvSpPr>
            <p:nvPr/>
          </p:nvSpPr>
          <p:spPr bwMode="auto">
            <a:xfrm>
              <a:off x="2760" y="349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47" name="Oval 19"/>
            <p:cNvSpPr>
              <a:spLocks noChangeArrowheads="1"/>
            </p:cNvSpPr>
            <p:nvPr/>
          </p:nvSpPr>
          <p:spPr bwMode="auto">
            <a:xfrm>
              <a:off x="3672" y="3496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48" name="AutoShape 20"/>
            <p:cNvCxnSpPr>
              <a:cxnSpLocks noChangeShapeType="1"/>
              <a:stCxn id="560145" idx="6"/>
              <a:endCxn id="560146" idx="2"/>
            </p:cNvCxnSpPr>
            <p:nvPr/>
          </p:nvCxnSpPr>
          <p:spPr bwMode="auto">
            <a:xfrm>
              <a:off x="2016" y="3568"/>
              <a:ext cx="744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0149" name="AutoShape 21"/>
            <p:cNvCxnSpPr>
              <a:cxnSpLocks noChangeShapeType="1"/>
              <a:endCxn id="560146" idx="6"/>
            </p:cNvCxnSpPr>
            <p:nvPr/>
          </p:nvCxnSpPr>
          <p:spPr bwMode="auto">
            <a:xfrm flipH="1">
              <a:off x="2904" y="3544"/>
              <a:ext cx="768" cy="2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0151" name="Freeform 23"/>
            <p:cNvSpPr>
              <a:spLocks/>
            </p:cNvSpPr>
            <p:nvPr/>
          </p:nvSpPr>
          <p:spPr bwMode="auto">
            <a:xfrm>
              <a:off x="1995" y="3252"/>
              <a:ext cx="798" cy="315"/>
            </a:xfrm>
            <a:custGeom>
              <a:avLst/>
              <a:gdLst/>
              <a:ahLst/>
              <a:cxnLst>
                <a:cxn ang="0">
                  <a:pos x="0" y="248"/>
                </a:cxn>
                <a:cxn ang="0">
                  <a:pos x="384" y="8"/>
                </a:cxn>
                <a:cxn ang="0">
                  <a:pos x="816" y="296"/>
                </a:cxn>
              </a:cxnLst>
              <a:rect l="0" t="0" r="r" b="b"/>
              <a:pathLst>
                <a:path w="816" h="296">
                  <a:moveTo>
                    <a:pt x="0" y="248"/>
                  </a:moveTo>
                  <a:cubicBezTo>
                    <a:pt x="124" y="124"/>
                    <a:pt x="248" y="0"/>
                    <a:pt x="384" y="8"/>
                  </a:cubicBezTo>
                  <a:cubicBezTo>
                    <a:pt x="520" y="16"/>
                    <a:pt x="668" y="156"/>
                    <a:pt x="816" y="296"/>
                  </a:cubicBezTo>
                </a:path>
              </a:pathLst>
            </a:custGeom>
            <a:noFill/>
            <a:ln w="38100" cap="flat" cmpd="sng">
              <a:solidFill>
                <a:srgbClr val="008000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0172" name="Group 44"/>
          <p:cNvGrpSpPr>
            <a:grpSpLocks/>
          </p:cNvGrpSpPr>
          <p:nvPr/>
        </p:nvGrpSpPr>
        <p:grpSpPr bwMode="auto">
          <a:xfrm>
            <a:off x="574675" y="1223963"/>
            <a:ext cx="3346450" cy="2676525"/>
            <a:chOff x="362" y="771"/>
            <a:chExt cx="2108" cy="1686"/>
          </a:xfrm>
        </p:grpSpPr>
        <p:sp>
          <p:nvSpPr>
            <p:cNvPr id="560153" name="Text Box 25"/>
            <p:cNvSpPr txBox="1">
              <a:spLocks noChangeArrowheads="1"/>
            </p:cNvSpPr>
            <p:nvPr/>
          </p:nvSpPr>
          <p:spPr bwMode="auto">
            <a:xfrm>
              <a:off x="747" y="771"/>
              <a:ext cx="1299" cy="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3600"/>
                <a:t> </a:t>
              </a:r>
              <a:r>
                <a:rPr lang="en-US" sz="4400" b="1"/>
                <a:t>Simple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sz="4400" b="1"/>
                <a:t>Graph</a:t>
              </a:r>
            </a:p>
          </p:txBody>
        </p:sp>
        <p:sp>
          <p:nvSpPr>
            <p:cNvPr id="560154" name="Oval 26"/>
            <p:cNvSpPr>
              <a:spLocks noChangeArrowheads="1"/>
            </p:cNvSpPr>
            <p:nvPr/>
          </p:nvSpPr>
          <p:spPr bwMode="auto">
            <a:xfrm>
              <a:off x="557" y="192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55" name="Oval 27"/>
            <p:cNvSpPr>
              <a:spLocks noChangeArrowheads="1"/>
            </p:cNvSpPr>
            <p:nvPr/>
          </p:nvSpPr>
          <p:spPr bwMode="auto">
            <a:xfrm>
              <a:off x="1486" y="173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56" name="Oval 28"/>
            <p:cNvSpPr>
              <a:spLocks noChangeArrowheads="1"/>
            </p:cNvSpPr>
            <p:nvPr/>
          </p:nvSpPr>
          <p:spPr bwMode="auto">
            <a:xfrm>
              <a:off x="2326" y="1881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0157" name="Oval 29"/>
            <p:cNvSpPr>
              <a:spLocks noChangeArrowheads="1"/>
            </p:cNvSpPr>
            <p:nvPr/>
          </p:nvSpPr>
          <p:spPr bwMode="auto">
            <a:xfrm>
              <a:off x="1510" y="2313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0160" name="AutoShape 32"/>
            <p:cNvCxnSpPr>
              <a:cxnSpLocks noChangeShapeType="1"/>
              <a:stCxn id="560157" idx="0"/>
              <a:endCxn id="560155" idx="4"/>
            </p:cNvCxnSpPr>
            <p:nvPr/>
          </p:nvCxnSpPr>
          <p:spPr bwMode="auto">
            <a:xfrm flipH="1" flipV="1">
              <a:off x="1558" y="1881"/>
              <a:ext cx="24" cy="43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60161" name="AutoShape 33"/>
            <p:cNvCxnSpPr>
              <a:cxnSpLocks noChangeShapeType="1"/>
              <a:stCxn id="560157" idx="0"/>
              <a:endCxn id="560156" idx="3"/>
            </p:cNvCxnSpPr>
            <p:nvPr/>
          </p:nvCxnSpPr>
          <p:spPr bwMode="auto">
            <a:xfrm flipV="1">
              <a:off x="1582" y="2004"/>
              <a:ext cx="765" cy="30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60164" name="AutoShape 36"/>
            <p:cNvCxnSpPr>
              <a:cxnSpLocks noChangeShapeType="1"/>
            </p:cNvCxnSpPr>
            <p:nvPr/>
          </p:nvCxnSpPr>
          <p:spPr bwMode="auto">
            <a:xfrm>
              <a:off x="362" y="2445"/>
              <a:ext cx="0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0166" name="Line 38"/>
            <p:cNvSpPr>
              <a:spLocks noChangeShapeType="1"/>
            </p:cNvSpPr>
            <p:nvPr/>
          </p:nvSpPr>
          <p:spPr bwMode="auto">
            <a:xfrm flipV="1">
              <a:off x="695" y="1821"/>
              <a:ext cx="808" cy="1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0167" name="Line 39"/>
            <p:cNvSpPr>
              <a:spLocks noChangeShapeType="1"/>
            </p:cNvSpPr>
            <p:nvPr/>
          </p:nvSpPr>
          <p:spPr bwMode="auto">
            <a:xfrm>
              <a:off x="672" y="2045"/>
              <a:ext cx="853" cy="3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0162" name="Oval 34"/>
          <p:cNvSpPr>
            <a:spLocks noChangeArrowheads="1"/>
          </p:cNvSpPr>
          <p:nvPr/>
        </p:nvSpPr>
        <p:spPr bwMode="auto">
          <a:xfrm>
            <a:off x="244475" y="989013"/>
            <a:ext cx="4124325" cy="364807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0174" name="Freeform 46"/>
          <p:cNvSpPr>
            <a:spLocks/>
          </p:cNvSpPr>
          <p:nvPr/>
        </p:nvSpPr>
        <p:spPr bwMode="auto">
          <a:xfrm>
            <a:off x="2655888" y="3998913"/>
            <a:ext cx="3614737" cy="2139950"/>
          </a:xfrm>
          <a:custGeom>
            <a:avLst/>
            <a:gdLst/>
            <a:ahLst/>
            <a:cxnLst>
              <a:cxn ang="0">
                <a:pos x="2277" y="97"/>
              </a:cxn>
              <a:cxn ang="0">
                <a:pos x="1814" y="54"/>
              </a:cxn>
              <a:cxn ang="0">
                <a:pos x="1529" y="420"/>
              </a:cxn>
              <a:cxn ang="0">
                <a:pos x="1432" y="657"/>
              </a:cxn>
              <a:cxn ang="0">
                <a:pos x="980" y="657"/>
              </a:cxn>
              <a:cxn ang="0">
                <a:pos x="689" y="797"/>
              </a:cxn>
              <a:cxn ang="0">
                <a:pos x="581" y="990"/>
              </a:cxn>
              <a:cxn ang="0">
                <a:pos x="565" y="1152"/>
              </a:cxn>
              <a:cxn ang="0">
                <a:pos x="307" y="1319"/>
              </a:cxn>
              <a:cxn ang="0">
                <a:pos x="0" y="1324"/>
              </a:cxn>
            </a:cxnLst>
            <a:rect l="0" t="0" r="r" b="b"/>
            <a:pathLst>
              <a:path w="2277" h="1348">
                <a:moveTo>
                  <a:pt x="2277" y="97"/>
                </a:moveTo>
                <a:cubicBezTo>
                  <a:pt x="2108" y="48"/>
                  <a:pt x="1939" y="0"/>
                  <a:pt x="1814" y="54"/>
                </a:cubicBezTo>
                <a:cubicBezTo>
                  <a:pt x="1689" y="108"/>
                  <a:pt x="1593" y="320"/>
                  <a:pt x="1529" y="420"/>
                </a:cubicBezTo>
                <a:cubicBezTo>
                  <a:pt x="1465" y="520"/>
                  <a:pt x="1523" y="618"/>
                  <a:pt x="1432" y="657"/>
                </a:cubicBezTo>
                <a:cubicBezTo>
                  <a:pt x="1341" y="696"/>
                  <a:pt x="1104" y="634"/>
                  <a:pt x="980" y="657"/>
                </a:cubicBezTo>
                <a:cubicBezTo>
                  <a:pt x="856" y="680"/>
                  <a:pt x="755" y="742"/>
                  <a:pt x="689" y="797"/>
                </a:cubicBezTo>
                <a:cubicBezTo>
                  <a:pt x="623" y="852"/>
                  <a:pt x="602" y="931"/>
                  <a:pt x="581" y="990"/>
                </a:cubicBezTo>
                <a:cubicBezTo>
                  <a:pt x="560" y="1049"/>
                  <a:pt x="611" y="1097"/>
                  <a:pt x="565" y="1152"/>
                </a:cubicBezTo>
                <a:cubicBezTo>
                  <a:pt x="519" y="1207"/>
                  <a:pt x="401" y="1290"/>
                  <a:pt x="307" y="1319"/>
                </a:cubicBezTo>
                <a:cubicBezTo>
                  <a:pt x="213" y="1348"/>
                  <a:pt x="47" y="1324"/>
                  <a:pt x="0" y="1324"/>
                </a:cubicBezTo>
              </a:path>
            </a:pathLst>
          </a:custGeom>
          <a:noFill/>
          <a:ln w="31750" cap="flat" cmpd="sng">
            <a:solidFill>
              <a:schemeClr val="accent2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62563" y="4582753"/>
            <a:ext cx="2005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this week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68354" y="3627119"/>
            <a:ext cx="197481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last week</a:t>
            </a:r>
            <a:endParaRPr lang="en-US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560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56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62" grpId="0" animBg="1"/>
      <p:bldP spid="560174" grpId="0" animBg="1"/>
      <p:bldP spid="37" grpId="0"/>
      <p:bldP spid="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AA7FE549-B246-4F98-AB9B-E10B9848818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Are these </a:t>
            </a:r>
            <a:r>
              <a:rPr lang="en-US" sz="3600" dirty="0" smtClean="0"/>
              <a:t>isomorphic</a:t>
            </a:r>
            <a:r>
              <a:rPr lang="en-US" sz="3600" dirty="0"/>
              <a:t>?</a:t>
            </a:r>
          </a:p>
        </p:txBody>
      </p:sp>
      <p:grpSp>
        <p:nvGrpSpPr>
          <p:cNvPr id="663555" name="Group 3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483"/>
            <a:chExt cx="1924" cy="1788"/>
          </a:xfrm>
        </p:grpSpPr>
        <p:sp>
          <p:nvSpPr>
            <p:cNvPr id="663556" name="Oval 4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57" name="Oval 5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58" name="Oval 6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59" name="Oval 7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3560" name="AutoShape 8"/>
            <p:cNvCxnSpPr>
              <a:cxnSpLocks noChangeShapeType="1"/>
              <a:stCxn id="663556" idx="6"/>
              <a:endCxn id="663557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1" name="AutoShape 9"/>
            <p:cNvCxnSpPr>
              <a:cxnSpLocks noChangeShapeType="1"/>
              <a:stCxn id="663559" idx="0"/>
              <a:endCxn id="663557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2" name="AutoShape 10"/>
            <p:cNvCxnSpPr>
              <a:cxnSpLocks noChangeShapeType="1"/>
              <a:stCxn id="663558" idx="6"/>
              <a:endCxn id="663559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3" name="AutoShape 11"/>
            <p:cNvCxnSpPr>
              <a:cxnSpLocks noChangeShapeType="1"/>
              <a:stCxn id="663556" idx="4"/>
              <a:endCxn id="663558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64" name="AutoShape 12"/>
            <p:cNvCxnSpPr>
              <a:cxnSpLocks noChangeShapeType="1"/>
              <a:stCxn id="663556" idx="5"/>
              <a:endCxn id="663559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63565" name="Text Box 13"/>
            <p:cNvSpPr txBox="1">
              <a:spLocks noChangeArrowheads="1"/>
            </p:cNvSpPr>
            <p:nvPr/>
          </p:nvSpPr>
          <p:spPr bwMode="auto">
            <a:xfrm>
              <a:off x="502" y="1483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63566" name="Text Box 14"/>
            <p:cNvSpPr txBox="1">
              <a:spLocks noChangeArrowheads="1"/>
            </p:cNvSpPr>
            <p:nvPr/>
          </p:nvSpPr>
          <p:spPr bwMode="auto">
            <a:xfrm>
              <a:off x="1726" y="1515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63567" name="Text Box 15"/>
            <p:cNvSpPr txBox="1">
              <a:spLocks noChangeArrowheads="1"/>
            </p:cNvSpPr>
            <p:nvPr/>
          </p:nvSpPr>
          <p:spPr bwMode="auto">
            <a:xfrm>
              <a:off x="1750" y="2867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63568" name="Text Box 16"/>
            <p:cNvSpPr txBox="1">
              <a:spLocks noChangeArrowheads="1"/>
            </p:cNvSpPr>
            <p:nvPr/>
          </p:nvSpPr>
          <p:spPr bwMode="auto">
            <a:xfrm>
              <a:off x="2310" y="2556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63569" name="Text Box 17"/>
            <p:cNvSpPr txBox="1">
              <a:spLocks noChangeArrowheads="1"/>
            </p:cNvSpPr>
            <p:nvPr/>
          </p:nvSpPr>
          <p:spPr bwMode="auto">
            <a:xfrm>
              <a:off x="582" y="2851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grpSp>
        <p:nvGrpSpPr>
          <p:cNvPr id="663570" name="Group 18"/>
          <p:cNvGrpSpPr>
            <a:grpSpLocks/>
          </p:cNvGrpSpPr>
          <p:nvPr/>
        </p:nvGrpSpPr>
        <p:grpSpPr bwMode="auto">
          <a:xfrm>
            <a:off x="4594225" y="1824038"/>
            <a:ext cx="3600450" cy="3143250"/>
            <a:chOff x="2894" y="1331"/>
            <a:chExt cx="2268" cy="1980"/>
          </a:xfrm>
        </p:grpSpPr>
        <p:sp>
          <p:nvSpPr>
            <p:cNvPr id="663571" name="Oval 19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72" name="Oval 20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73" name="Oval 21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3574" name="Oval 22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3575" name="AutoShape 23"/>
            <p:cNvCxnSpPr>
              <a:cxnSpLocks noChangeShapeType="1"/>
              <a:stCxn id="663573" idx="6"/>
              <a:endCxn id="663574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6" name="AutoShape 24"/>
            <p:cNvCxnSpPr>
              <a:cxnSpLocks noChangeShapeType="1"/>
              <a:stCxn id="663571" idx="4"/>
              <a:endCxn id="663573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7" name="AutoShape 25"/>
            <p:cNvCxnSpPr>
              <a:cxnSpLocks noChangeShapeType="1"/>
              <a:stCxn id="663571" idx="5"/>
              <a:endCxn id="663574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8" name="AutoShape 26"/>
            <p:cNvCxnSpPr>
              <a:cxnSpLocks noChangeShapeType="1"/>
              <a:stCxn id="663573" idx="7"/>
              <a:endCxn id="663572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3579" name="AutoShape 27"/>
            <p:cNvCxnSpPr>
              <a:cxnSpLocks noChangeShapeType="1"/>
              <a:stCxn id="663572" idx="5"/>
              <a:endCxn id="663574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63580" name="Text Box 28"/>
            <p:cNvSpPr txBox="1">
              <a:spLocks noChangeArrowheads="1"/>
            </p:cNvSpPr>
            <p:nvPr/>
          </p:nvSpPr>
          <p:spPr bwMode="auto">
            <a:xfrm>
              <a:off x="2894" y="2891"/>
              <a:ext cx="70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Beef</a:t>
              </a:r>
            </a:p>
          </p:txBody>
        </p:sp>
        <p:sp>
          <p:nvSpPr>
            <p:cNvPr id="663581" name="Text Box 29"/>
            <p:cNvSpPr txBox="1">
              <a:spLocks noChangeArrowheads="1"/>
            </p:cNvSpPr>
            <p:nvPr/>
          </p:nvSpPr>
          <p:spPr bwMode="auto">
            <a:xfrm>
              <a:off x="4390" y="2907"/>
              <a:ext cx="77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Tuna</a:t>
              </a:r>
            </a:p>
          </p:txBody>
        </p:sp>
        <p:sp>
          <p:nvSpPr>
            <p:cNvPr id="663582" name="Text Box 30"/>
            <p:cNvSpPr txBox="1">
              <a:spLocks noChangeArrowheads="1"/>
            </p:cNvSpPr>
            <p:nvPr/>
          </p:nvSpPr>
          <p:spPr bwMode="auto">
            <a:xfrm>
              <a:off x="3502" y="2107"/>
              <a:ext cx="740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Corn</a:t>
              </a:r>
            </a:p>
          </p:txBody>
        </p:sp>
        <p:sp>
          <p:nvSpPr>
            <p:cNvPr id="663583" name="Text Box 31"/>
            <p:cNvSpPr txBox="1">
              <a:spLocks noChangeArrowheads="1"/>
            </p:cNvSpPr>
            <p:nvPr/>
          </p:nvSpPr>
          <p:spPr bwMode="auto">
            <a:xfrm>
              <a:off x="3502" y="1331"/>
              <a:ext cx="62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Hay</a:t>
              </a:r>
            </a:p>
          </p:txBody>
        </p:sp>
      </p:grpSp>
      <p:cxnSp>
        <p:nvCxnSpPr>
          <p:cNvPr id="663584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3585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3586" name="AutoShape 34"/>
          <p:cNvCxnSpPr>
            <a:cxnSpLocks noChangeShapeType="1"/>
          </p:cNvCxnSpPr>
          <p:nvPr/>
        </p:nvCxnSpPr>
        <p:spPr bwMode="auto">
          <a:xfrm rot="16200000">
            <a:off x="2895600" y="1042988"/>
            <a:ext cx="1738312" cy="4584700"/>
          </a:xfrm>
          <a:prstGeom prst="curvedConnector3">
            <a:avLst>
              <a:gd name="adj1" fmla="val 181644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3587" name="AutoShape 35"/>
          <p:cNvCxnSpPr>
            <a:cxnSpLocks noChangeShapeType="1"/>
          </p:cNvCxnSpPr>
          <p:nvPr/>
        </p:nvCxnSpPr>
        <p:spPr bwMode="auto">
          <a:xfrm rot="16200000" flipH="1">
            <a:off x="4173538" y="1724025"/>
            <a:ext cx="839787" cy="3106738"/>
          </a:xfrm>
          <a:prstGeom prst="curvedConnector3">
            <a:avLst>
              <a:gd name="adj1" fmla="val -71079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sp>
        <p:nvSpPr>
          <p:cNvPr id="663589" name="Rectangle 37"/>
          <p:cNvSpPr>
            <a:spLocks noChangeArrowheads="1"/>
          </p:cNvSpPr>
          <p:nvPr/>
        </p:nvSpPr>
        <p:spPr bwMode="auto">
          <a:xfrm>
            <a:off x="439738" y="5114925"/>
            <a:ext cx="4170362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(Dog</a:t>
            </a:r>
            <a:r>
              <a:rPr lang="en-US" sz="4000" dirty="0"/>
              <a:t>)  = Beef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(Cat</a:t>
            </a:r>
            <a:r>
              <a:rPr lang="en-US" sz="4000" dirty="0"/>
              <a:t>)   = Tuna</a:t>
            </a:r>
          </a:p>
        </p:txBody>
      </p:sp>
      <p:sp>
        <p:nvSpPr>
          <p:cNvPr id="663591" name="Rectangle 39"/>
          <p:cNvSpPr>
            <a:spLocks noChangeArrowheads="1"/>
          </p:cNvSpPr>
          <p:nvPr/>
        </p:nvSpPr>
        <p:spPr bwMode="auto">
          <a:xfrm>
            <a:off x="4630738" y="5141913"/>
            <a:ext cx="4033837" cy="13112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(Cow</a:t>
            </a:r>
            <a:r>
              <a:rPr lang="en-US" sz="4000" dirty="0"/>
              <a:t>)  = Hay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f</a:t>
            </a:r>
            <a:r>
              <a:rPr lang="en-US" sz="4000" dirty="0" smtClean="0"/>
              <a:t>(Pig</a:t>
            </a:r>
            <a:r>
              <a:rPr lang="en-US" sz="4000" dirty="0"/>
              <a:t>)   = Corn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6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6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6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046B1DE3-69C3-424B-B7F0-9CF8344ADFF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Edges </a:t>
            </a:r>
            <a:r>
              <a:rPr lang="en-US" sz="3600" dirty="0" smtClean="0"/>
              <a:t>preserved</a:t>
            </a:r>
            <a:r>
              <a:rPr lang="en-US" sz="3600" dirty="0"/>
              <a:t>?</a:t>
            </a:r>
          </a:p>
        </p:txBody>
      </p:sp>
      <p:grpSp>
        <p:nvGrpSpPr>
          <p:cNvPr id="673795" name="Group 3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483"/>
            <a:chExt cx="1924" cy="1788"/>
          </a:xfrm>
        </p:grpSpPr>
        <p:sp>
          <p:nvSpPr>
            <p:cNvPr id="673796" name="Oval 4"/>
            <p:cNvSpPr>
              <a:spLocks noChangeArrowheads="1"/>
            </p:cNvSpPr>
            <p:nvPr/>
          </p:nvSpPr>
          <p:spPr bwMode="auto">
            <a:xfrm>
              <a:off x="83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7" name="Oval 5"/>
            <p:cNvSpPr>
              <a:spLocks noChangeArrowheads="1"/>
            </p:cNvSpPr>
            <p:nvPr/>
          </p:nvSpPr>
          <p:spPr bwMode="auto">
            <a:xfrm>
              <a:off x="1792" y="18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8" name="Oval 6"/>
            <p:cNvSpPr>
              <a:spLocks noChangeArrowheads="1"/>
            </p:cNvSpPr>
            <p:nvPr/>
          </p:nvSpPr>
          <p:spPr bwMode="auto">
            <a:xfrm>
              <a:off x="83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799" name="Oval 7"/>
            <p:cNvSpPr>
              <a:spLocks noChangeArrowheads="1"/>
            </p:cNvSpPr>
            <p:nvPr/>
          </p:nvSpPr>
          <p:spPr bwMode="auto">
            <a:xfrm>
              <a:off x="1792" y="283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3800" name="AutoShape 8"/>
            <p:cNvCxnSpPr>
              <a:cxnSpLocks noChangeShapeType="1"/>
              <a:stCxn id="673796" idx="6"/>
              <a:endCxn id="673797" idx="2"/>
            </p:cNvCxnSpPr>
            <p:nvPr/>
          </p:nvCxnSpPr>
          <p:spPr bwMode="auto">
            <a:xfrm>
              <a:off x="976" y="194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1" name="AutoShape 9"/>
            <p:cNvCxnSpPr>
              <a:cxnSpLocks noChangeShapeType="1"/>
              <a:stCxn id="673799" idx="0"/>
              <a:endCxn id="673797" idx="4"/>
            </p:cNvCxnSpPr>
            <p:nvPr/>
          </p:nvCxnSpPr>
          <p:spPr bwMode="auto">
            <a:xfrm flipV="1">
              <a:off x="186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2" name="AutoShape 10"/>
            <p:cNvCxnSpPr>
              <a:cxnSpLocks noChangeShapeType="1"/>
              <a:stCxn id="673798" idx="6"/>
              <a:endCxn id="673799" idx="2"/>
            </p:cNvCxnSpPr>
            <p:nvPr/>
          </p:nvCxnSpPr>
          <p:spPr bwMode="auto">
            <a:xfrm>
              <a:off x="976" y="2904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3" name="AutoShape 11"/>
            <p:cNvCxnSpPr>
              <a:cxnSpLocks noChangeShapeType="1"/>
              <a:stCxn id="673796" idx="4"/>
              <a:endCxn id="673798" idx="0"/>
            </p:cNvCxnSpPr>
            <p:nvPr/>
          </p:nvCxnSpPr>
          <p:spPr bwMode="auto">
            <a:xfrm>
              <a:off x="904" y="2016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04" name="AutoShape 12"/>
            <p:cNvCxnSpPr>
              <a:cxnSpLocks noChangeShapeType="1"/>
              <a:stCxn id="673796" idx="5"/>
              <a:endCxn id="673799" idx="1"/>
            </p:cNvCxnSpPr>
            <p:nvPr/>
          </p:nvCxnSpPr>
          <p:spPr bwMode="auto">
            <a:xfrm>
              <a:off x="955" y="1995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73805" name="Text Box 13"/>
            <p:cNvSpPr txBox="1">
              <a:spLocks noChangeArrowheads="1"/>
            </p:cNvSpPr>
            <p:nvPr/>
          </p:nvSpPr>
          <p:spPr bwMode="auto">
            <a:xfrm>
              <a:off x="502" y="1483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73806" name="Text Box 14"/>
            <p:cNvSpPr txBox="1">
              <a:spLocks noChangeArrowheads="1"/>
            </p:cNvSpPr>
            <p:nvPr/>
          </p:nvSpPr>
          <p:spPr bwMode="auto">
            <a:xfrm>
              <a:off x="1726" y="1515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73807" name="Text Box 15"/>
            <p:cNvSpPr txBox="1">
              <a:spLocks noChangeArrowheads="1"/>
            </p:cNvSpPr>
            <p:nvPr/>
          </p:nvSpPr>
          <p:spPr bwMode="auto">
            <a:xfrm>
              <a:off x="1750" y="2867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73808" name="Text Box 16"/>
            <p:cNvSpPr txBox="1">
              <a:spLocks noChangeArrowheads="1"/>
            </p:cNvSpPr>
            <p:nvPr/>
          </p:nvSpPr>
          <p:spPr bwMode="auto">
            <a:xfrm>
              <a:off x="2310" y="2556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73809" name="Text Box 17"/>
            <p:cNvSpPr txBox="1">
              <a:spLocks noChangeArrowheads="1"/>
            </p:cNvSpPr>
            <p:nvPr/>
          </p:nvSpPr>
          <p:spPr bwMode="auto">
            <a:xfrm>
              <a:off x="582" y="2851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grpSp>
        <p:nvGrpSpPr>
          <p:cNvPr id="673810" name="Group 18"/>
          <p:cNvGrpSpPr>
            <a:grpSpLocks/>
          </p:cNvGrpSpPr>
          <p:nvPr/>
        </p:nvGrpSpPr>
        <p:grpSpPr bwMode="auto">
          <a:xfrm>
            <a:off x="4594225" y="1824038"/>
            <a:ext cx="3600450" cy="3143250"/>
            <a:chOff x="2894" y="1331"/>
            <a:chExt cx="2268" cy="1980"/>
          </a:xfrm>
        </p:grpSpPr>
        <p:sp>
          <p:nvSpPr>
            <p:cNvPr id="673811" name="Oval 19"/>
            <p:cNvSpPr>
              <a:spLocks noChangeArrowheads="1"/>
            </p:cNvSpPr>
            <p:nvPr/>
          </p:nvSpPr>
          <p:spPr bwMode="auto">
            <a:xfrm>
              <a:off x="3720" y="172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2" name="Oval 20"/>
            <p:cNvSpPr>
              <a:spLocks noChangeArrowheads="1"/>
            </p:cNvSpPr>
            <p:nvPr/>
          </p:nvSpPr>
          <p:spPr bwMode="auto">
            <a:xfrm>
              <a:off x="3784" y="24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3" name="Oval 21"/>
            <p:cNvSpPr>
              <a:spLocks noChangeArrowheads="1"/>
            </p:cNvSpPr>
            <p:nvPr/>
          </p:nvSpPr>
          <p:spPr bwMode="auto">
            <a:xfrm>
              <a:off x="3136" y="2840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3814" name="Oval 22"/>
            <p:cNvSpPr>
              <a:spLocks noChangeArrowheads="1"/>
            </p:cNvSpPr>
            <p:nvPr/>
          </p:nvSpPr>
          <p:spPr bwMode="auto">
            <a:xfrm>
              <a:off x="4392" y="2832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3815" name="AutoShape 23"/>
            <p:cNvCxnSpPr>
              <a:cxnSpLocks noChangeShapeType="1"/>
              <a:stCxn id="673813" idx="6"/>
              <a:endCxn id="673814" idx="2"/>
            </p:cNvCxnSpPr>
            <p:nvPr/>
          </p:nvCxnSpPr>
          <p:spPr bwMode="auto">
            <a:xfrm flipV="1">
              <a:off x="3280" y="2904"/>
              <a:ext cx="1112" cy="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6" name="AutoShape 24"/>
            <p:cNvCxnSpPr>
              <a:cxnSpLocks noChangeShapeType="1"/>
              <a:stCxn id="673811" idx="4"/>
              <a:endCxn id="673813" idx="0"/>
            </p:cNvCxnSpPr>
            <p:nvPr/>
          </p:nvCxnSpPr>
          <p:spPr bwMode="auto">
            <a:xfrm flipH="1">
              <a:off x="3208" y="1864"/>
              <a:ext cx="584" cy="9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7" name="AutoShape 25"/>
            <p:cNvCxnSpPr>
              <a:cxnSpLocks noChangeShapeType="1"/>
              <a:stCxn id="673811" idx="5"/>
              <a:endCxn id="673814" idx="0"/>
            </p:cNvCxnSpPr>
            <p:nvPr/>
          </p:nvCxnSpPr>
          <p:spPr bwMode="auto">
            <a:xfrm>
              <a:off x="3843" y="1843"/>
              <a:ext cx="621" cy="98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8" name="AutoShape 26"/>
            <p:cNvCxnSpPr>
              <a:cxnSpLocks noChangeShapeType="1"/>
              <a:stCxn id="673813" idx="7"/>
              <a:endCxn id="673812" idx="3"/>
            </p:cNvCxnSpPr>
            <p:nvPr/>
          </p:nvCxnSpPr>
          <p:spPr bwMode="auto">
            <a:xfrm flipV="1">
              <a:off x="3259" y="2555"/>
              <a:ext cx="546" cy="30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73819" name="AutoShape 27"/>
            <p:cNvCxnSpPr>
              <a:cxnSpLocks noChangeShapeType="1"/>
              <a:stCxn id="673812" idx="5"/>
              <a:endCxn id="673814" idx="1"/>
            </p:cNvCxnSpPr>
            <p:nvPr/>
          </p:nvCxnSpPr>
          <p:spPr bwMode="auto">
            <a:xfrm>
              <a:off x="3907" y="2555"/>
              <a:ext cx="506" cy="2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73820" name="Text Box 28"/>
            <p:cNvSpPr txBox="1">
              <a:spLocks noChangeArrowheads="1"/>
            </p:cNvSpPr>
            <p:nvPr/>
          </p:nvSpPr>
          <p:spPr bwMode="auto">
            <a:xfrm>
              <a:off x="2894" y="2891"/>
              <a:ext cx="70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Beef</a:t>
              </a:r>
            </a:p>
          </p:txBody>
        </p:sp>
        <p:sp>
          <p:nvSpPr>
            <p:cNvPr id="673821" name="Text Box 29"/>
            <p:cNvSpPr txBox="1">
              <a:spLocks noChangeArrowheads="1"/>
            </p:cNvSpPr>
            <p:nvPr/>
          </p:nvSpPr>
          <p:spPr bwMode="auto">
            <a:xfrm>
              <a:off x="4390" y="2907"/>
              <a:ext cx="77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Tuna</a:t>
              </a:r>
            </a:p>
          </p:txBody>
        </p:sp>
        <p:sp>
          <p:nvSpPr>
            <p:cNvPr id="673822" name="Text Box 30"/>
            <p:cNvSpPr txBox="1">
              <a:spLocks noChangeArrowheads="1"/>
            </p:cNvSpPr>
            <p:nvPr/>
          </p:nvSpPr>
          <p:spPr bwMode="auto">
            <a:xfrm>
              <a:off x="3502" y="2107"/>
              <a:ext cx="740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Corn</a:t>
              </a:r>
            </a:p>
          </p:txBody>
        </p:sp>
        <p:sp>
          <p:nvSpPr>
            <p:cNvPr id="673823" name="Text Box 31"/>
            <p:cNvSpPr txBox="1">
              <a:spLocks noChangeArrowheads="1"/>
            </p:cNvSpPr>
            <p:nvPr/>
          </p:nvSpPr>
          <p:spPr bwMode="auto">
            <a:xfrm>
              <a:off x="3502" y="1331"/>
              <a:ext cx="62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Hay</a:t>
              </a:r>
            </a:p>
          </p:txBody>
        </p:sp>
      </p:grpSp>
      <p:cxnSp>
        <p:nvCxnSpPr>
          <p:cNvPr id="673824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73825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73826" name="Group 34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73827" name="AutoShape 35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73828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AutoShape 26"/>
          <p:cNvCxnSpPr>
            <a:cxnSpLocks noChangeShapeType="1"/>
          </p:cNvCxnSpPr>
          <p:nvPr/>
        </p:nvCxnSpPr>
        <p:spPr bwMode="auto">
          <a:xfrm flipV="1">
            <a:off x="5186209" y="3747410"/>
            <a:ext cx="866775" cy="485775"/>
          </a:xfrm>
          <a:prstGeom prst="straightConnector1">
            <a:avLst/>
          </a:prstGeom>
          <a:noFill/>
          <a:ln w="34925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3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1AC59D09-C0B9-4025-A086-F05489DDA977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665639" name="Group 39"/>
          <p:cNvGrpSpPr>
            <a:grpSpLocks/>
          </p:cNvGrpSpPr>
          <p:nvPr/>
        </p:nvGrpSpPr>
        <p:grpSpPr bwMode="auto">
          <a:xfrm>
            <a:off x="796925" y="2032000"/>
            <a:ext cx="3054350" cy="2838450"/>
            <a:chOff x="502" y="1280"/>
            <a:chExt cx="1924" cy="1788"/>
          </a:xfrm>
        </p:grpSpPr>
        <p:sp>
          <p:nvSpPr>
            <p:cNvPr id="665604" name="Oval 4"/>
            <p:cNvSpPr>
              <a:spLocks noChangeArrowheads="1"/>
            </p:cNvSpPr>
            <p:nvPr/>
          </p:nvSpPr>
          <p:spPr bwMode="auto">
            <a:xfrm>
              <a:off x="832" y="166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05" name="Oval 5"/>
            <p:cNvSpPr>
              <a:spLocks noChangeArrowheads="1"/>
            </p:cNvSpPr>
            <p:nvPr/>
          </p:nvSpPr>
          <p:spPr bwMode="auto">
            <a:xfrm>
              <a:off x="1792" y="166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06" name="Oval 6"/>
            <p:cNvSpPr>
              <a:spLocks noChangeArrowheads="1"/>
            </p:cNvSpPr>
            <p:nvPr/>
          </p:nvSpPr>
          <p:spPr bwMode="auto">
            <a:xfrm>
              <a:off x="832" y="26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607" name="Oval 7"/>
            <p:cNvSpPr>
              <a:spLocks noChangeArrowheads="1"/>
            </p:cNvSpPr>
            <p:nvPr/>
          </p:nvSpPr>
          <p:spPr bwMode="auto">
            <a:xfrm>
              <a:off x="1792" y="26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65608" name="AutoShape 8"/>
            <p:cNvCxnSpPr>
              <a:cxnSpLocks noChangeShapeType="1"/>
              <a:stCxn id="665604" idx="6"/>
              <a:endCxn id="665605" idx="2"/>
            </p:cNvCxnSpPr>
            <p:nvPr/>
          </p:nvCxnSpPr>
          <p:spPr bwMode="auto">
            <a:xfrm>
              <a:off x="976" y="1741"/>
              <a:ext cx="816" cy="0"/>
            </a:xfrm>
            <a:prstGeom prst="straightConnector1">
              <a:avLst/>
            </a:prstGeom>
            <a:noFill/>
            <a:ln w="44450">
              <a:solidFill>
                <a:srgbClr val="FF00FF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09" name="AutoShape 9"/>
            <p:cNvCxnSpPr>
              <a:cxnSpLocks noChangeShapeType="1"/>
              <a:stCxn id="665607" idx="0"/>
              <a:endCxn id="665605" idx="4"/>
            </p:cNvCxnSpPr>
            <p:nvPr/>
          </p:nvCxnSpPr>
          <p:spPr bwMode="auto">
            <a:xfrm flipV="1">
              <a:off x="1864" y="1813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10" name="AutoShape 10"/>
            <p:cNvCxnSpPr>
              <a:cxnSpLocks noChangeShapeType="1"/>
              <a:stCxn id="665606" idx="6"/>
              <a:endCxn id="665607" idx="2"/>
            </p:cNvCxnSpPr>
            <p:nvPr/>
          </p:nvCxnSpPr>
          <p:spPr bwMode="auto">
            <a:xfrm>
              <a:off x="976" y="2701"/>
              <a:ext cx="81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11" name="AutoShape 11"/>
            <p:cNvCxnSpPr>
              <a:cxnSpLocks noChangeShapeType="1"/>
              <a:stCxn id="665604" idx="4"/>
              <a:endCxn id="665606" idx="0"/>
            </p:cNvCxnSpPr>
            <p:nvPr/>
          </p:nvCxnSpPr>
          <p:spPr bwMode="auto">
            <a:xfrm>
              <a:off x="904" y="1813"/>
              <a:ext cx="0" cy="8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65612" name="AutoShape 12"/>
            <p:cNvCxnSpPr>
              <a:cxnSpLocks noChangeShapeType="1"/>
              <a:stCxn id="665604" idx="5"/>
              <a:endCxn id="665607" idx="1"/>
            </p:cNvCxnSpPr>
            <p:nvPr/>
          </p:nvCxnSpPr>
          <p:spPr bwMode="auto">
            <a:xfrm>
              <a:off x="955" y="1792"/>
              <a:ext cx="858" cy="8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665613" name="Text Box 13"/>
            <p:cNvSpPr txBox="1">
              <a:spLocks noChangeArrowheads="1"/>
            </p:cNvSpPr>
            <p:nvPr/>
          </p:nvSpPr>
          <p:spPr bwMode="auto">
            <a:xfrm>
              <a:off x="502" y="1280"/>
              <a:ext cx="64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Dog</a:t>
              </a:r>
            </a:p>
          </p:txBody>
        </p:sp>
        <p:sp>
          <p:nvSpPr>
            <p:cNvPr id="665614" name="Text Box 14"/>
            <p:cNvSpPr txBox="1">
              <a:spLocks noChangeArrowheads="1"/>
            </p:cNvSpPr>
            <p:nvPr/>
          </p:nvSpPr>
          <p:spPr bwMode="auto">
            <a:xfrm>
              <a:off x="1726" y="1312"/>
              <a:ext cx="53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Pig</a:t>
              </a:r>
            </a:p>
          </p:txBody>
        </p:sp>
        <p:sp>
          <p:nvSpPr>
            <p:cNvPr id="665615" name="Text Box 15"/>
            <p:cNvSpPr txBox="1">
              <a:spLocks noChangeArrowheads="1"/>
            </p:cNvSpPr>
            <p:nvPr/>
          </p:nvSpPr>
          <p:spPr bwMode="auto">
            <a:xfrm>
              <a:off x="1750" y="2664"/>
              <a:ext cx="564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Cat</a:t>
              </a:r>
            </a:p>
          </p:txBody>
        </p:sp>
        <p:sp>
          <p:nvSpPr>
            <p:cNvPr id="665616" name="Text Box 16"/>
            <p:cNvSpPr txBox="1">
              <a:spLocks noChangeArrowheads="1"/>
            </p:cNvSpPr>
            <p:nvPr/>
          </p:nvSpPr>
          <p:spPr bwMode="auto">
            <a:xfrm>
              <a:off x="2310" y="2353"/>
              <a:ext cx="11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3600">
                <a:latin typeface="Arial" pitchFamily="34" charset="0"/>
              </a:endParaRPr>
            </a:p>
          </p:txBody>
        </p:sp>
        <p:sp>
          <p:nvSpPr>
            <p:cNvPr id="665617" name="Text Box 17"/>
            <p:cNvSpPr txBox="1">
              <a:spLocks noChangeArrowheads="1"/>
            </p:cNvSpPr>
            <p:nvPr/>
          </p:nvSpPr>
          <p:spPr bwMode="auto">
            <a:xfrm>
              <a:off x="582" y="2648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>
                  <a:latin typeface="Arial" pitchFamily="34" charset="0"/>
                </a:rPr>
                <a:t>Cow</a:t>
              </a:r>
            </a:p>
          </p:txBody>
        </p:sp>
      </p:grpSp>
      <p:sp>
        <p:nvSpPr>
          <p:cNvPr id="665619" name="Oval 19"/>
          <p:cNvSpPr>
            <a:spLocks noChangeArrowheads="1"/>
          </p:cNvSpPr>
          <p:nvPr/>
        </p:nvSpPr>
        <p:spPr bwMode="auto">
          <a:xfrm>
            <a:off x="5905500" y="2441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0" name="Oval 20"/>
          <p:cNvSpPr>
            <a:spLocks noChangeArrowheads="1"/>
          </p:cNvSpPr>
          <p:nvPr/>
        </p:nvSpPr>
        <p:spPr bwMode="auto">
          <a:xfrm>
            <a:off x="6007100" y="3571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1" name="Oval 21"/>
          <p:cNvSpPr>
            <a:spLocks noChangeArrowheads="1"/>
          </p:cNvSpPr>
          <p:nvPr/>
        </p:nvSpPr>
        <p:spPr bwMode="auto">
          <a:xfrm>
            <a:off x="4978400" y="4219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2" name="Oval 22"/>
          <p:cNvSpPr>
            <a:spLocks noChangeArrowheads="1"/>
          </p:cNvSpPr>
          <p:nvPr/>
        </p:nvSpPr>
        <p:spPr bwMode="auto">
          <a:xfrm>
            <a:off x="6972300" y="4206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5623" name="AutoShape 23"/>
          <p:cNvCxnSpPr>
            <a:cxnSpLocks noChangeShapeType="1"/>
            <a:stCxn id="665621" idx="6"/>
            <a:endCxn id="665622" idx="2"/>
          </p:cNvCxnSpPr>
          <p:nvPr/>
        </p:nvCxnSpPr>
        <p:spPr bwMode="auto">
          <a:xfrm flipV="1">
            <a:off x="5207000" y="4321175"/>
            <a:ext cx="17653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5624" name="AutoShape 24"/>
          <p:cNvCxnSpPr>
            <a:cxnSpLocks noChangeShapeType="1"/>
            <a:stCxn id="665619" idx="4"/>
            <a:endCxn id="665621" idx="0"/>
          </p:cNvCxnSpPr>
          <p:nvPr/>
        </p:nvCxnSpPr>
        <p:spPr bwMode="auto">
          <a:xfrm flipH="1">
            <a:off x="5092700" y="2670175"/>
            <a:ext cx="927100" cy="1549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5625" name="AutoShape 25"/>
          <p:cNvCxnSpPr>
            <a:cxnSpLocks noChangeShapeType="1"/>
            <a:stCxn id="665619" idx="5"/>
            <a:endCxn id="665622" idx="0"/>
          </p:cNvCxnSpPr>
          <p:nvPr/>
        </p:nvCxnSpPr>
        <p:spPr bwMode="auto">
          <a:xfrm>
            <a:off x="6100763" y="2636838"/>
            <a:ext cx="985837" cy="15700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5626" name="AutoShape 26"/>
          <p:cNvCxnSpPr>
            <a:cxnSpLocks noChangeShapeType="1"/>
            <a:stCxn id="665621" idx="7"/>
            <a:endCxn id="665620" idx="3"/>
          </p:cNvCxnSpPr>
          <p:nvPr/>
        </p:nvCxnSpPr>
        <p:spPr bwMode="auto">
          <a:xfrm flipV="1">
            <a:off x="5173663" y="3767138"/>
            <a:ext cx="866775" cy="485775"/>
          </a:xfrm>
          <a:prstGeom prst="straightConnector1">
            <a:avLst/>
          </a:prstGeom>
          <a:noFill/>
          <a:ln w="44450">
            <a:solidFill>
              <a:srgbClr val="FF00FF"/>
            </a:solidFill>
            <a:round/>
            <a:headEnd/>
            <a:tailEnd type="none" w="lg" len="lg"/>
          </a:ln>
          <a:effectLst/>
        </p:spPr>
      </p:cxnSp>
      <p:cxnSp>
        <p:nvCxnSpPr>
          <p:cNvPr id="665627" name="AutoShape 27"/>
          <p:cNvCxnSpPr>
            <a:cxnSpLocks noChangeShapeType="1"/>
            <a:stCxn id="665620" idx="5"/>
            <a:endCxn id="665622" idx="1"/>
          </p:cNvCxnSpPr>
          <p:nvPr/>
        </p:nvCxnSpPr>
        <p:spPr bwMode="auto">
          <a:xfrm>
            <a:off x="6202363" y="3767138"/>
            <a:ext cx="803275" cy="473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65628" name="Text Box 28"/>
          <p:cNvSpPr txBox="1">
            <a:spLocks noChangeArrowheads="1"/>
          </p:cNvSpPr>
          <p:nvPr/>
        </p:nvSpPr>
        <p:spPr bwMode="auto">
          <a:xfrm>
            <a:off x="4594225" y="4300538"/>
            <a:ext cx="1123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Beef</a:t>
            </a:r>
          </a:p>
        </p:txBody>
      </p:sp>
      <p:sp>
        <p:nvSpPr>
          <p:cNvPr id="665629" name="Text Box 29"/>
          <p:cNvSpPr txBox="1">
            <a:spLocks noChangeArrowheads="1"/>
          </p:cNvSpPr>
          <p:nvPr/>
        </p:nvSpPr>
        <p:spPr bwMode="auto">
          <a:xfrm>
            <a:off x="6969125" y="4325938"/>
            <a:ext cx="1225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Tuna</a:t>
            </a:r>
          </a:p>
        </p:txBody>
      </p:sp>
      <p:sp>
        <p:nvSpPr>
          <p:cNvPr id="665630" name="Text Box 30"/>
          <p:cNvSpPr txBox="1">
            <a:spLocks noChangeArrowheads="1"/>
          </p:cNvSpPr>
          <p:nvPr/>
        </p:nvSpPr>
        <p:spPr bwMode="auto">
          <a:xfrm>
            <a:off x="5559425" y="3055938"/>
            <a:ext cx="11747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Corn</a:t>
            </a:r>
          </a:p>
        </p:txBody>
      </p:sp>
      <p:sp>
        <p:nvSpPr>
          <p:cNvPr id="665631" name="Text Box 31"/>
          <p:cNvSpPr txBox="1">
            <a:spLocks noChangeArrowheads="1"/>
          </p:cNvSpPr>
          <p:nvPr/>
        </p:nvSpPr>
        <p:spPr bwMode="auto">
          <a:xfrm>
            <a:off x="5559425" y="1824038"/>
            <a:ext cx="996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Hay</a:t>
            </a:r>
          </a:p>
        </p:txBody>
      </p:sp>
      <p:cxnSp>
        <p:nvCxnSpPr>
          <p:cNvPr id="665632" name="AutoShape 32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5633" name="AutoShape 33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65634" name="Group 34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65635" name="AutoShape 35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65636" name="AutoShape 36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  <p:sp>
        <p:nvSpPr>
          <p:cNvPr id="665643" name="Rectangle 4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 dirty="0"/>
              <a:t>Edges </a:t>
            </a:r>
            <a:r>
              <a:rPr lang="en-US" sz="3600" dirty="0" smtClean="0"/>
              <a:t>preserved</a:t>
            </a:r>
            <a:r>
              <a:rPr lang="en-US" sz="3600" dirty="0"/>
              <a:t>?</a:t>
            </a:r>
          </a:p>
        </p:txBody>
      </p:sp>
      <p:sp>
        <p:nvSpPr>
          <p:cNvPr id="665644" name="Text Box 44"/>
          <p:cNvSpPr txBox="1">
            <a:spLocks noChangeArrowheads="1"/>
          </p:cNvSpPr>
          <p:nvPr/>
        </p:nvSpPr>
        <p:spPr bwMode="auto">
          <a:xfrm>
            <a:off x="5443538" y="231775"/>
            <a:ext cx="1579562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>
                <a:latin typeface="Arial" pitchFamily="34" charset="0"/>
              </a:rPr>
              <a:t>  </a:t>
            </a:r>
            <a:r>
              <a:rPr lang="en-US" sz="4000" b="1" dirty="0">
                <a:solidFill>
                  <a:srgbClr val="008000"/>
                </a:solidFill>
              </a:rPr>
              <a:t>YES!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6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1DB5B75C-AF40-408B-B111-07AA9773305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67652" name="Oval 4"/>
          <p:cNvSpPr>
            <a:spLocks noChangeArrowheads="1"/>
          </p:cNvSpPr>
          <p:nvPr/>
        </p:nvSpPr>
        <p:spPr bwMode="auto">
          <a:xfrm>
            <a:off x="1320800" y="2649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53" name="Oval 5"/>
          <p:cNvSpPr>
            <a:spLocks noChangeArrowheads="1"/>
          </p:cNvSpPr>
          <p:nvPr/>
        </p:nvSpPr>
        <p:spPr bwMode="auto">
          <a:xfrm>
            <a:off x="2844800" y="2649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54" name="Oval 6"/>
          <p:cNvSpPr>
            <a:spLocks noChangeArrowheads="1"/>
          </p:cNvSpPr>
          <p:nvPr/>
        </p:nvSpPr>
        <p:spPr bwMode="auto">
          <a:xfrm>
            <a:off x="1320800" y="4173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55" name="Oval 7"/>
          <p:cNvSpPr>
            <a:spLocks noChangeArrowheads="1"/>
          </p:cNvSpPr>
          <p:nvPr/>
        </p:nvSpPr>
        <p:spPr bwMode="auto">
          <a:xfrm>
            <a:off x="2844800" y="4173538"/>
            <a:ext cx="228600" cy="228600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7656" name="AutoShape 8"/>
          <p:cNvCxnSpPr>
            <a:cxnSpLocks noChangeShapeType="1"/>
            <a:stCxn id="667652" idx="6"/>
            <a:endCxn id="667653" idx="2"/>
          </p:cNvCxnSpPr>
          <p:nvPr/>
        </p:nvCxnSpPr>
        <p:spPr bwMode="auto">
          <a:xfrm>
            <a:off x="1549400" y="2763838"/>
            <a:ext cx="1295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57" name="AutoShape 9"/>
          <p:cNvCxnSpPr>
            <a:cxnSpLocks noChangeShapeType="1"/>
            <a:stCxn id="667655" idx="0"/>
            <a:endCxn id="667653" idx="4"/>
          </p:cNvCxnSpPr>
          <p:nvPr/>
        </p:nvCxnSpPr>
        <p:spPr bwMode="auto">
          <a:xfrm flipV="1">
            <a:off x="2959100" y="2878138"/>
            <a:ext cx="0" cy="129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58" name="AutoShape 10"/>
          <p:cNvCxnSpPr>
            <a:cxnSpLocks noChangeShapeType="1"/>
            <a:stCxn id="667654" idx="6"/>
            <a:endCxn id="667655" idx="2"/>
          </p:cNvCxnSpPr>
          <p:nvPr/>
        </p:nvCxnSpPr>
        <p:spPr bwMode="auto">
          <a:xfrm>
            <a:off x="1549400" y="4287838"/>
            <a:ext cx="1295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59" name="AutoShape 11"/>
          <p:cNvCxnSpPr>
            <a:cxnSpLocks noChangeShapeType="1"/>
            <a:stCxn id="667652" idx="4"/>
            <a:endCxn id="667654" idx="0"/>
          </p:cNvCxnSpPr>
          <p:nvPr/>
        </p:nvCxnSpPr>
        <p:spPr bwMode="auto">
          <a:xfrm>
            <a:off x="1435100" y="2878138"/>
            <a:ext cx="0" cy="1295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60" name="AutoShape 12"/>
          <p:cNvCxnSpPr>
            <a:cxnSpLocks noChangeShapeType="1"/>
            <a:stCxn id="667652" idx="5"/>
            <a:endCxn id="667655" idx="1"/>
          </p:cNvCxnSpPr>
          <p:nvPr/>
        </p:nvCxnSpPr>
        <p:spPr bwMode="auto">
          <a:xfrm>
            <a:off x="1516063" y="2844800"/>
            <a:ext cx="1362075" cy="1362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67661" name="Text Box 13"/>
          <p:cNvSpPr txBox="1">
            <a:spLocks noChangeArrowheads="1"/>
          </p:cNvSpPr>
          <p:nvPr/>
        </p:nvSpPr>
        <p:spPr bwMode="auto">
          <a:xfrm>
            <a:off x="796925" y="2032000"/>
            <a:ext cx="10223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Dog</a:t>
            </a:r>
          </a:p>
        </p:txBody>
      </p:sp>
      <p:sp>
        <p:nvSpPr>
          <p:cNvPr id="667662" name="Text Box 14"/>
          <p:cNvSpPr txBox="1">
            <a:spLocks noChangeArrowheads="1"/>
          </p:cNvSpPr>
          <p:nvPr/>
        </p:nvSpPr>
        <p:spPr bwMode="auto">
          <a:xfrm>
            <a:off x="2740025" y="2082800"/>
            <a:ext cx="844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Pig</a:t>
            </a:r>
          </a:p>
        </p:txBody>
      </p:sp>
      <p:sp>
        <p:nvSpPr>
          <p:cNvPr id="667663" name="Text Box 15"/>
          <p:cNvSpPr txBox="1">
            <a:spLocks noChangeArrowheads="1"/>
          </p:cNvSpPr>
          <p:nvPr/>
        </p:nvSpPr>
        <p:spPr bwMode="auto">
          <a:xfrm>
            <a:off x="2778125" y="4229100"/>
            <a:ext cx="8953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Cat</a:t>
            </a:r>
          </a:p>
        </p:txBody>
      </p:sp>
      <p:sp>
        <p:nvSpPr>
          <p:cNvPr id="667664" name="Text Box 16"/>
          <p:cNvSpPr txBox="1">
            <a:spLocks noChangeArrowheads="1"/>
          </p:cNvSpPr>
          <p:nvPr/>
        </p:nvSpPr>
        <p:spPr bwMode="auto">
          <a:xfrm>
            <a:off x="3667125" y="3735388"/>
            <a:ext cx="1841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sz="3600">
              <a:latin typeface="Arial" pitchFamily="34" charset="0"/>
            </a:endParaRPr>
          </a:p>
        </p:txBody>
      </p:sp>
      <p:sp>
        <p:nvSpPr>
          <p:cNvPr id="667665" name="Text Box 17"/>
          <p:cNvSpPr txBox="1">
            <a:spLocks noChangeArrowheads="1"/>
          </p:cNvSpPr>
          <p:nvPr/>
        </p:nvSpPr>
        <p:spPr bwMode="auto">
          <a:xfrm>
            <a:off x="923925" y="4203700"/>
            <a:ext cx="1098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Cow</a:t>
            </a:r>
          </a:p>
        </p:txBody>
      </p:sp>
      <p:sp>
        <p:nvSpPr>
          <p:cNvPr id="667666" name="Oval 18"/>
          <p:cNvSpPr>
            <a:spLocks noChangeArrowheads="1"/>
          </p:cNvSpPr>
          <p:nvPr/>
        </p:nvSpPr>
        <p:spPr bwMode="auto">
          <a:xfrm>
            <a:off x="5905500" y="2441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67" name="Oval 19"/>
          <p:cNvSpPr>
            <a:spLocks noChangeArrowheads="1"/>
          </p:cNvSpPr>
          <p:nvPr/>
        </p:nvSpPr>
        <p:spPr bwMode="auto">
          <a:xfrm>
            <a:off x="6007100" y="3571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68" name="Oval 20"/>
          <p:cNvSpPr>
            <a:spLocks noChangeArrowheads="1"/>
          </p:cNvSpPr>
          <p:nvPr/>
        </p:nvSpPr>
        <p:spPr bwMode="auto">
          <a:xfrm>
            <a:off x="4978400" y="42195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669" name="Oval 21"/>
          <p:cNvSpPr>
            <a:spLocks noChangeArrowheads="1"/>
          </p:cNvSpPr>
          <p:nvPr/>
        </p:nvSpPr>
        <p:spPr bwMode="auto">
          <a:xfrm>
            <a:off x="6972300" y="4206875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7670" name="AutoShape 22"/>
          <p:cNvCxnSpPr>
            <a:cxnSpLocks noChangeShapeType="1"/>
            <a:stCxn id="667668" idx="6"/>
            <a:endCxn id="667669" idx="2"/>
          </p:cNvCxnSpPr>
          <p:nvPr/>
        </p:nvCxnSpPr>
        <p:spPr bwMode="auto">
          <a:xfrm flipV="1">
            <a:off x="5207000" y="4321175"/>
            <a:ext cx="1765300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1" name="AutoShape 23"/>
          <p:cNvCxnSpPr>
            <a:cxnSpLocks noChangeShapeType="1"/>
            <a:stCxn id="667666" idx="4"/>
            <a:endCxn id="667668" idx="0"/>
          </p:cNvCxnSpPr>
          <p:nvPr/>
        </p:nvCxnSpPr>
        <p:spPr bwMode="auto">
          <a:xfrm flipH="1">
            <a:off x="5092700" y="2670175"/>
            <a:ext cx="927100" cy="1549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2" name="AutoShape 24"/>
          <p:cNvCxnSpPr>
            <a:cxnSpLocks noChangeShapeType="1"/>
            <a:stCxn id="667666" idx="5"/>
            <a:endCxn id="667669" idx="0"/>
          </p:cNvCxnSpPr>
          <p:nvPr/>
        </p:nvCxnSpPr>
        <p:spPr bwMode="auto">
          <a:xfrm>
            <a:off x="6100763" y="2636838"/>
            <a:ext cx="985837" cy="15700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3" name="AutoShape 25"/>
          <p:cNvCxnSpPr>
            <a:cxnSpLocks noChangeShapeType="1"/>
            <a:stCxn id="667668" idx="7"/>
            <a:endCxn id="667667" idx="3"/>
          </p:cNvCxnSpPr>
          <p:nvPr/>
        </p:nvCxnSpPr>
        <p:spPr bwMode="auto">
          <a:xfrm flipV="1">
            <a:off x="5173663" y="3767138"/>
            <a:ext cx="866775" cy="4857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cxnSp>
        <p:nvCxnSpPr>
          <p:cNvPr id="667674" name="AutoShape 26"/>
          <p:cNvCxnSpPr>
            <a:cxnSpLocks noChangeShapeType="1"/>
            <a:stCxn id="667667" idx="5"/>
            <a:endCxn id="667669" idx="1"/>
          </p:cNvCxnSpPr>
          <p:nvPr/>
        </p:nvCxnSpPr>
        <p:spPr bwMode="auto">
          <a:xfrm>
            <a:off x="6202363" y="3767138"/>
            <a:ext cx="803275" cy="473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667675" name="Text Box 27"/>
          <p:cNvSpPr txBox="1">
            <a:spLocks noChangeArrowheads="1"/>
          </p:cNvSpPr>
          <p:nvPr/>
        </p:nvSpPr>
        <p:spPr bwMode="auto">
          <a:xfrm>
            <a:off x="4594225" y="4300538"/>
            <a:ext cx="1123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Beef</a:t>
            </a:r>
          </a:p>
        </p:txBody>
      </p:sp>
      <p:sp>
        <p:nvSpPr>
          <p:cNvPr id="667676" name="Text Box 28"/>
          <p:cNvSpPr txBox="1">
            <a:spLocks noChangeArrowheads="1"/>
          </p:cNvSpPr>
          <p:nvPr/>
        </p:nvSpPr>
        <p:spPr bwMode="auto">
          <a:xfrm>
            <a:off x="6969125" y="4325938"/>
            <a:ext cx="12255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Tuna</a:t>
            </a:r>
          </a:p>
        </p:txBody>
      </p:sp>
      <p:sp>
        <p:nvSpPr>
          <p:cNvPr id="667677" name="Text Box 29"/>
          <p:cNvSpPr txBox="1">
            <a:spLocks noChangeArrowheads="1"/>
          </p:cNvSpPr>
          <p:nvPr/>
        </p:nvSpPr>
        <p:spPr bwMode="auto">
          <a:xfrm>
            <a:off x="5559425" y="3055938"/>
            <a:ext cx="11747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Corn</a:t>
            </a:r>
          </a:p>
        </p:txBody>
      </p:sp>
      <p:sp>
        <p:nvSpPr>
          <p:cNvPr id="667678" name="Text Box 30"/>
          <p:cNvSpPr txBox="1">
            <a:spLocks noChangeArrowheads="1"/>
          </p:cNvSpPr>
          <p:nvPr/>
        </p:nvSpPr>
        <p:spPr bwMode="auto">
          <a:xfrm>
            <a:off x="5559425" y="1824038"/>
            <a:ext cx="996950" cy="6413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>
                <a:latin typeface="Arial" pitchFamily="34" charset="0"/>
              </a:rPr>
              <a:t>Hay</a:t>
            </a:r>
          </a:p>
        </p:txBody>
      </p:sp>
      <p:cxnSp>
        <p:nvCxnSpPr>
          <p:cNvPr id="667679" name="AutoShape 31"/>
          <p:cNvCxnSpPr>
            <a:cxnSpLocks noChangeShapeType="1"/>
          </p:cNvCxnSpPr>
          <p:nvPr/>
        </p:nvCxnSpPr>
        <p:spPr bwMode="auto">
          <a:xfrm rot="10800000" flipH="1" flipV="1">
            <a:off x="1308100" y="2763838"/>
            <a:ext cx="3703638" cy="1476375"/>
          </a:xfrm>
          <a:prstGeom prst="curvedConnector4">
            <a:avLst>
              <a:gd name="adj1" fmla="val -5829"/>
              <a:gd name="adj2" fmla="val 53227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cxnSp>
        <p:nvCxnSpPr>
          <p:cNvPr id="667680" name="AutoShape 32"/>
          <p:cNvCxnSpPr>
            <a:cxnSpLocks noChangeShapeType="1"/>
          </p:cNvCxnSpPr>
          <p:nvPr/>
        </p:nvCxnSpPr>
        <p:spPr bwMode="auto">
          <a:xfrm rot="5400000" flipV="1">
            <a:off x="5006182" y="2228056"/>
            <a:ext cx="33338" cy="3965575"/>
          </a:xfrm>
          <a:prstGeom prst="curvedConnector3">
            <a:avLst>
              <a:gd name="adj1" fmla="val 4014282"/>
            </a:avLst>
          </a:prstGeom>
          <a:noFill/>
          <a:ln w="31750">
            <a:solidFill>
              <a:srgbClr val="0000FF"/>
            </a:solidFill>
            <a:prstDash val="sysDot"/>
            <a:round/>
            <a:headEnd/>
            <a:tailEnd type="stealth" w="lg" len="lg"/>
          </a:ln>
          <a:effectLst/>
        </p:spPr>
      </p:cxnSp>
      <p:grpSp>
        <p:nvGrpSpPr>
          <p:cNvPr id="667681" name="Group 33"/>
          <p:cNvGrpSpPr>
            <a:grpSpLocks/>
          </p:cNvGrpSpPr>
          <p:nvPr/>
        </p:nvGrpSpPr>
        <p:grpSpPr bwMode="auto">
          <a:xfrm>
            <a:off x="1473200" y="2465388"/>
            <a:ext cx="4673600" cy="1738312"/>
            <a:chOff x="928" y="1553"/>
            <a:chExt cx="2944" cy="1095"/>
          </a:xfrm>
        </p:grpSpPr>
        <p:cxnSp>
          <p:nvCxnSpPr>
            <p:cNvPr id="667682" name="AutoShape 34"/>
            <p:cNvCxnSpPr>
              <a:cxnSpLocks noChangeShapeType="1"/>
            </p:cNvCxnSpPr>
            <p:nvPr/>
          </p:nvCxnSpPr>
          <p:spPr bwMode="auto">
            <a:xfrm rot="16200000">
              <a:off x="1824" y="657"/>
              <a:ext cx="1095" cy="2888"/>
            </a:xfrm>
            <a:prstGeom prst="curvedConnector3">
              <a:avLst>
                <a:gd name="adj1" fmla="val 181644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667683" name="AutoShape 35"/>
            <p:cNvCxnSpPr>
              <a:cxnSpLocks noChangeShapeType="1"/>
            </p:cNvCxnSpPr>
            <p:nvPr/>
          </p:nvCxnSpPr>
          <p:spPr bwMode="auto">
            <a:xfrm rot="16200000" flipH="1">
              <a:off x="2629" y="1086"/>
              <a:ext cx="529" cy="1957"/>
            </a:xfrm>
            <a:prstGeom prst="curvedConnector3">
              <a:avLst>
                <a:gd name="adj1" fmla="val -71079"/>
              </a:avLst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  <p:cxnSp>
        <p:nvCxnSpPr>
          <p:cNvPr id="667685" name="AutoShape 37"/>
          <p:cNvCxnSpPr>
            <a:cxnSpLocks noChangeShapeType="1"/>
            <a:stCxn id="667665" idx="0"/>
            <a:endCxn id="667653" idx="3"/>
          </p:cNvCxnSpPr>
          <p:nvPr/>
        </p:nvCxnSpPr>
        <p:spPr bwMode="auto">
          <a:xfrm flipV="1">
            <a:off x="1473200" y="2857500"/>
            <a:ext cx="1404938" cy="1346200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  <a:effectLst/>
        </p:spPr>
      </p:cxnSp>
      <p:cxnSp>
        <p:nvCxnSpPr>
          <p:cNvPr id="667686" name="AutoShape 38"/>
          <p:cNvCxnSpPr>
            <a:cxnSpLocks noChangeShapeType="1"/>
            <a:endCxn id="667666" idx="4"/>
          </p:cNvCxnSpPr>
          <p:nvPr/>
        </p:nvCxnSpPr>
        <p:spPr bwMode="auto">
          <a:xfrm rot="16200000" flipV="1">
            <a:off x="5630526" y="3059449"/>
            <a:ext cx="901364" cy="122816"/>
          </a:xfrm>
          <a:prstGeom prst="straightConnector1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none" w="lg" len="lg"/>
          </a:ln>
          <a:effectLst/>
        </p:spPr>
      </p:cxnSp>
      <p:sp>
        <p:nvSpPr>
          <p:cNvPr id="667688" name="Rectangle 4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 dirty="0" err="1" smtClean="0">
                <a:solidFill>
                  <a:schemeClr val="accent2"/>
                </a:solidFill>
              </a:rPr>
              <a:t>Non</a:t>
            </a:r>
            <a:r>
              <a:rPr lang="en-US" sz="3600" dirty="0" err="1" smtClean="0">
                <a:solidFill>
                  <a:schemeClr val="tx1"/>
                </a:solidFill>
              </a:rPr>
              <a:t>e</a:t>
            </a:r>
            <a:r>
              <a:rPr lang="en-US" sz="3600" dirty="0" err="1" smtClean="0"/>
              <a:t>dges</a:t>
            </a:r>
            <a:r>
              <a:rPr lang="en-US" sz="3600" dirty="0" smtClean="0"/>
              <a:t> preserved</a:t>
            </a:r>
            <a:r>
              <a:rPr lang="en-US" sz="3600" dirty="0"/>
              <a:t>?</a:t>
            </a:r>
          </a:p>
        </p:txBody>
      </p:sp>
      <p:sp>
        <p:nvSpPr>
          <p:cNvPr id="667689" name="Text Box 41"/>
          <p:cNvSpPr txBox="1">
            <a:spLocks noChangeArrowheads="1"/>
          </p:cNvSpPr>
          <p:nvPr/>
        </p:nvSpPr>
        <p:spPr bwMode="auto">
          <a:xfrm>
            <a:off x="6545263" y="196850"/>
            <a:ext cx="1579562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dirty="0">
                <a:latin typeface="Arial" pitchFamily="34" charset="0"/>
              </a:rPr>
              <a:t>  </a:t>
            </a:r>
            <a:r>
              <a:rPr lang="en-US" sz="4000" b="1" dirty="0">
                <a:solidFill>
                  <a:srgbClr val="008000"/>
                </a:solidFill>
              </a:rPr>
              <a:t>YES!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04000" y="5486399"/>
            <a:ext cx="42033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6000" dirty="0" smtClean="0">
                <a:solidFill>
                  <a:srgbClr val="008000"/>
                </a:solidFill>
              </a:rPr>
              <a:t>isomorphic!</a:t>
            </a:r>
            <a:endParaRPr lang="en-US" sz="60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66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89" grpId="0"/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A0329A7B-0CDF-4474-9D5E-25E9C11592C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 of Graph </a:t>
            </a:r>
            <a:r>
              <a:rPr lang="en-US" dirty="0"/>
              <a:t>Isomorphism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793" y="1289050"/>
            <a:ext cx="8732837" cy="4272654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/>
              <a:t>G</a:t>
            </a:r>
            <a:r>
              <a:rPr lang="en-US" sz="4000" baseline="-25000" dirty="0"/>
              <a:t>1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0033CC"/>
                </a:solidFill>
              </a:rPr>
              <a:t>isomorphic </a:t>
            </a:r>
            <a:r>
              <a:rPr lang="en-US" sz="4000" dirty="0"/>
              <a:t>to G</a:t>
            </a:r>
            <a:r>
              <a:rPr lang="en-US" sz="4000" baseline="-25000" dirty="0"/>
              <a:t>2</a:t>
            </a:r>
            <a:r>
              <a:rPr lang="en-US" sz="4000" i="1" baseline="-25000" dirty="0"/>
              <a:t>  </a:t>
            </a:r>
            <a:r>
              <a:rPr lang="en-US" sz="4000" dirty="0"/>
              <a:t>means</a:t>
            </a:r>
          </a:p>
          <a:p>
            <a:pPr>
              <a:buFontTx/>
              <a:buNone/>
            </a:pPr>
            <a:r>
              <a:rPr lang="en-US" sz="4000" dirty="0" smtClean="0"/>
              <a:t>edge-preserving vertex matching</a:t>
            </a:r>
            <a:r>
              <a:rPr lang="en-US" sz="4000" i="1" dirty="0" smtClean="0"/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sz="54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∃ </a:t>
            </a:r>
            <a:r>
              <a:rPr lang="en-US" sz="4800" dirty="0" err="1" smtClean="0"/>
              <a:t>bijection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 smtClean="0"/>
              <a:t>f:</a:t>
            </a:r>
            <a:r>
              <a:rPr lang="en-US" sz="4800" dirty="0" smtClean="0">
                <a:solidFill>
                  <a:srgbClr val="008000"/>
                </a:solidFill>
              </a:rPr>
              <a:t>V</a:t>
            </a:r>
            <a:r>
              <a:rPr lang="en-US" sz="4800" baseline="-25000" dirty="0" smtClean="0">
                <a:solidFill>
                  <a:srgbClr val="008000"/>
                </a:solidFill>
              </a:rPr>
              <a:t>1</a:t>
            </a:r>
            <a:r>
              <a:rPr lang="en-US" sz="4800" baseline="-25000" dirty="0" smtClean="0"/>
              <a:t> </a:t>
            </a:r>
            <a:r>
              <a:rPr lang="en-US" sz="4800" dirty="0">
                <a:cs typeface="Times New Roman" pitchFamily="18" charset="0"/>
              </a:rPr>
              <a:t>→</a:t>
            </a:r>
            <a:r>
              <a:rPr lang="en-US" sz="4800" baseline="-25000" dirty="0"/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V</a:t>
            </a:r>
            <a:r>
              <a:rPr lang="en-US" sz="4800" baseline="-25000" dirty="0" smtClean="0">
                <a:solidFill>
                  <a:srgbClr val="0033CC"/>
                </a:solidFill>
              </a:rPr>
              <a:t>2</a:t>
            </a:r>
            <a:r>
              <a:rPr lang="en-US" sz="4800" dirty="0"/>
              <a:t> </a:t>
            </a:r>
            <a:r>
              <a:rPr lang="en-US" sz="4800" dirty="0" smtClean="0"/>
              <a:t>with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u—v</a:t>
            </a:r>
            <a:r>
              <a:rPr lang="en-US" sz="4800" dirty="0" smtClean="0"/>
              <a:t> </a:t>
            </a:r>
            <a:r>
              <a:rPr lang="en-US" sz="4800" dirty="0"/>
              <a:t>in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008000"/>
                </a:solidFill>
              </a:rPr>
              <a:t>E</a:t>
            </a:r>
            <a:r>
              <a:rPr lang="en-US" sz="4800" baseline="-25000" dirty="0">
                <a:solidFill>
                  <a:srgbClr val="008000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 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 smtClean="0"/>
              <a:t>IFF  </a:t>
            </a:r>
            <a:r>
              <a:rPr lang="en-US" sz="4800" dirty="0" smtClean="0">
                <a:solidFill>
                  <a:srgbClr val="0033CC"/>
                </a:solidFill>
              </a:rPr>
              <a:t>f(u</a:t>
            </a:r>
            <a:r>
              <a:rPr lang="en-US" sz="4800" dirty="0">
                <a:solidFill>
                  <a:srgbClr val="0033CC"/>
                </a:solidFill>
              </a:rPr>
              <a:t>)—</a:t>
            </a:r>
            <a:r>
              <a:rPr lang="en-US" sz="4800" dirty="0" smtClean="0">
                <a:solidFill>
                  <a:srgbClr val="0033CC"/>
                </a:solidFill>
              </a:rPr>
              <a:t>f(v</a:t>
            </a:r>
            <a:r>
              <a:rPr lang="en-US" sz="4800" dirty="0">
                <a:solidFill>
                  <a:srgbClr val="0033CC"/>
                </a:solidFill>
              </a:rPr>
              <a:t>)</a:t>
            </a:r>
            <a:r>
              <a:rPr lang="en-US" sz="4800" dirty="0"/>
              <a:t> in</a:t>
            </a:r>
            <a:r>
              <a:rPr lang="en-US" sz="4800" dirty="0">
                <a:solidFill>
                  <a:schemeClr val="accent2"/>
                </a:solidFill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E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400" dirty="0"/>
              <a:t> </a:t>
            </a:r>
          </a:p>
        </p:txBody>
      </p:sp>
      <p:sp>
        <p:nvSpPr>
          <p:cNvPr id="669700" name="Rectangle 4"/>
          <p:cNvSpPr>
            <a:spLocks noChangeArrowheads="1"/>
          </p:cNvSpPr>
          <p:nvPr/>
        </p:nvSpPr>
        <p:spPr bwMode="auto">
          <a:xfrm>
            <a:off x="197241" y="2742152"/>
            <a:ext cx="8731605" cy="2452744"/>
          </a:xfrm>
          <a:prstGeom prst="rect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0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B88CF5CE-1058-4BB5-8192-EF344624784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71422" name="Text Box 30"/>
          <p:cNvSpPr txBox="1">
            <a:spLocks noChangeArrowheads="1"/>
          </p:cNvSpPr>
          <p:nvPr/>
        </p:nvSpPr>
        <p:spPr bwMode="auto">
          <a:xfrm>
            <a:off x="1903413" y="4906963"/>
            <a:ext cx="229235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/>
              <a:t>degree </a:t>
            </a:r>
            <a:r>
              <a:rPr lang="en-US" sz="40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571423" name="Text Box 31"/>
          <p:cNvSpPr txBox="1">
            <a:spLocks noChangeArrowheads="1"/>
          </p:cNvSpPr>
          <p:nvPr/>
        </p:nvSpPr>
        <p:spPr bwMode="auto">
          <a:xfrm>
            <a:off x="5499100" y="4962525"/>
            <a:ext cx="2984500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/>
              <a:t>all degree </a:t>
            </a:r>
            <a:r>
              <a:rPr lang="en-US" sz="4000">
                <a:solidFill>
                  <a:srgbClr val="0033CC"/>
                </a:solidFill>
              </a:rPr>
              <a:t>3</a:t>
            </a:r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>
                <a:solidFill>
                  <a:srgbClr val="C00000"/>
                </a:solidFill>
              </a:rPr>
              <a:t>Non</a:t>
            </a:r>
            <a:r>
              <a:rPr lang="en-US" sz="4000" dirty="0" err="1" smtClean="0"/>
              <a:t>isomorphism</a:t>
            </a:r>
            <a:endParaRPr lang="en-US" sz="4000" dirty="0"/>
          </a:p>
        </p:txBody>
      </p:sp>
      <p:grpSp>
        <p:nvGrpSpPr>
          <p:cNvPr id="571418" name="Group 26"/>
          <p:cNvGrpSpPr>
            <a:grpSpLocks/>
          </p:cNvGrpSpPr>
          <p:nvPr/>
        </p:nvGrpSpPr>
        <p:grpSpPr bwMode="auto">
          <a:xfrm>
            <a:off x="1757363" y="2181225"/>
            <a:ext cx="2279650" cy="2325688"/>
            <a:chOff x="1107" y="1374"/>
            <a:chExt cx="1436" cy="1465"/>
          </a:xfrm>
        </p:grpSpPr>
        <p:sp>
          <p:nvSpPr>
            <p:cNvPr id="571397" name="Oval 5"/>
            <p:cNvSpPr>
              <a:spLocks noChangeArrowheads="1"/>
            </p:cNvSpPr>
            <p:nvPr/>
          </p:nvSpPr>
          <p:spPr bwMode="auto">
            <a:xfrm rot="16200000">
              <a:off x="1095" y="2574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398" name="Oval 6"/>
            <p:cNvSpPr>
              <a:spLocks noChangeArrowheads="1"/>
            </p:cNvSpPr>
            <p:nvPr/>
          </p:nvSpPr>
          <p:spPr bwMode="auto">
            <a:xfrm rot="16200000">
              <a:off x="1108" y="1387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399" name="Oval 7"/>
            <p:cNvSpPr>
              <a:spLocks noChangeArrowheads="1"/>
            </p:cNvSpPr>
            <p:nvPr/>
          </p:nvSpPr>
          <p:spPr bwMode="auto">
            <a:xfrm rot="16200000">
              <a:off x="2278" y="2558"/>
              <a:ext cx="278" cy="253"/>
            </a:xfrm>
            <a:prstGeom prst="ellipse">
              <a:avLst/>
            </a:prstGeom>
            <a:solidFill>
              <a:srgbClr val="0000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0" name="Oval 8"/>
            <p:cNvSpPr>
              <a:spLocks noChangeArrowheads="1"/>
            </p:cNvSpPr>
            <p:nvPr/>
          </p:nvSpPr>
          <p:spPr bwMode="auto">
            <a:xfrm rot="16200000">
              <a:off x="2278" y="1386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1401" name="AutoShape 9"/>
            <p:cNvCxnSpPr>
              <a:cxnSpLocks noChangeShapeType="1"/>
              <a:stCxn id="571397" idx="6"/>
              <a:endCxn id="571398" idx="2"/>
            </p:cNvCxnSpPr>
            <p:nvPr/>
          </p:nvCxnSpPr>
          <p:spPr bwMode="auto">
            <a:xfrm flipV="1">
              <a:off x="1234" y="1653"/>
              <a:ext cx="14" cy="91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2" name="AutoShape 10"/>
            <p:cNvCxnSpPr>
              <a:cxnSpLocks noChangeShapeType="1"/>
              <a:stCxn id="571400" idx="0"/>
              <a:endCxn id="571398" idx="4"/>
            </p:cNvCxnSpPr>
            <p:nvPr/>
          </p:nvCxnSpPr>
          <p:spPr bwMode="auto">
            <a:xfrm flipH="1">
              <a:off x="1375" y="1514"/>
              <a:ext cx="916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3" name="AutoShape 11"/>
            <p:cNvCxnSpPr>
              <a:cxnSpLocks noChangeShapeType="1"/>
              <a:stCxn id="571399" idx="6"/>
              <a:endCxn id="571400" idx="2"/>
            </p:cNvCxnSpPr>
            <p:nvPr/>
          </p:nvCxnSpPr>
          <p:spPr bwMode="auto">
            <a:xfrm flipV="1">
              <a:off x="2416" y="1653"/>
              <a:ext cx="1" cy="8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4" name="AutoShape 12"/>
            <p:cNvCxnSpPr>
              <a:cxnSpLocks noChangeShapeType="1"/>
            </p:cNvCxnSpPr>
            <p:nvPr/>
          </p:nvCxnSpPr>
          <p:spPr bwMode="auto">
            <a:xfrm rot="16200000">
              <a:off x="1817" y="2244"/>
              <a:ext cx="16" cy="93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05" name="AutoShape 13"/>
            <p:cNvCxnSpPr>
              <a:cxnSpLocks noChangeShapeType="1"/>
              <a:stCxn id="571397" idx="5"/>
              <a:endCxn id="571400" idx="1"/>
            </p:cNvCxnSpPr>
            <p:nvPr/>
          </p:nvCxnSpPr>
          <p:spPr bwMode="auto">
            <a:xfrm flipV="1">
              <a:off x="1323" y="1612"/>
              <a:ext cx="1005" cy="99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571417" name="Group 25"/>
          <p:cNvGrpSpPr>
            <a:grpSpLocks/>
          </p:cNvGrpSpPr>
          <p:nvPr/>
        </p:nvGrpSpPr>
        <p:grpSpPr bwMode="auto">
          <a:xfrm>
            <a:off x="5373688" y="1751013"/>
            <a:ext cx="2771775" cy="3109912"/>
            <a:chOff x="2881" y="865"/>
            <a:chExt cx="1746" cy="1959"/>
          </a:xfrm>
        </p:grpSpPr>
        <p:sp>
          <p:nvSpPr>
            <p:cNvPr id="571406" name="Oval 14"/>
            <p:cNvSpPr>
              <a:spLocks noChangeArrowheads="1"/>
            </p:cNvSpPr>
            <p:nvPr/>
          </p:nvSpPr>
          <p:spPr bwMode="auto">
            <a:xfrm rot="16200000">
              <a:off x="2869" y="1756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7" name="Oval 15"/>
            <p:cNvSpPr>
              <a:spLocks noChangeArrowheads="1"/>
            </p:cNvSpPr>
            <p:nvPr/>
          </p:nvSpPr>
          <p:spPr bwMode="auto">
            <a:xfrm rot="16200000">
              <a:off x="3728" y="1694"/>
              <a:ext cx="277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8" name="Oval 16"/>
            <p:cNvSpPr>
              <a:spLocks noChangeArrowheads="1"/>
            </p:cNvSpPr>
            <p:nvPr/>
          </p:nvSpPr>
          <p:spPr bwMode="auto">
            <a:xfrm rot="16200000">
              <a:off x="4362" y="2558"/>
              <a:ext cx="278" cy="253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9" name="Oval 17"/>
            <p:cNvSpPr>
              <a:spLocks noChangeArrowheads="1"/>
            </p:cNvSpPr>
            <p:nvPr/>
          </p:nvSpPr>
          <p:spPr bwMode="auto">
            <a:xfrm rot="16200000">
              <a:off x="4305" y="877"/>
              <a:ext cx="277" cy="254"/>
            </a:xfrm>
            <a:prstGeom prst="ellipse">
              <a:avLst/>
            </a:prstGeom>
            <a:solidFill>
              <a:srgbClr val="0066FF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1410" name="AutoShape 18"/>
            <p:cNvCxnSpPr>
              <a:cxnSpLocks noChangeShapeType="1"/>
              <a:stCxn id="571408" idx="6"/>
              <a:endCxn id="571409" idx="2"/>
            </p:cNvCxnSpPr>
            <p:nvPr/>
          </p:nvCxnSpPr>
          <p:spPr bwMode="auto">
            <a:xfrm flipH="1" flipV="1">
              <a:off x="4445" y="1143"/>
              <a:ext cx="55" cy="140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1" name="AutoShape 19"/>
            <p:cNvCxnSpPr>
              <a:cxnSpLocks noChangeShapeType="1"/>
              <a:stCxn id="571406" idx="4"/>
              <a:endCxn id="571408" idx="0"/>
            </p:cNvCxnSpPr>
            <p:nvPr/>
          </p:nvCxnSpPr>
          <p:spPr bwMode="auto">
            <a:xfrm>
              <a:off x="3136" y="1883"/>
              <a:ext cx="1238" cy="80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2" name="AutoShape 20"/>
            <p:cNvCxnSpPr>
              <a:cxnSpLocks noChangeShapeType="1"/>
              <a:stCxn id="571406" idx="5"/>
              <a:endCxn id="571409" idx="0"/>
            </p:cNvCxnSpPr>
            <p:nvPr/>
          </p:nvCxnSpPr>
          <p:spPr bwMode="auto">
            <a:xfrm flipV="1">
              <a:off x="3098" y="1004"/>
              <a:ext cx="1220" cy="78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3" name="AutoShape 21"/>
            <p:cNvCxnSpPr>
              <a:cxnSpLocks noChangeShapeType="1"/>
              <a:stCxn id="571408" idx="7"/>
              <a:endCxn id="571407" idx="3"/>
            </p:cNvCxnSpPr>
            <p:nvPr/>
          </p:nvCxnSpPr>
          <p:spPr bwMode="auto">
            <a:xfrm flipH="1" flipV="1">
              <a:off x="3956" y="1920"/>
              <a:ext cx="455" cy="66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4" name="AutoShape 22"/>
            <p:cNvCxnSpPr>
              <a:cxnSpLocks noChangeShapeType="1"/>
              <a:stCxn id="571407" idx="5"/>
              <a:endCxn id="571409" idx="1"/>
            </p:cNvCxnSpPr>
            <p:nvPr/>
          </p:nvCxnSpPr>
          <p:spPr bwMode="auto">
            <a:xfrm flipV="1">
              <a:off x="3956" y="1102"/>
              <a:ext cx="399" cy="62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71415" name="AutoShape 23"/>
            <p:cNvCxnSpPr>
              <a:cxnSpLocks noChangeShapeType="1"/>
              <a:stCxn id="571406" idx="4"/>
              <a:endCxn id="571407" idx="0"/>
            </p:cNvCxnSpPr>
            <p:nvPr/>
          </p:nvCxnSpPr>
          <p:spPr bwMode="auto">
            <a:xfrm flipV="1">
              <a:off x="3136" y="1822"/>
              <a:ext cx="605" cy="6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571416" name="Oval 24"/>
          <p:cNvSpPr>
            <a:spLocks noChangeArrowheads="1"/>
          </p:cNvSpPr>
          <p:nvPr/>
        </p:nvSpPr>
        <p:spPr bwMode="auto">
          <a:xfrm rot="16200000">
            <a:off x="3613944" y="4060032"/>
            <a:ext cx="441325" cy="401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1420" name="Oval 28"/>
          <p:cNvSpPr>
            <a:spLocks noChangeArrowheads="1"/>
          </p:cNvSpPr>
          <p:nvPr/>
        </p:nvSpPr>
        <p:spPr bwMode="auto">
          <a:xfrm rot="16200000">
            <a:off x="1759744" y="2194719"/>
            <a:ext cx="441325" cy="401637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422" grpId="0"/>
      <p:bldP spid="571423" grpId="0"/>
      <p:bldP spid="571416" grpId="0" animBg="1"/>
      <p:bldP spid="5714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Proving </a:t>
            </a:r>
            <a:r>
              <a:rPr lang="en-US" altLang="zh-CN" dirty="0" err="1" smtClean="0">
                <a:solidFill>
                  <a:srgbClr val="C00000"/>
                </a:solidFill>
                <a:ea typeface="SimSun" pitchFamily="2" charset="-122"/>
              </a:rPr>
              <a:t>non</a:t>
            </a:r>
            <a:r>
              <a:rPr lang="en-US" altLang="zh-CN" dirty="0" err="1" smtClean="0">
                <a:ea typeface="SimSun" pitchFamily="2" charset="-122"/>
              </a:rPr>
              <a:t>isomorphism</a:t>
            </a:r>
            <a:endParaRPr lang="en-US" altLang="zh-CN" dirty="0" smtClean="0">
              <a:ea typeface="SimSun" pitchFamily="2" charset="-122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639" y="1161828"/>
            <a:ext cx="8832028" cy="452896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dirty="0" smtClean="0">
                <a:ea typeface="SimSun" pitchFamily="2" charset="-122"/>
              </a:rPr>
              <a:t>If some property </a:t>
            </a:r>
            <a:r>
              <a:rPr lang="en-US" altLang="zh-CN" sz="4000" i="1" dirty="0" smtClean="0">
                <a:ea typeface="SimSun" pitchFamily="2" charset="-122"/>
              </a:rPr>
              <a:t>preserved by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i="1" dirty="0" smtClean="0">
                <a:ea typeface="SimSun" pitchFamily="2" charset="-122"/>
              </a:rPr>
              <a:t>isomorphism</a:t>
            </a:r>
            <a:r>
              <a:rPr lang="en-US" altLang="zh-CN" sz="4000" dirty="0" smtClean="0">
                <a:ea typeface="SimSun" pitchFamily="2" charset="-122"/>
              </a:rPr>
              <a:t>  </a:t>
            </a:r>
            <a:r>
              <a:rPr lang="en-US" altLang="zh-CN" sz="4000" dirty="0" smtClean="0">
                <a:solidFill>
                  <a:srgbClr val="C00000"/>
                </a:solidFill>
                <a:ea typeface="SimSun" pitchFamily="2" charset="-122"/>
              </a:rPr>
              <a:t>differs</a:t>
            </a:r>
            <a:r>
              <a:rPr lang="en-US" altLang="zh-CN" sz="4000" dirty="0" smtClean="0">
                <a:ea typeface="SimSun" pitchFamily="2" charset="-122"/>
              </a:rPr>
              <a:t> for two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4000" dirty="0" smtClean="0">
                <a:ea typeface="SimSun" pitchFamily="2" charset="-122"/>
              </a:rPr>
              <a:t>graphs, then they’re </a:t>
            </a:r>
            <a:r>
              <a:rPr lang="en-US" altLang="zh-CN" sz="4000" dirty="0" smtClean="0">
                <a:solidFill>
                  <a:srgbClr val="C00000"/>
                </a:solidFill>
                <a:ea typeface="SimSun" pitchFamily="2" charset="-122"/>
              </a:rPr>
              <a:t>not</a:t>
            </a:r>
            <a:r>
              <a:rPr lang="en-US" altLang="zh-CN" sz="4000" dirty="0" smtClean="0">
                <a:ea typeface="SimSun" pitchFamily="2" charset="-122"/>
              </a:rPr>
              <a:t> isomorphic:</a:t>
            </a:r>
          </a:p>
          <a:p>
            <a:pPr>
              <a:lnSpc>
                <a:spcPct val="90000"/>
              </a:lnSpc>
            </a:pP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 # of nodes,</a:t>
            </a:r>
          </a:p>
          <a:p>
            <a:pPr>
              <a:lnSpc>
                <a:spcPct val="90000"/>
              </a:lnSpc>
            </a:pP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 # of edges,</a:t>
            </a:r>
          </a:p>
          <a:p>
            <a:pPr>
              <a:lnSpc>
                <a:spcPct val="90000"/>
              </a:lnSpc>
            </a:pP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degree distributions, </a:t>
            </a:r>
            <a:r>
              <a:rPr lang="en-US" altLang="zh-CN" sz="4800" dirty="0" smtClean="0">
                <a:solidFill>
                  <a:srgbClr val="008000"/>
                </a:solidFill>
                <a:ea typeface="SimSun" pitchFamily="2" charset="-122"/>
              </a:rPr>
              <a:t>…</a:t>
            </a:r>
            <a:r>
              <a:rPr lang="en-US" altLang="zh-CN" sz="4000" dirty="0" smtClean="0">
                <a:solidFill>
                  <a:srgbClr val="008000"/>
                </a:solidFill>
                <a:ea typeface="SimSun" pitchFamily="2" charset="-122"/>
              </a:rPr>
              <a:t>.</a:t>
            </a:r>
          </a:p>
        </p:txBody>
      </p:sp>
      <p:sp>
        <p:nvSpPr>
          <p:cNvPr id="3686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8DE3D2CC-F788-4557-8ECB-878F673AE85C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15D60AE2-77FF-43D7-8AD9-B8A424F004F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Finding</a:t>
            </a:r>
            <a:r>
              <a:rPr lang="en-US" dirty="0" smtClean="0"/>
              <a:t> an isomorphism?</a:t>
            </a:r>
            <a:endParaRPr lang="en-US" dirty="0"/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612" y="1077881"/>
            <a:ext cx="8875059" cy="4752764"/>
          </a:xfrm>
        </p:spPr>
        <p:txBody>
          <a:bodyPr/>
          <a:lstStyle/>
          <a:p>
            <a:r>
              <a:rPr lang="en-US" sz="3600" dirty="0" smtClean="0"/>
              <a:t>many </a:t>
            </a:r>
            <a:r>
              <a:rPr lang="en-US" sz="3600" dirty="0"/>
              <a:t>possible </a:t>
            </a:r>
            <a:r>
              <a:rPr lang="en-US" sz="3600" dirty="0" smtClean="0"/>
              <a:t>mappings: </a:t>
            </a:r>
            <a:r>
              <a:rPr lang="en-US" sz="4000" dirty="0" smtClean="0">
                <a:solidFill>
                  <a:srgbClr val="C00000"/>
                </a:solidFill>
              </a:rPr>
              <a:t>large search</a:t>
            </a:r>
            <a:endParaRPr lang="en-US" sz="4000" dirty="0">
              <a:solidFill>
                <a:srgbClr val="C00000"/>
              </a:solidFill>
            </a:endParaRPr>
          </a:p>
          <a:p>
            <a:pPr>
              <a:buFontTx/>
              <a:buNone/>
            </a:pPr>
            <a:r>
              <a:rPr lang="en-US" sz="3600" dirty="0" smtClean="0"/>
              <a:t>can use properties </a:t>
            </a:r>
            <a:r>
              <a:rPr lang="en-US" sz="3600" i="1" dirty="0" smtClean="0"/>
              <a:t>preserved  </a:t>
            </a:r>
            <a:r>
              <a:rPr lang="en-US" sz="3600" dirty="0" smtClean="0"/>
              <a:t>by </a:t>
            </a:r>
          </a:p>
          <a:p>
            <a:pPr>
              <a:buFontTx/>
              <a:buNone/>
            </a:pPr>
            <a:r>
              <a:rPr lang="en-US" sz="3600" dirty="0" err="1" smtClean="0"/>
              <a:t>isomorphisms</a:t>
            </a:r>
            <a:r>
              <a:rPr lang="en-US" sz="3600" dirty="0" smtClean="0"/>
              <a:t> as a guide, for example: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a</a:t>
            </a:r>
            <a:r>
              <a:rPr lang="en-US" sz="3600" dirty="0" smtClean="0">
                <a:solidFill>
                  <a:srgbClr val="FF00FF"/>
                </a:solidFill>
              </a:rPr>
              <a:t> </a:t>
            </a:r>
            <a:r>
              <a:rPr lang="en-US" sz="3600" dirty="0" smtClean="0">
                <a:solidFill>
                  <a:srgbClr val="008000"/>
                </a:solidFill>
              </a:rPr>
              <a:t>deg 4 vertex adjacent to a deg 3</a:t>
            </a:r>
          </a:p>
          <a:p>
            <a:pPr>
              <a:buFontTx/>
              <a:buNone/>
            </a:pPr>
            <a:r>
              <a:rPr lang="en-US" sz="3600" dirty="0" smtClean="0"/>
              <a:t>    can only match with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a </a:t>
            </a:r>
            <a:r>
              <a:rPr lang="en-US" sz="3600" dirty="0" smtClean="0">
                <a:solidFill>
                  <a:srgbClr val="0033CC"/>
                </a:solidFill>
              </a:rPr>
              <a:t>deg 4 vertex also adjacent to a deg 3</a:t>
            </a:r>
            <a:endParaRPr lang="en-US" sz="3600" dirty="0">
              <a:solidFill>
                <a:srgbClr val="0033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0922" y="5260490"/>
            <a:ext cx="4323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5400" dirty="0" smtClean="0"/>
              <a:t>but even so…</a:t>
            </a:r>
            <a:endParaRPr lang="en-US" sz="5400" dirty="0"/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-12700"/>
            <a:ext cx="7543800" cy="1054100"/>
          </a:xfrm>
        </p:spPr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Are these two graphs isomorphic?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549400" y="952500"/>
            <a:ext cx="6680200" cy="2997200"/>
            <a:chOff x="976" y="0"/>
            <a:chExt cx="4208" cy="1888"/>
          </a:xfrm>
        </p:grpSpPr>
        <p:pic>
          <p:nvPicPr>
            <p:cNvPr id="37894" name="Picture 7" descr="payley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76" y="0"/>
              <a:ext cx="1888" cy="1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895" name="Picture 8" descr="payley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96" y="0"/>
              <a:ext cx="1888" cy="1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7892" name="Rectangle 12"/>
          <p:cNvSpPr>
            <a:spLocks noChangeArrowheads="1"/>
          </p:cNvSpPr>
          <p:nvPr/>
        </p:nvSpPr>
        <p:spPr bwMode="auto">
          <a:xfrm>
            <a:off x="436357" y="3958810"/>
            <a:ext cx="8347486" cy="2463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buNone/>
            </a:pPr>
            <a:r>
              <a:rPr lang="en-US" altLang="zh-CN" sz="4000" b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...nothing known </a:t>
            </a:r>
            <a:r>
              <a:rPr lang="en-US" altLang="zh-CN" sz="4000" b="1" dirty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is </a:t>
            </a:r>
            <a:r>
              <a:rPr lang="en-US" altLang="zh-CN" sz="4000" b="1" i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sure</a:t>
            </a:r>
            <a:r>
              <a:rPr lang="en-US" altLang="zh-CN" sz="4000" b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 to be much </a:t>
            </a:r>
            <a:r>
              <a:rPr lang="en-US" altLang="zh-CN" sz="4000" b="1" dirty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faster than </a:t>
            </a:r>
            <a:r>
              <a:rPr lang="en-US" altLang="zh-CN" sz="4000" b="1" dirty="0" smtClean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searching thru all </a:t>
            </a:r>
            <a:r>
              <a:rPr lang="en-US" altLang="zh-CN" sz="4000" b="1" dirty="0" err="1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bijections</a:t>
            </a:r>
            <a:r>
              <a:rPr lang="en-US" altLang="zh-CN" sz="4000" b="1" dirty="0">
                <a:solidFill>
                  <a:schemeClr val="tx2"/>
                </a:solidFill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b="1" dirty="0" smtClean="0">
                <a:solidFill>
                  <a:schemeClr val="tx2"/>
                </a:solidFill>
                <a:ea typeface="SimSun" pitchFamily="2" charset="-122"/>
              </a:rPr>
              <a:t>for an isomorphism</a:t>
            </a:r>
            <a:endParaRPr lang="en-US" altLang="zh-CN" sz="4000" b="1" dirty="0">
              <a:solidFill>
                <a:schemeClr val="tx2"/>
              </a:solidFill>
              <a:latin typeface="Comic Sans MS" pitchFamily="66" charset="0"/>
              <a:ea typeface="SimSun" pitchFamily="2" charset="-122"/>
            </a:endParaRPr>
          </a:p>
        </p:txBody>
      </p:sp>
      <p:sp>
        <p:nvSpPr>
          <p:cNvPr id="37893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3AEDE1B4-22B9-44CE-94B1-9B4CDE94A4EF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8CB76801-ECFD-4E75-B29A-84CDB3DBBAA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Team Problems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922" y="984528"/>
            <a:ext cx="8575675" cy="4835338"/>
          </a:xfrm>
          <a:noFill/>
          <a:ln/>
        </p:spPr>
        <p:txBody>
          <a:bodyPr/>
          <a:lstStyle/>
          <a:p>
            <a:pPr algn="ctr">
              <a:buFontTx/>
              <a:buNone/>
            </a:pPr>
            <a:r>
              <a:rPr lang="en-US" sz="13800" dirty="0" smtClean="0"/>
              <a:t>Problems</a:t>
            </a:r>
            <a:endParaRPr lang="en-US" sz="13800" dirty="0"/>
          </a:p>
          <a:p>
            <a:pPr algn="ctr">
              <a:buFontTx/>
              <a:buNone/>
            </a:pPr>
            <a:r>
              <a:rPr lang="en-US" sz="13800" dirty="0" smtClean="0"/>
              <a:t>1 </a:t>
            </a:r>
            <a:r>
              <a:rPr lang="en-US" sz="13800" b="1" dirty="0" smtClean="0">
                <a:latin typeface="Euclid Symbol" charset="2"/>
                <a:cs typeface="Euclid Symbol" charset="2"/>
              </a:rPr>
              <a:t>−</a:t>
            </a:r>
            <a:r>
              <a:rPr lang="en-US" sz="13800" dirty="0" smtClean="0"/>
              <a:t> 4</a:t>
            </a:r>
            <a:endParaRPr lang="en-US" sz="13800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5088" y="0"/>
            <a:ext cx="7605712" cy="1143000"/>
          </a:xfrm>
        </p:spPr>
        <p:txBody>
          <a:bodyPr/>
          <a:lstStyle/>
          <a:p>
            <a:r>
              <a:rPr lang="en-US" altLang="zh-CN" sz="4000" dirty="0" smtClean="0">
                <a:ea typeface="SimSun" pitchFamily="2" charset="-122"/>
              </a:rPr>
              <a:t>A simple graph:</a:t>
            </a:r>
          </a:p>
        </p:txBody>
      </p:sp>
      <p:sp>
        <p:nvSpPr>
          <p:cNvPr id="16387" name="Text Box 24"/>
          <p:cNvSpPr txBox="1">
            <a:spLocks noChangeArrowheads="1"/>
          </p:cNvSpPr>
          <p:nvPr/>
        </p:nvSpPr>
        <p:spPr bwMode="auto">
          <a:xfrm>
            <a:off x="161373" y="1641928"/>
            <a:ext cx="8840545" cy="36009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dirty="0" smtClean="0">
                <a:latin typeface="Comic Sans MS" pitchFamily="66" charset="0"/>
                <a:ea typeface="SimSun" pitchFamily="2" charset="-122"/>
              </a:rPr>
              <a:t>Definition:</a:t>
            </a:r>
          </a:p>
          <a:p>
            <a:pPr>
              <a:buNone/>
            </a:pP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A </a:t>
            </a:r>
            <a:r>
              <a:rPr lang="en-US" altLang="zh-CN" sz="4000" dirty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simple graph</a:t>
            </a:r>
            <a:r>
              <a:rPr lang="en-US" altLang="zh-CN" sz="4000" dirty="0"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>
                <a:solidFill>
                  <a:srgbClr val="0000FF"/>
                </a:solidFill>
                <a:latin typeface="Comic Sans MS" pitchFamily="66" charset="0"/>
                <a:ea typeface="SimSun" pitchFamily="2" charset="-122"/>
              </a:rPr>
              <a:t>G</a:t>
            </a:r>
            <a:r>
              <a:rPr lang="en-US" altLang="zh-CN" sz="4000" dirty="0"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consists of</a:t>
            </a:r>
            <a:endParaRPr lang="en-US" altLang="zh-CN" sz="4000" dirty="0">
              <a:latin typeface="Comic Sans MS" pitchFamily="66" charset="0"/>
              <a:ea typeface="SimSun" pitchFamily="2" charset="-122"/>
            </a:endParaRPr>
          </a:p>
          <a:p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a nonempty set, </a:t>
            </a:r>
            <a:r>
              <a:rPr lang="en-US" altLang="zh-CN" sz="4000" dirty="0" smtClean="0">
                <a:solidFill>
                  <a:srgbClr val="0000FF"/>
                </a:solidFill>
                <a:latin typeface="Comic Sans MS" pitchFamily="66" charset="0"/>
                <a:ea typeface="SimSun" pitchFamily="2" charset="-122"/>
              </a:rPr>
              <a:t>V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, </a:t>
            </a:r>
            <a:r>
              <a:rPr lang="en-US" altLang="zh-CN" sz="4000" dirty="0">
                <a:latin typeface="Comic Sans MS" pitchFamily="66" charset="0"/>
                <a:ea typeface="SimSun" pitchFamily="2" charset="-122"/>
              </a:rPr>
              <a:t>of </a:t>
            </a:r>
            <a:r>
              <a:rPr lang="en-US" altLang="zh-CN" sz="4000" dirty="0" smtClean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vertices</a:t>
            </a:r>
            <a:r>
              <a:rPr lang="en-US" altLang="zh-CN" sz="4000" dirty="0" smtClean="0">
                <a:solidFill>
                  <a:srgbClr val="000000"/>
                </a:solidFill>
                <a:latin typeface="Comic Sans MS" pitchFamily="66" charset="0"/>
                <a:ea typeface="SimSun" pitchFamily="2" charset="-122"/>
              </a:rPr>
              <a:t>, and</a:t>
            </a:r>
          </a:p>
          <a:p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a set, </a:t>
            </a:r>
            <a:r>
              <a:rPr lang="en-US" altLang="zh-CN" sz="4000" dirty="0" smtClean="0">
                <a:solidFill>
                  <a:srgbClr val="0000FF"/>
                </a:solidFill>
                <a:ea typeface="SimSun" pitchFamily="2" charset="-122"/>
              </a:rPr>
              <a:t>E</a:t>
            </a:r>
            <a:r>
              <a:rPr lang="en-US" altLang="zh-CN" sz="4000" dirty="0" smtClean="0">
                <a:ea typeface="SimSun" pitchFamily="2" charset="-122"/>
              </a:rPr>
              <a:t>,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>
                <a:latin typeface="Comic Sans MS" pitchFamily="66" charset="0"/>
                <a:ea typeface="SimSun" pitchFamily="2" charset="-122"/>
              </a:rPr>
              <a:t>of </a:t>
            </a:r>
            <a:r>
              <a:rPr lang="en-US" altLang="zh-CN" sz="4000" dirty="0" smtClean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edges</a:t>
            </a:r>
            <a:r>
              <a:rPr lang="en-US" altLang="zh-CN" sz="4000" dirty="0" smtClean="0">
                <a:ea typeface="SimSun" pitchFamily="2" charset="-122"/>
              </a:rPr>
              <a:t> such that</a:t>
            </a:r>
          </a:p>
          <a:p>
            <a:pPr>
              <a:buNone/>
            </a:pP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   each edge has </a:t>
            </a:r>
            <a:r>
              <a:rPr lang="en-US" altLang="zh-CN" sz="4000" dirty="0" smtClean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two</a:t>
            </a:r>
            <a:r>
              <a:rPr lang="en-US" altLang="zh-CN" sz="4000" dirty="0" smtClean="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 smtClean="0">
                <a:solidFill>
                  <a:srgbClr val="FF00FF"/>
                </a:solidFill>
                <a:latin typeface="Comic Sans MS" pitchFamily="66" charset="0"/>
                <a:ea typeface="SimSun" pitchFamily="2" charset="-122"/>
              </a:rPr>
              <a:t>endpoints</a:t>
            </a:r>
            <a:r>
              <a:rPr lang="en-US" altLang="zh-CN" sz="4000" dirty="0" smtClean="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 </a:t>
            </a:r>
            <a:r>
              <a:rPr lang="en-US" altLang="zh-CN" sz="4000" dirty="0" smtClean="0">
                <a:latin typeface="Comic Sans MS" pitchFamily="66" charset="0"/>
                <a:ea typeface="SimSun" pitchFamily="2" charset="-122"/>
              </a:rPr>
              <a:t>in</a:t>
            </a:r>
            <a:r>
              <a:rPr lang="en-US" altLang="zh-CN" sz="4000" dirty="0" smtClean="0">
                <a:solidFill>
                  <a:srgbClr val="0033CC"/>
                </a:solidFill>
                <a:latin typeface="Comic Sans MS" pitchFamily="66" charset="0"/>
                <a:ea typeface="SimSun" pitchFamily="2" charset="-122"/>
              </a:rPr>
              <a:t> V</a:t>
            </a:r>
          </a:p>
        </p:txBody>
      </p:sp>
      <p:sp>
        <p:nvSpPr>
          <p:cNvPr id="16388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AB737AA2-ECB3-4299-BD05-681A1499668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A76D6F42-45A9-4E0C-ABC6-5B1DF8C9DA4D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61204" name="Group 52"/>
          <p:cNvGrpSpPr>
            <a:grpSpLocks/>
          </p:cNvGrpSpPr>
          <p:nvPr/>
        </p:nvGrpSpPr>
        <p:grpSpPr bwMode="auto">
          <a:xfrm>
            <a:off x="6945313" y="1312863"/>
            <a:ext cx="1752600" cy="2438400"/>
            <a:chOff x="4375" y="832"/>
            <a:chExt cx="1104" cy="1536"/>
          </a:xfrm>
        </p:grpSpPr>
        <p:sp>
          <p:nvSpPr>
            <p:cNvPr id="561157" name="Oval 5"/>
            <p:cNvSpPr>
              <a:spLocks noChangeArrowheads="1"/>
            </p:cNvSpPr>
            <p:nvPr/>
          </p:nvSpPr>
          <p:spPr bwMode="auto">
            <a:xfrm>
              <a:off x="4471" y="131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58" name="Oval 6"/>
            <p:cNvSpPr>
              <a:spLocks noChangeArrowheads="1"/>
            </p:cNvSpPr>
            <p:nvPr/>
          </p:nvSpPr>
          <p:spPr bwMode="auto">
            <a:xfrm>
              <a:off x="4855" y="83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59" name="Oval 7"/>
            <p:cNvSpPr>
              <a:spLocks noChangeArrowheads="1"/>
            </p:cNvSpPr>
            <p:nvPr/>
          </p:nvSpPr>
          <p:spPr bwMode="auto">
            <a:xfrm>
              <a:off x="4375" y="1840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60" name="Oval 8"/>
            <p:cNvSpPr>
              <a:spLocks noChangeArrowheads="1"/>
            </p:cNvSpPr>
            <p:nvPr/>
          </p:nvSpPr>
          <p:spPr bwMode="auto">
            <a:xfrm>
              <a:off x="5335" y="179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61" name="Oval 9"/>
            <p:cNvSpPr>
              <a:spLocks noChangeArrowheads="1"/>
            </p:cNvSpPr>
            <p:nvPr/>
          </p:nvSpPr>
          <p:spPr bwMode="auto">
            <a:xfrm>
              <a:off x="5239" y="1072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62" name="Oval 10"/>
            <p:cNvSpPr>
              <a:spLocks noChangeArrowheads="1"/>
            </p:cNvSpPr>
            <p:nvPr/>
          </p:nvSpPr>
          <p:spPr bwMode="auto">
            <a:xfrm>
              <a:off x="4903" y="2224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1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1595438"/>
            <a:ext cx="6073775" cy="1995487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/>
              <a:t>vertices,</a:t>
            </a:r>
            <a:r>
              <a:rPr lang="en-US" sz="4800" dirty="0">
                <a:solidFill>
                  <a:srgbClr val="0033CC"/>
                </a:solidFill>
              </a:rPr>
              <a:t> V</a:t>
            </a:r>
            <a:endParaRPr lang="en-US" sz="4800" dirty="0"/>
          </a:p>
          <a:p>
            <a:pPr>
              <a:buFontTx/>
              <a:buNone/>
            </a:pPr>
            <a:r>
              <a:rPr lang="en-US" sz="4800" dirty="0">
                <a:solidFill>
                  <a:srgbClr val="FF00FF"/>
                </a:solidFill>
              </a:rPr>
              <a:t>undirected </a:t>
            </a:r>
            <a:r>
              <a:rPr lang="en-US" sz="4800" dirty="0"/>
              <a:t>edges, </a:t>
            </a:r>
            <a:r>
              <a:rPr lang="en-US" sz="4800" dirty="0">
                <a:solidFill>
                  <a:srgbClr val="008000"/>
                </a:solidFill>
              </a:rPr>
              <a:t>E</a:t>
            </a:r>
            <a:r>
              <a:rPr lang="en-US" sz="4800" dirty="0">
                <a:solidFill>
                  <a:srgbClr val="008000"/>
                </a:solidFill>
                <a:latin typeface="Arial" pitchFamily="34" charset="0"/>
              </a:rPr>
              <a:t> </a:t>
            </a:r>
          </a:p>
          <a:p>
            <a:pPr>
              <a:buFontTx/>
              <a:buNone/>
            </a:pPr>
            <a:endParaRPr lang="en-US" b="1" dirty="0">
              <a:latin typeface="Arial" pitchFamily="34" charset="0"/>
            </a:endParaRP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 Simple Graph</a:t>
            </a:r>
          </a:p>
        </p:txBody>
      </p:sp>
      <p:grpSp>
        <p:nvGrpSpPr>
          <p:cNvPr id="561203" name="Group 51"/>
          <p:cNvGrpSpPr>
            <a:grpSpLocks/>
          </p:cNvGrpSpPr>
          <p:nvPr/>
        </p:nvGrpSpPr>
        <p:grpSpPr bwMode="auto">
          <a:xfrm>
            <a:off x="2322513" y="3587750"/>
            <a:ext cx="4235450" cy="762000"/>
            <a:chOff x="1463" y="2260"/>
            <a:chExt cx="2668" cy="480"/>
          </a:xfrm>
        </p:grpSpPr>
        <p:sp>
          <p:nvSpPr>
            <p:cNvPr id="561177" name="Oval 25"/>
            <p:cNvSpPr>
              <a:spLocks noChangeArrowheads="1"/>
            </p:cNvSpPr>
            <p:nvPr/>
          </p:nvSpPr>
          <p:spPr bwMode="auto">
            <a:xfrm>
              <a:off x="1463" y="2420"/>
              <a:ext cx="192" cy="20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78" name="Oval 26"/>
            <p:cNvSpPr>
              <a:spLocks noChangeArrowheads="1"/>
            </p:cNvSpPr>
            <p:nvPr/>
          </p:nvSpPr>
          <p:spPr bwMode="auto">
            <a:xfrm>
              <a:off x="2347" y="2421"/>
              <a:ext cx="192" cy="20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79" name="Line 27"/>
            <p:cNvSpPr>
              <a:spLocks noChangeShapeType="1"/>
            </p:cNvSpPr>
            <p:nvPr/>
          </p:nvSpPr>
          <p:spPr bwMode="auto">
            <a:xfrm>
              <a:off x="1634" y="2515"/>
              <a:ext cx="710" cy="10"/>
            </a:xfrm>
            <a:prstGeom prst="line">
              <a:avLst/>
            </a:prstGeom>
            <a:noFill/>
            <a:ln w="444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1176" name="Text Box 24"/>
            <p:cNvSpPr txBox="1">
              <a:spLocks noChangeArrowheads="1"/>
            </p:cNvSpPr>
            <p:nvPr/>
          </p:nvSpPr>
          <p:spPr bwMode="auto">
            <a:xfrm>
              <a:off x="2665" y="2260"/>
              <a:ext cx="146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i="1" dirty="0">
                  <a:latin typeface="Arial" pitchFamily="34" charset="0"/>
                </a:rPr>
                <a:t> </a:t>
              </a:r>
              <a:r>
                <a:rPr lang="en-US" sz="4400" dirty="0"/>
                <a:t>::=</a:t>
              </a:r>
              <a:r>
                <a:rPr lang="en-US" sz="4400" i="1" dirty="0"/>
                <a:t> </a:t>
              </a:r>
              <a:r>
                <a:rPr lang="en-US" sz="4400" dirty="0"/>
                <a:t>{  </a:t>
              </a:r>
              <a:r>
                <a:rPr lang="en-US" sz="4400" i="1" dirty="0"/>
                <a:t>,  </a:t>
              </a:r>
              <a:r>
                <a:rPr lang="en-US" sz="4400" dirty="0"/>
                <a:t>}</a:t>
              </a:r>
            </a:p>
          </p:txBody>
        </p:sp>
        <p:sp>
          <p:nvSpPr>
            <p:cNvPr id="561182" name="Oval 30"/>
            <p:cNvSpPr>
              <a:spLocks noChangeArrowheads="1"/>
            </p:cNvSpPr>
            <p:nvPr/>
          </p:nvSpPr>
          <p:spPr bwMode="auto">
            <a:xfrm>
              <a:off x="3515" y="245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83" name="Oval 31"/>
            <p:cNvSpPr>
              <a:spLocks noChangeArrowheads="1"/>
            </p:cNvSpPr>
            <p:nvPr/>
          </p:nvSpPr>
          <p:spPr bwMode="auto">
            <a:xfrm>
              <a:off x="3789" y="2461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1208" name="Group 56"/>
          <p:cNvGrpSpPr>
            <a:grpSpLocks/>
          </p:cNvGrpSpPr>
          <p:nvPr/>
        </p:nvGrpSpPr>
        <p:grpSpPr bwMode="auto">
          <a:xfrm>
            <a:off x="7140575" y="1516063"/>
            <a:ext cx="1362075" cy="2047875"/>
            <a:chOff x="4498" y="955"/>
            <a:chExt cx="858" cy="1290"/>
          </a:xfrm>
        </p:grpSpPr>
        <p:cxnSp>
          <p:nvCxnSpPr>
            <p:cNvPr id="561163" name="AutoShape 11"/>
            <p:cNvCxnSpPr>
              <a:cxnSpLocks noChangeShapeType="1"/>
              <a:stCxn id="561159" idx="7"/>
              <a:endCxn id="561161" idx="3"/>
            </p:cNvCxnSpPr>
            <p:nvPr/>
          </p:nvCxnSpPr>
          <p:spPr bwMode="auto">
            <a:xfrm flipV="1">
              <a:off x="4498" y="1195"/>
              <a:ext cx="762" cy="666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4" name="AutoShape 12"/>
            <p:cNvCxnSpPr>
              <a:cxnSpLocks noChangeShapeType="1"/>
              <a:stCxn id="561159" idx="6"/>
              <a:endCxn id="561160" idx="2"/>
            </p:cNvCxnSpPr>
            <p:nvPr/>
          </p:nvCxnSpPr>
          <p:spPr bwMode="auto">
            <a:xfrm flipV="1">
              <a:off x="4519" y="1864"/>
              <a:ext cx="816" cy="4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5" name="AutoShape 13"/>
            <p:cNvCxnSpPr>
              <a:cxnSpLocks noChangeShapeType="1"/>
              <a:stCxn id="561157" idx="7"/>
              <a:endCxn id="561158" idx="3"/>
            </p:cNvCxnSpPr>
            <p:nvPr/>
          </p:nvCxnSpPr>
          <p:spPr bwMode="auto">
            <a:xfrm flipV="1">
              <a:off x="4594" y="955"/>
              <a:ext cx="282" cy="37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8" name="AutoShape 16"/>
            <p:cNvCxnSpPr>
              <a:cxnSpLocks noChangeShapeType="1"/>
              <a:stCxn id="561162" idx="7"/>
              <a:endCxn id="561161" idx="4"/>
            </p:cNvCxnSpPr>
            <p:nvPr/>
          </p:nvCxnSpPr>
          <p:spPr bwMode="auto">
            <a:xfrm flipV="1">
              <a:off x="5026" y="1216"/>
              <a:ext cx="285" cy="1029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9" name="AutoShape 17"/>
            <p:cNvCxnSpPr>
              <a:cxnSpLocks noChangeShapeType="1"/>
              <a:endCxn id="561160" idx="3"/>
            </p:cNvCxnSpPr>
            <p:nvPr/>
          </p:nvCxnSpPr>
          <p:spPr bwMode="auto">
            <a:xfrm flipV="1">
              <a:off x="5032" y="1915"/>
              <a:ext cx="324" cy="32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93" name="AutoShape 41"/>
            <p:cNvCxnSpPr>
              <a:cxnSpLocks noChangeShapeType="1"/>
            </p:cNvCxnSpPr>
            <p:nvPr/>
          </p:nvCxnSpPr>
          <p:spPr bwMode="auto">
            <a:xfrm flipH="1" flipV="1">
              <a:off x="4933" y="974"/>
              <a:ext cx="48" cy="124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1166" name="AutoShape 14"/>
            <p:cNvCxnSpPr>
              <a:cxnSpLocks noChangeShapeType="1"/>
              <a:stCxn id="561157" idx="5"/>
              <a:endCxn id="561162" idx="1"/>
            </p:cNvCxnSpPr>
            <p:nvPr/>
          </p:nvCxnSpPr>
          <p:spPr bwMode="auto">
            <a:xfrm>
              <a:off x="4594" y="1435"/>
              <a:ext cx="330" cy="810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</p:grpSp>
      <p:grpSp>
        <p:nvGrpSpPr>
          <p:cNvPr id="561199" name="Group 47"/>
          <p:cNvGrpSpPr>
            <a:grpSpLocks/>
          </p:cNvGrpSpPr>
          <p:nvPr/>
        </p:nvGrpSpPr>
        <p:grpSpPr bwMode="auto">
          <a:xfrm>
            <a:off x="7207250" y="296863"/>
            <a:ext cx="1308100" cy="3457575"/>
            <a:chOff x="4543" y="183"/>
            <a:chExt cx="824" cy="2178"/>
          </a:xfrm>
        </p:grpSpPr>
        <p:grpSp>
          <p:nvGrpSpPr>
            <p:cNvPr id="561192" name="Group 40"/>
            <p:cNvGrpSpPr>
              <a:grpSpLocks/>
            </p:cNvGrpSpPr>
            <p:nvPr/>
          </p:nvGrpSpPr>
          <p:grpSpPr bwMode="auto">
            <a:xfrm>
              <a:off x="4855" y="825"/>
              <a:ext cx="192" cy="1536"/>
              <a:chOff x="4848" y="832"/>
              <a:chExt cx="192" cy="1536"/>
            </a:xfrm>
          </p:grpSpPr>
          <p:cxnSp>
            <p:nvCxnSpPr>
              <p:cNvPr id="561167" name="AutoShape 15"/>
              <p:cNvCxnSpPr>
                <a:cxnSpLocks noChangeShapeType="1"/>
                <a:stCxn id="561162" idx="0"/>
                <a:endCxn id="561158" idx="4"/>
              </p:cNvCxnSpPr>
              <p:nvPr/>
            </p:nvCxnSpPr>
            <p:spPr bwMode="auto">
              <a:xfrm flipH="1" flipV="1">
                <a:off x="4920" y="976"/>
                <a:ext cx="48" cy="1248"/>
              </a:xfrm>
              <a:prstGeom prst="straightConnector1">
                <a:avLst/>
              </a:prstGeom>
              <a:noFill/>
              <a:ln w="444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sp>
            <p:nvSpPr>
              <p:cNvPr id="561172" name="Oval 20"/>
              <p:cNvSpPr>
                <a:spLocks noChangeArrowheads="1"/>
              </p:cNvSpPr>
              <p:nvPr/>
            </p:nvSpPr>
            <p:spPr bwMode="auto">
              <a:xfrm>
                <a:off x="4848" y="832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1173" name="Oval 21"/>
              <p:cNvSpPr>
                <a:spLocks noChangeArrowheads="1"/>
              </p:cNvSpPr>
              <p:nvPr/>
            </p:nvSpPr>
            <p:spPr bwMode="auto">
              <a:xfrm>
                <a:off x="4896" y="2224"/>
                <a:ext cx="144" cy="14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1198" name="Text Box 46"/>
            <p:cNvSpPr txBox="1">
              <a:spLocks noChangeArrowheads="1"/>
            </p:cNvSpPr>
            <p:nvPr/>
          </p:nvSpPr>
          <p:spPr bwMode="auto">
            <a:xfrm>
              <a:off x="4543" y="183"/>
              <a:ext cx="824" cy="44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4000"/>
                <a:t>edge</a:t>
              </a:r>
            </a:p>
          </p:txBody>
        </p:sp>
      </p:grpSp>
      <p:grpSp>
        <p:nvGrpSpPr>
          <p:cNvPr id="561213" name="Group 61"/>
          <p:cNvGrpSpPr>
            <a:grpSpLocks/>
          </p:cNvGrpSpPr>
          <p:nvPr/>
        </p:nvGrpSpPr>
        <p:grpSpPr bwMode="auto">
          <a:xfrm>
            <a:off x="2063750" y="4265613"/>
            <a:ext cx="2805113" cy="1873250"/>
            <a:chOff x="1485" y="2687"/>
            <a:chExt cx="1767" cy="1180"/>
          </a:xfrm>
        </p:grpSpPr>
        <p:sp>
          <p:nvSpPr>
            <p:cNvPr id="561209" name="Text Box 57"/>
            <p:cNvSpPr txBox="1">
              <a:spLocks noChangeArrowheads="1"/>
            </p:cNvSpPr>
            <p:nvPr/>
          </p:nvSpPr>
          <p:spPr bwMode="auto">
            <a:xfrm>
              <a:off x="1485" y="3425"/>
              <a:ext cx="1767" cy="442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4000" i="1"/>
                <a:t>“adjacent </a:t>
              </a:r>
              <a:r>
                <a:rPr lang="en-US" sz="4000"/>
                <a:t>”</a:t>
              </a:r>
            </a:p>
          </p:txBody>
        </p:sp>
        <p:cxnSp>
          <p:nvCxnSpPr>
            <p:cNvPr id="561210" name="AutoShape 58"/>
            <p:cNvCxnSpPr>
              <a:cxnSpLocks noChangeShapeType="1"/>
              <a:stCxn id="561209" idx="0"/>
            </p:cNvCxnSpPr>
            <p:nvPr/>
          </p:nvCxnSpPr>
          <p:spPr bwMode="auto">
            <a:xfrm flipH="1" flipV="1">
              <a:off x="1800" y="2687"/>
              <a:ext cx="569" cy="73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  <a:effectLst/>
          </p:spPr>
        </p:cxnSp>
        <p:cxnSp>
          <p:nvCxnSpPr>
            <p:cNvPr id="561211" name="AutoShape 59"/>
            <p:cNvCxnSpPr>
              <a:cxnSpLocks noChangeShapeType="1"/>
              <a:stCxn id="561209" idx="0"/>
            </p:cNvCxnSpPr>
            <p:nvPr/>
          </p:nvCxnSpPr>
          <p:spPr bwMode="auto">
            <a:xfrm flipV="1">
              <a:off x="2369" y="2687"/>
              <a:ext cx="190" cy="73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  <a:effectLst/>
          </p:spPr>
        </p:cxn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1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"/>
          <p:cNvSpPr>
            <a:spLocks noGrp="1" noChangeArrowheads="1"/>
          </p:cNvSpPr>
          <p:nvPr>
            <p:ph type="title"/>
          </p:nvPr>
        </p:nvSpPr>
        <p:spPr>
          <a:xfrm>
            <a:off x="1335088" y="0"/>
            <a:ext cx="7605712" cy="1143000"/>
          </a:xfrm>
        </p:spPr>
        <p:txBody>
          <a:bodyPr/>
          <a:lstStyle/>
          <a:p>
            <a:r>
              <a:rPr lang="en-US" altLang="zh-CN" sz="4000" smtClean="0">
                <a:ea typeface="SimSun" pitchFamily="2" charset="-122"/>
              </a:rPr>
              <a:t>A simple graph G:</a:t>
            </a: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2749364" y="3523926"/>
            <a:ext cx="4232275" cy="2614613"/>
            <a:chOff x="942" y="606"/>
            <a:chExt cx="2666" cy="1647"/>
          </a:xfrm>
        </p:grpSpPr>
        <p:sp>
          <p:nvSpPr>
            <p:cNvPr id="17414" name="Text Box 55"/>
            <p:cNvSpPr txBox="1">
              <a:spLocks noChangeArrowheads="1"/>
            </p:cNvSpPr>
            <p:nvPr/>
          </p:nvSpPr>
          <p:spPr bwMode="auto">
            <a:xfrm>
              <a:off x="2534" y="606"/>
              <a:ext cx="289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 dirty="0">
                  <a:ea typeface="SimSun" pitchFamily="2" charset="-122"/>
                </a:rPr>
                <a:t>b</a:t>
              </a:r>
            </a:p>
          </p:txBody>
        </p:sp>
        <p:sp>
          <p:nvSpPr>
            <p:cNvPr id="17415" name="Text Box 56"/>
            <p:cNvSpPr txBox="1">
              <a:spLocks noChangeArrowheads="1"/>
            </p:cNvSpPr>
            <p:nvPr/>
          </p:nvSpPr>
          <p:spPr bwMode="auto">
            <a:xfrm>
              <a:off x="1702" y="614"/>
              <a:ext cx="287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d</a:t>
              </a:r>
            </a:p>
          </p:txBody>
        </p:sp>
        <p:sp>
          <p:nvSpPr>
            <p:cNvPr id="17416" name="Oval 39"/>
            <p:cNvSpPr>
              <a:spLocks noChangeArrowheads="1"/>
            </p:cNvSpPr>
            <p:nvPr/>
          </p:nvSpPr>
          <p:spPr bwMode="auto">
            <a:xfrm>
              <a:off x="1128" y="1400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17" name="Oval 40"/>
            <p:cNvSpPr>
              <a:spLocks noChangeArrowheads="1"/>
            </p:cNvSpPr>
            <p:nvPr/>
          </p:nvSpPr>
          <p:spPr bwMode="auto">
            <a:xfrm>
              <a:off x="2376" y="864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18" name="Oval 41"/>
            <p:cNvSpPr>
              <a:spLocks noChangeArrowheads="1"/>
            </p:cNvSpPr>
            <p:nvPr/>
          </p:nvSpPr>
          <p:spPr bwMode="auto">
            <a:xfrm>
              <a:off x="1768" y="1920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19" name="Oval 42"/>
            <p:cNvSpPr>
              <a:spLocks noChangeArrowheads="1"/>
            </p:cNvSpPr>
            <p:nvPr/>
          </p:nvSpPr>
          <p:spPr bwMode="auto">
            <a:xfrm>
              <a:off x="2800" y="1512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20" name="Oval 43"/>
            <p:cNvSpPr>
              <a:spLocks noChangeArrowheads="1"/>
            </p:cNvSpPr>
            <p:nvPr/>
          </p:nvSpPr>
          <p:spPr bwMode="auto">
            <a:xfrm>
              <a:off x="3240" y="1184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sp>
          <p:nvSpPr>
            <p:cNvPr id="17421" name="Oval 44"/>
            <p:cNvSpPr>
              <a:spLocks noChangeArrowheads="1"/>
            </p:cNvSpPr>
            <p:nvPr/>
          </p:nvSpPr>
          <p:spPr bwMode="auto">
            <a:xfrm>
              <a:off x="1536" y="832"/>
              <a:ext cx="128" cy="128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pPr>
                <a:buNone/>
              </a:pPr>
              <a:endParaRPr lang="zh-CN" altLang="en-US" sz="3600">
                <a:ea typeface="SimSun" pitchFamily="2" charset="-122"/>
              </a:endParaRPr>
            </a:p>
          </p:txBody>
        </p:sp>
        <p:cxnSp>
          <p:nvCxnSpPr>
            <p:cNvPr id="17422" name="AutoShape 45"/>
            <p:cNvCxnSpPr>
              <a:cxnSpLocks noChangeShapeType="1"/>
              <a:stCxn id="17418" idx="6"/>
              <a:endCxn id="17419" idx="3"/>
            </p:cNvCxnSpPr>
            <p:nvPr/>
          </p:nvCxnSpPr>
          <p:spPr bwMode="auto">
            <a:xfrm flipV="1">
              <a:off x="1906" y="1631"/>
              <a:ext cx="913" cy="35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3" name="AutoShape 46"/>
            <p:cNvCxnSpPr>
              <a:cxnSpLocks noChangeShapeType="1"/>
              <a:stCxn id="17416" idx="5"/>
              <a:endCxn id="17418" idx="1"/>
            </p:cNvCxnSpPr>
            <p:nvPr/>
          </p:nvCxnSpPr>
          <p:spPr bwMode="auto">
            <a:xfrm>
              <a:off x="1237" y="1519"/>
              <a:ext cx="550" cy="41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4" name="AutoShape 47"/>
            <p:cNvCxnSpPr>
              <a:cxnSpLocks noChangeShapeType="1"/>
              <a:stCxn id="17417" idx="3"/>
              <a:endCxn id="17418" idx="0"/>
            </p:cNvCxnSpPr>
            <p:nvPr/>
          </p:nvCxnSpPr>
          <p:spPr bwMode="auto">
            <a:xfrm flipH="1">
              <a:off x="1832" y="983"/>
              <a:ext cx="563" cy="927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5" name="AutoShape 49"/>
            <p:cNvCxnSpPr>
              <a:cxnSpLocks noChangeShapeType="1"/>
              <a:stCxn id="17421" idx="3"/>
              <a:endCxn id="17416" idx="7"/>
            </p:cNvCxnSpPr>
            <p:nvPr/>
          </p:nvCxnSpPr>
          <p:spPr bwMode="auto">
            <a:xfrm flipH="1">
              <a:off x="1237" y="951"/>
              <a:ext cx="318" cy="458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6" name="AutoShape 50"/>
            <p:cNvCxnSpPr>
              <a:cxnSpLocks noChangeShapeType="1"/>
              <a:stCxn id="17421" idx="5"/>
              <a:endCxn id="17419" idx="1"/>
            </p:cNvCxnSpPr>
            <p:nvPr/>
          </p:nvCxnSpPr>
          <p:spPr bwMode="auto">
            <a:xfrm>
              <a:off x="1645" y="951"/>
              <a:ext cx="1174" cy="57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7" name="AutoShape 51"/>
            <p:cNvCxnSpPr>
              <a:cxnSpLocks noChangeShapeType="1"/>
              <a:stCxn id="17417" idx="5"/>
              <a:endCxn id="17419" idx="0"/>
            </p:cNvCxnSpPr>
            <p:nvPr/>
          </p:nvCxnSpPr>
          <p:spPr bwMode="auto">
            <a:xfrm>
              <a:off x="2485" y="983"/>
              <a:ext cx="379" cy="519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8" name="AutoShape 52"/>
            <p:cNvCxnSpPr>
              <a:cxnSpLocks noChangeShapeType="1"/>
              <a:stCxn id="17417" idx="6"/>
              <a:endCxn id="17420" idx="2"/>
            </p:cNvCxnSpPr>
            <p:nvPr/>
          </p:nvCxnSpPr>
          <p:spPr bwMode="auto">
            <a:xfrm>
              <a:off x="2514" y="928"/>
              <a:ext cx="716" cy="32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17429" name="AutoShape 53"/>
            <p:cNvCxnSpPr>
              <a:cxnSpLocks noChangeShapeType="1"/>
              <a:stCxn id="17419" idx="7"/>
              <a:endCxn id="17420" idx="2"/>
            </p:cNvCxnSpPr>
            <p:nvPr/>
          </p:nvCxnSpPr>
          <p:spPr bwMode="auto">
            <a:xfrm flipV="1">
              <a:off x="2909" y="1248"/>
              <a:ext cx="321" cy="27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17430" name="Text Box 54"/>
            <p:cNvSpPr txBox="1">
              <a:spLocks noChangeArrowheads="1"/>
            </p:cNvSpPr>
            <p:nvPr/>
          </p:nvSpPr>
          <p:spPr bwMode="auto">
            <a:xfrm>
              <a:off x="942" y="1134"/>
              <a:ext cx="265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a</a:t>
              </a:r>
            </a:p>
          </p:txBody>
        </p:sp>
        <p:sp>
          <p:nvSpPr>
            <p:cNvPr id="17431" name="Text Box 57"/>
            <p:cNvSpPr txBox="1">
              <a:spLocks noChangeArrowheads="1"/>
            </p:cNvSpPr>
            <p:nvPr/>
          </p:nvSpPr>
          <p:spPr bwMode="auto">
            <a:xfrm>
              <a:off x="1518" y="1846"/>
              <a:ext cx="276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e</a:t>
              </a:r>
            </a:p>
          </p:txBody>
        </p:sp>
        <p:sp>
          <p:nvSpPr>
            <p:cNvPr id="17432" name="Text Box 58"/>
            <p:cNvSpPr txBox="1">
              <a:spLocks noChangeArrowheads="1"/>
            </p:cNvSpPr>
            <p:nvPr/>
          </p:nvSpPr>
          <p:spPr bwMode="auto">
            <a:xfrm>
              <a:off x="2926" y="1510"/>
              <a:ext cx="264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f</a:t>
              </a:r>
            </a:p>
          </p:txBody>
        </p:sp>
        <p:sp>
          <p:nvSpPr>
            <p:cNvPr id="17433" name="Text Box 59"/>
            <p:cNvSpPr txBox="1">
              <a:spLocks noChangeArrowheads="1"/>
            </p:cNvSpPr>
            <p:nvPr/>
          </p:nvSpPr>
          <p:spPr bwMode="auto">
            <a:xfrm>
              <a:off x="3342" y="886"/>
              <a:ext cx="266" cy="407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zh-CN" sz="3600">
                  <a:ea typeface="SimSun" pitchFamily="2" charset="-122"/>
                </a:rPr>
                <a:t>c</a:t>
              </a:r>
            </a:p>
          </p:txBody>
        </p:sp>
      </p:grpSp>
      <p:sp>
        <p:nvSpPr>
          <p:cNvPr id="17413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CFEB42D4-4E47-493C-8554-B54FE0E35A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54254" y="935916"/>
            <a:ext cx="7144905" cy="2603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4800" dirty="0" smtClean="0">
                <a:ea typeface="SimSun" pitchFamily="2" charset="-122"/>
              </a:rPr>
              <a:t>V</a:t>
            </a:r>
            <a:r>
              <a:rPr lang="en-US" altLang="zh-CN" sz="4800" dirty="0">
                <a:ea typeface="SimSun" pitchFamily="2" charset="-122"/>
              </a:rPr>
              <a:t>={</a:t>
            </a:r>
            <a:r>
              <a:rPr lang="en-US" altLang="zh-CN" sz="4800" dirty="0" err="1">
                <a:ea typeface="SimSun" pitchFamily="2" charset="-122"/>
              </a:rPr>
              <a:t>a,b,c,d,e,f</a:t>
            </a:r>
            <a:r>
              <a:rPr lang="en-US" altLang="zh-CN" sz="4800" dirty="0">
                <a:ea typeface="SimSun" pitchFamily="2" charset="-122"/>
              </a:rPr>
              <a:t>}</a:t>
            </a:r>
          </a:p>
          <a:p>
            <a:pPr>
              <a:buNone/>
            </a:pPr>
            <a:r>
              <a:rPr lang="en-US" altLang="zh-CN" sz="4800" dirty="0" smtClean="0">
                <a:ea typeface="SimSun" pitchFamily="2" charset="-122"/>
              </a:rPr>
              <a:t>E</a:t>
            </a:r>
            <a:r>
              <a:rPr lang="en-US" altLang="zh-CN" sz="4800" dirty="0">
                <a:ea typeface="SimSun" pitchFamily="2" charset="-122"/>
              </a:rPr>
              <a:t>={{</a:t>
            </a:r>
            <a:r>
              <a:rPr lang="en-US" altLang="zh-CN" sz="4800" dirty="0" err="1">
                <a:ea typeface="SimSun" pitchFamily="2" charset="-122"/>
              </a:rPr>
              <a:t>a,d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a,e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b,c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b,e</a:t>
            </a:r>
            <a:r>
              <a:rPr lang="en-US" altLang="zh-CN" sz="4800" dirty="0">
                <a:ea typeface="SimSun" pitchFamily="2" charset="-122"/>
              </a:rPr>
              <a:t>},</a:t>
            </a:r>
          </a:p>
          <a:p>
            <a:pPr>
              <a:buNone/>
            </a:pPr>
            <a:r>
              <a:rPr lang="en-US" altLang="zh-CN" sz="4800" dirty="0" smtClean="0">
                <a:ea typeface="SimSun" pitchFamily="2" charset="-122"/>
              </a:rPr>
              <a:t>      </a:t>
            </a:r>
            <a:r>
              <a:rPr lang="en-US" altLang="zh-CN" sz="4800" dirty="0">
                <a:ea typeface="SimSun" pitchFamily="2" charset="-122"/>
              </a:rPr>
              <a:t>{</a:t>
            </a:r>
            <a:r>
              <a:rPr lang="en-US" altLang="zh-CN" sz="4800" dirty="0" err="1">
                <a:ea typeface="SimSun" pitchFamily="2" charset="-122"/>
              </a:rPr>
              <a:t>b,f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c,f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d,f</a:t>
            </a:r>
            <a:r>
              <a:rPr lang="en-US" altLang="zh-CN" sz="4800" dirty="0">
                <a:ea typeface="SimSun" pitchFamily="2" charset="-122"/>
              </a:rPr>
              <a:t>},{</a:t>
            </a:r>
            <a:r>
              <a:rPr lang="en-US" altLang="zh-CN" sz="4800" dirty="0" err="1">
                <a:ea typeface="SimSun" pitchFamily="2" charset="-122"/>
              </a:rPr>
              <a:t>e,f</a:t>
            </a:r>
            <a:r>
              <a:rPr lang="en-US" altLang="zh-CN" sz="4800" dirty="0" smtClean="0">
                <a:ea typeface="SimSun" pitchFamily="2" charset="-122"/>
              </a:rPr>
              <a:t>}}</a:t>
            </a:r>
            <a:endParaRPr lang="en-US" altLang="zh-CN" sz="4800" dirty="0">
              <a:ea typeface="SimSun" pitchFamily="2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04525" y="5916706"/>
            <a:ext cx="33778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4400" dirty="0" smtClean="0">
                <a:solidFill>
                  <a:srgbClr val="0033CC"/>
                </a:solidFill>
              </a:rPr>
              <a:t>picture of G</a:t>
            </a:r>
            <a:endParaRPr lang="en-US" sz="44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6945313" y="1312863"/>
            <a:ext cx="1752600" cy="2441575"/>
            <a:chOff x="6945313" y="1312863"/>
            <a:chExt cx="1752600" cy="2441575"/>
          </a:xfrm>
        </p:grpSpPr>
        <p:sp>
          <p:nvSpPr>
            <p:cNvPr id="569384" name="Oval 40"/>
            <p:cNvSpPr>
              <a:spLocks noChangeArrowheads="1"/>
            </p:cNvSpPr>
            <p:nvPr/>
          </p:nvSpPr>
          <p:spPr bwMode="auto">
            <a:xfrm>
              <a:off x="7097713" y="20748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5" name="Oval 41"/>
            <p:cNvSpPr>
              <a:spLocks noChangeArrowheads="1"/>
            </p:cNvSpPr>
            <p:nvPr/>
          </p:nvSpPr>
          <p:spPr bwMode="auto">
            <a:xfrm>
              <a:off x="7707313" y="13128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6" name="Oval 42"/>
            <p:cNvSpPr>
              <a:spLocks noChangeArrowheads="1"/>
            </p:cNvSpPr>
            <p:nvPr/>
          </p:nvSpPr>
          <p:spPr bwMode="auto">
            <a:xfrm>
              <a:off x="6945313" y="29130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7" name="Oval 43"/>
            <p:cNvSpPr>
              <a:spLocks noChangeArrowheads="1"/>
            </p:cNvSpPr>
            <p:nvPr/>
          </p:nvSpPr>
          <p:spPr bwMode="auto">
            <a:xfrm>
              <a:off x="8469313" y="28368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8" name="Oval 44"/>
            <p:cNvSpPr>
              <a:spLocks noChangeArrowheads="1"/>
            </p:cNvSpPr>
            <p:nvPr/>
          </p:nvSpPr>
          <p:spPr bwMode="auto">
            <a:xfrm>
              <a:off x="8316913" y="16938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89" name="Oval 45"/>
            <p:cNvSpPr>
              <a:spLocks noChangeArrowheads="1"/>
            </p:cNvSpPr>
            <p:nvPr/>
          </p:nvSpPr>
          <p:spPr bwMode="auto">
            <a:xfrm>
              <a:off x="7783513" y="35226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9391" name="AutoShape 47"/>
            <p:cNvCxnSpPr>
              <a:cxnSpLocks noChangeShapeType="1"/>
              <a:stCxn id="569386" idx="7"/>
              <a:endCxn id="569388" idx="3"/>
            </p:cNvCxnSpPr>
            <p:nvPr/>
          </p:nvCxnSpPr>
          <p:spPr bwMode="auto">
            <a:xfrm flipV="1">
              <a:off x="7140575" y="1897063"/>
              <a:ext cx="1209675" cy="1057275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2" name="AutoShape 48"/>
            <p:cNvCxnSpPr>
              <a:cxnSpLocks noChangeShapeType="1"/>
              <a:stCxn id="569386" idx="6"/>
              <a:endCxn id="569387" idx="2"/>
            </p:cNvCxnSpPr>
            <p:nvPr/>
          </p:nvCxnSpPr>
          <p:spPr bwMode="auto">
            <a:xfrm flipV="1">
              <a:off x="7173913" y="2959100"/>
              <a:ext cx="1295400" cy="76200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3" name="AutoShape 49"/>
            <p:cNvCxnSpPr>
              <a:cxnSpLocks noChangeShapeType="1"/>
            </p:cNvCxnSpPr>
            <p:nvPr/>
          </p:nvCxnSpPr>
          <p:spPr bwMode="auto">
            <a:xfrm flipV="1">
              <a:off x="7271459" y="1505305"/>
              <a:ext cx="447675" cy="600075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4" name="AutoShape 50"/>
            <p:cNvCxnSpPr>
              <a:cxnSpLocks noChangeShapeType="1"/>
              <a:stCxn id="569389" idx="7"/>
              <a:endCxn id="569388" idx="4"/>
            </p:cNvCxnSpPr>
            <p:nvPr/>
          </p:nvCxnSpPr>
          <p:spPr bwMode="auto">
            <a:xfrm flipV="1">
              <a:off x="7978775" y="1930400"/>
              <a:ext cx="452438" cy="163353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5" name="AutoShape 51"/>
            <p:cNvCxnSpPr>
              <a:cxnSpLocks noChangeShapeType="1"/>
              <a:endCxn id="569387" idx="3"/>
            </p:cNvCxnSpPr>
            <p:nvPr/>
          </p:nvCxnSpPr>
          <p:spPr bwMode="auto">
            <a:xfrm flipV="1">
              <a:off x="7988300" y="3032125"/>
              <a:ext cx="514350" cy="520700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6" name="AutoShape 52"/>
            <p:cNvCxnSpPr>
              <a:cxnSpLocks noChangeShapeType="1"/>
            </p:cNvCxnSpPr>
            <p:nvPr/>
          </p:nvCxnSpPr>
          <p:spPr bwMode="auto">
            <a:xfrm flipH="1" flipV="1">
              <a:off x="7809622" y="1535467"/>
              <a:ext cx="76200" cy="1981200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569397" name="AutoShape 53"/>
            <p:cNvCxnSpPr>
              <a:cxnSpLocks noChangeShapeType="1"/>
              <a:stCxn id="569384" idx="5"/>
              <a:endCxn id="569389" idx="1"/>
            </p:cNvCxnSpPr>
            <p:nvPr/>
          </p:nvCxnSpPr>
          <p:spPr bwMode="auto">
            <a:xfrm>
              <a:off x="7292975" y="2278063"/>
              <a:ext cx="523875" cy="1285875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69401" name="Oval 57"/>
            <p:cNvSpPr>
              <a:spLocks noChangeArrowheads="1"/>
            </p:cNvSpPr>
            <p:nvPr/>
          </p:nvSpPr>
          <p:spPr bwMode="auto">
            <a:xfrm>
              <a:off x="7702550" y="1316038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402" name="Oval 58"/>
            <p:cNvSpPr>
              <a:spLocks noChangeArrowheads="1"/>
            </p:cNvSpPr>
            <p:nvPr/>
          </p:nvSpPr>
          <p:spPr bwMode="auto">
            <a:xfrm>
              <a:off x="7778750" y="3525838"/>
              <a:ext cx="228600" cy="228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ACC363C6-8D9D-421F-8655-B729B7FC22A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2750" y="1362075"/>
            <a:ext cx="6262688" cy="1878013"/>
          </a:xfrm>
        </p:spPr>
        <p:txBody>
          <a:bodyPr/>
          <a:lstStyle/>
          <a:p>
            <a:pPr>
              <a:buFontTx/>
              <a:buNone/>
            </a:pPr>
            <a:r>
              <a:rPr lang="en-US" sz="4800" dirty="0">
                <a:solidFill>
                  <a:srgbClr val="0033CC"/>
                </a:solidFill>
              </a:rPr>
              <a:t>degree</a:t>
            </a:r>
            <a:r>
              <a:rPr lang="en-US" sz="4800" dirty="0"/>
              <a:t> of a vertex is</a:t>
            </a:r>
          </a:p>
          <a:p>
            <a:pPr>
              <a:buFontTx/>
              <a:buNone/>
            </a:pPr>
            <a:r>
              <a:rPr lang="en-US" sz="4800" dirty="0"/>
              <a:t># of </a:t>
            </a:r>
            <a:r>
              <a:rPr lang="en-US" sz="4800" dirty="0">
                <a:solidFill>
                  <a:srgbClr val="FF00FF"/>
                </a:solidFill>
              </a:rPr>
              <a:t>incident</a:t>
            </a:r>
            <a:r>
              <a:rPr lang="en-US" sz="4800" dirty="0"/>
              <a:t> edges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Vertex degree</a:t>
            </a:r>
          </a:p>
        </p:txBody>
      </p:sp>
      <p:grpSp>
        <p:nvGrpSpPr>
          <p:cNvPr id="28" name="Group 67"/>
          <p:cNvGrpSpPr>
            <a:grpSpLocks/>
          </p:cNvGrpSpPr>
          <p:nvPr/>
        </p:nvGrpSpPr>
        <p:grpSpPr bwMode="auto">
          <a:xfrm>
            <a:off x="481553" y="1530163"/>
            <a:ext cx="7423157" cy="2951163"/>
            <a:chOff x="433" y="1054"/>
            <a:chExt cx="4676" cy="1859"/>
          </a:xfrm>
        </p:grpSpPr>
        <p:grpSp>
          <p:nvGrpSpPr>
            <p:cNvPr id="29" name="Group 65"/>
            <p:cNvGrpSpPr>
              <a:grpSpLocks/>
            </p:cNvGrpSpPr>
            <p:nvPr/>
          </p:nvGrpSpPr>
          <p:grpSpPr bwMode="auto">
            <a:xfrm>
              <a:off x="433" y="2337"/>
              <a:ext cx="2152" cy="576"/>
              <a:chOff x="433" y="2337"/>
              <a:chExt cx="2152" cy="576"/>
            </a:xfrm>
          </p:grpSpPr>
          <p:sp>
            <p:nvSpPr>
              <p:cNvPr id="33" name="Text Box 31"/>
              <p:cNvSpPr txBox="1">
                <a:spLocks noChangeArrowheads="1"/>
              </p:cNvSpPr>
              <p:nvPr/>
            </p:nvSpPr>
            <p:spPr bwMode="auto">
              <a:xfrm>
                <a:off x="433" y="2337"/>
                <a:ext cx="2152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5400" dirty="0"/>
                  <a:t>deg(</a:t>
                </a:r>
                <a:r>
                  <a:rPr lang="en-US" sz="5400" i="1" dirty="0">
                    <a:solidFill>
                      <a:schemeClr val="accent2"/>
                    </a:solidFill>
                  </a:rPr>
                  <a:t>  </a:t>
                </a:r>
                <a:r>
                  <a:rPr lang="en-US" sz="5400" dirty="0"/>
                  <a:t>) = 2</a:t>
                </a:r>
              </a:p>
            </p:txBody>
          </p:sp>
          <p:sp>
            <p:nvSpPr>
              <p:cNvPr id="34" name="Oval 32"/>
              <p:cNvSpPr>
                <a:spLocks noChangeArrowheads="1"/>
              </p:cNvSpPr>
              <p:nvPr/>
            </p:nvSpPr>
            <p:spPr bwMode="auto">
              <a:xfrm>
                <a:off x="1377" y="2601"/>
                <a:ext cx="144" cy="1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" name="Group 66"/>
            <p:cNvGrpSpPr>
              <a:grpSpLocks/>
            </p:cNvGrpSpPr>
            <p:nvPr/>
          </p:nvGrpSpPr>
          <p:grpSpPr bwMode="auto">
            <a:xfrm>
              <a:off x="4709" y="1054"/>
              <a:ext cx="400" cy="1262"/>
              <a:chOff x="4709" y="1054"/>
              <a:chExt cx="400" cy="1262"/>
            </a:xfrm>
          </p:grpSpPr>
          <p:cxnSp>
            <p:nvCxnSpPr>
              <p:cNvPr id="31" name="AutoShape 56"/>
              <p:cNvCxnSpPr>
                <a:cxnSpLocks noChangeShapeType="1"/>
              </p:cNvCxnSpPr>
              <p:nvPr/>
            </p:nvCxnSpPr>
            <p:spPr bwMode="auto">
              <a:xfrm flipH="1" flipV="1">
                <a:off x="5061" y="1068"/>
                <a:ext cx="48" cy="1248"/>
              </a:xfrm>
              <a:prstGeom prst="straightConnector1">
                <a:avLst/>
              </a:prstGeom>
              <a:noFill/>
              <a:ln w="508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32" name="AutoShape 60"/>
              <p:cNvCxnSpPr>
                <a:cxnSpLocks noChangeShapeType="1"/>
              </p:cNvCxnSpPr>
              <p:nvPr/>
            </p:nvCxnSpPr>
            <p:spPr bwMode="auto">
              <a:xfrm flipH="1">
                <a:off x="4709" y="1054"/>
                <a:ext cx="279" cy="376"/>
              </a:xfrm>
              <a:prstGeom prst="straightConnector1">
                <a:avLst/>
              </a:prstGeom>
              <a:noFill/>
              <a:ln w="5080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</p:grp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E52A4584-A2D5-43DA-9AC5-529CD51A4E4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Vertex degree</a:t>
            </a:r>
          </a:p>
        </p:txBody>
      </p:sp>
      <p:grpSp>
        <p:nvGrpSpPr>
          <p:cNvPr id="645153" name="Group 33"/>
          <p:cNvGrpSpPr>
            <a:grpSpLocks/>
          </p:cNvGrpSpPr>
          <p:nvPr/>
        </p:nvGrpSpPr>
        <p:grpSpPr bwMode="auto">
          <a:xfrm>
            <a:off x="6945313" y="1312863"/>
            <a:ext cx="1752600" cy="2441575"/>
            <a:chOff x="4375" y="827"/>
            <a:chExt cx="1104" cy="1538"/>
          </a:xfrm>
        </p:grpSpPr>
        <p:sp>
          <p:nvSpPr>
            <p:cNvPr id="645124" name="Oval 4"/>
            <p:cNvSpPr>
              <a:spLocks noChangeArrowheads="1"/>
            </p:cNvSpPr>
            <p:nvPr/>
          </p:nvSpPr>
          <p:spPr bwMode="auto">
            <a:xfrm>
              <a:off x="4471" y="130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5" name="Oval 5"/>
            <p:cNvSpPr>
              <a:spLocks noChangeArrowheads="1"/>
            </p:cNvSpPr>
            <p:nvPr/>
          </p:nvSpPr>
          <p:spPr bwMode="auto">
            <a:xfrm>
              <a:off x="4855" y="82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6" name="Oval 6"/>
            <p:cNvSpPr>
              <a:spLocks noChangeArrowheads="1"/>
            </p:cNvSpPr>
            <p:nvPr/>
          </p:nvSpPr>
          <p:spPr bwMode="auto">
            <a:xfrm>
              <a:off x="4375" y="1835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7" name="Oval 7"/>
            <p:cNvSpPr>
              <a:spLocks noChangeArrowheads="1"/>
            </p:cNvSpPr>
            <p:nvPr/>
          </p:nvSpPr>
          <p:spPr bwMode="auto">
            <a:xfrm>
              <a:off x="5335" y="178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8" name="Oval 8"/>
            <p:cNvSpPr>
              <a:spLocks noChangeArrowheads="1"/>
            </p:cNvSpPr>
            <p:nvPr/>
          </p:nvSpPr>
          <p:spPr bwMode="auto">
            <a:xfrm>
              <a:off x="5239" y="1067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29" name="Oval 9"/>
            <p:cNvSpPr>
              <a:spLocks noChangeArrowheads="1"/>
            </p:cNvSpPr>
            <p:nvPr/>
          </p:nvSpPr>
          <p:spPr bwMode="auto">
            <a:xfrm>
              <a:off x="4903" y="2219"/>
              <a:ext cx="144" cy="144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45130" name="AutoShape 10"/>
            <p:cNvCxnSpPr>
              <a:cxnSpLocks noChangeShapeType="1"/>
              <a:stCxn id="645126" idx="7"/>
              <a:endCxn id="645128" idx="3"/>
            </p:cNvCxnSpPr>
            <p:nvPr/>
          </p:nvCxnSpPr>
          <p:spPr bwMode="auto">
            <a:xfrm flipV="1">
              <a:off x="4498" y="1195"/>
              <a:ext cx="762" cy="666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31" name="AutoShape 11"/>
            <p:cNvCxnSpPr>
              <a:cxnSpLocks noChangeShapeType="1"/>
              <a:stCxn id="645126" idx="6"/>
              <a:endCxn id="645127" idx="2"/>
            </p:cNvCxnSpPr>
            <p:nvPr/>
          </p:nvCxnSpPr>
          <p:spPr bwMode="auto">
            <a:xfrm flipV="1">
              <a:off x="4519" y="1864"/>
              <a:ext cx="816" cy="4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32" name="AutoShape 12"/>
            <p:cNvCxnSpPr>
              <a:cxnSpLocks noChangeShapeType="1"/>
              <a:stCxn id="645124" idx="7"/>
              <a:endCxn id="645125" idx="3"/>
            </p:cNvCxnSpPr>
            <p:nvPr/>
          </p:nvCxnSpPr>
          <p:spPr bwMode="auto">
            <a:xfrm flipV="1">
              <a:off x="4594" y="955"/>
              <a:ext cx="282" cy="378"/>
            </a:xfrm>
            <a:prstGeom prst="straightConnector1">
              <a:avLst/>
            </a:prstGeom>
            <a:noFill/>
            <a:ln w="3175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grpSp>
          <p:nvGrpSpPr>
            <p:cNvPr id="645147" name="Group 27"/>
            <p:cNvGrpSpPr>
              <a:grpSpLocks/>
            </p:cNvGrpSpPr>
            <p:nvPr/>
          </p:nvGrpSpPr>
          <p:grpSpPr bwMode="auto">
            <a:xfrm>
              <a:off x="4594" y="974"/>
              <a:ext cx="762" cy="1271"/>
              <a:chOff x="4594" y="974"/>
              <a:chExt cx="762" cy="1271"/>
            </a:xfrm>
          </p:grpSpPr>
          <p:cxnSp>
            <p:nvCxnSpPr>
              <p:cNvPr id="645133" name="AutoShape 13"/>
              <p:cNvCxnSpPr>
                <a:cxnSpLocks noChangeShapeType="1"/>
                <a:stCxn id="645129" idx="7"/>
                <a:endCxn id="645128" idx="4"/>
              </p:cNvCxnSpPr>
              <p:nvPr/>
            </p:nvCxnSpPr>
            <p:spPr bwMode="auto">
              <a:xfrm flipV="1">
                <a:off x="5026" y="1216"/>
                <a:ext cx="285" cy="1029"/>
              </a:xfrm>
              <a:prstGeom prst="straightConnector1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5134" name="AutoShape 14"/>
              <p:cNvCxnSpPr>
                <a:cxnSpLocks noChangeShapeType="1"/>
                <a:endCxn id="645127" idx="3"/>
              </p:cNvCxnSpPr>
              <p:nvPr/>
            </p:nvCxnSpPr>
            <p:spPr bwMode="auto">
              <a:xfrm flipV="1">
                <a:off x="5032" y="1910"/>
                <a:ext cx="324" cy="328"/>
              </a:xfrm>
              <a:prstGeom prst="straightConnector1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5135" name="AutoShape 15"/>
              <p:cNvCxnSpPr>
                <a:cxnSpLocks noChangeShapeType="1"/>
              </p:cNvCxnSpPr>
              <p:nvPr/>
            </p:nvCxnSpPr>
            <p:spPr bwMode="auto">
              <a:xfrm flipH="1" flipV="1">
                <a:off x="4933" y="974"/>
                <a:ext cx="48" cy="1248"/>
              </a:xfrm>
              <a:prstGeom prst="straightConnector1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  <p:cxnSp>
            <p:nvCxnSpPr>
              <p:cNvPr id="645136" name="AutoShape 16"/>
              <p:cNvCxnSpPr>
                <a:cxnSpLocks noChangeShapeType="1"/>
                <a:stCxn id="645124" idx="5"/>
                <a:endCxn id="645129" idx="1"/>
              </p:cNvCxnSpPr>
              <p:nvPr/>
            </p:nvCxnSpPr>
            <p:spPr bwMode="auto">
              <a:xfrm>
                <a:off x="4594" y="1435"/>
                <a:ext cx="330" cy="810"/>
              </a:xfrm>
              <a:prstGeom prst="straightConnector1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none" w="lg" len="lg"/>
              </a:ln>
              <a:effectLst/>
            </p:spPr>
          </p:cxnSp>
        </p:grpSp>
        <p:sp>
          <p:nvSpPr>
            <p:cNvPr id="645137" name="Oval 17"/>
            <p:cNvSpPr>
              <a:spLocks noChangeArrowheads="1"/>
            </p:cNvSpPr>
            <p:nvPr/>
          </p:nvSpPr>
          <p:spPr bwMode="auto">
            <a:xfrm>
              <a:off x="4852" y="829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38" name="Oval 18"/>
            <p:cNvSpPr>
              <a:spLocks noChangeArrowheads="1"/>
            </p:cNvSpPr>
            <p:nvPr/>
          </p:nvSpPr>
          <p:spPr bwMode="auto">
            <a:xfrm>
              <a:off x="4900" y="2221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87388" y="3709988"/>
            <a:ext cx="3416300" cy="914400"/>
            <a:chOff x="687388" y="3709988"/>
            <a:chExt cx="3416300" cy="914400"/>
          </a:xfrm>
        </p:grpSpPr>
        <p:sp>
          <p:nvSpPr>
            <p:cNvPr id="645141" name="Text Box 21"/>
            <p:cNvSpPr txBox="1">
              <a:spLocks noChangeArrowheads="1"/>
            </p:cNvSpPr>
            <p:nvPr/>
          </p:nvSpPr>
          <p:spPr bwMode="auto">
            <a:xfrm>
              <a:off x="687388" y="3709988"/>
              <a:ext cx="34163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5400" dirty="0"/>
                <a:t>deg(</a:t>
              </a:r>
              <a:r>
                <a:rPr lang="en-US" sz="5400" i="1" dirty="0">
                  <a:solidFill>
                    <a:schemeClr val="accent2"/>
                  </a:solidFill>
                </a:rPr>
                <a:t>  </a:t>
              </a:r>
              <a:r>
                <a:rPr lang="en-US" sz="5400" dirty="0"/>
                <a:t>) = 4</a:t>
              </a:r>
            </a:p>
          </p:txBody>
        </p:sp>
        <p:sp>
          <p:nvSpPr>
            <p:cNvPr id="645142" name="Oval 22"/>
            <p:cNvSpPr>
              <a:spLocks noChangeArrowheads="1"/>
            </p:cNvSpPr>
            <p:nvPr/>
          </p:nvSpPr>
          <p:spPr bwMode="auto">
            <a:xfrm>
              <a:off x="2249488" y="4121150"/>
              <a:ext cx="228600" cy="228600"/>
            </a:xfrm>
            <a:prstGeom prst="ellipse">
              <a:avLst/>
            </a:prstGeom>
            <a:solidFill>
              <a:srgbClr val="E7E200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5148" name="Group 28"/>
          <p:cNvGrpSpPr>
            <a:grpSpLocks/>
          </p:cNvGrpSpPr>
          <p:nvPr/>
        </p:nvGrpSpPr>
        <p:grpSpPr bwMode="auto">
          <a:xfrm>
            <a:off x="7292975" y="1550988"/>
            <a:ext cx="1209675" cy="2017712"/>
            <a:chOff x="4594" y="974"/>
            <a:chExt cx="762" cy="1271"/>
          </a:xfrm>
        </p:grpSpPr>
        <p:cxnSp>
          <p:nvCxnSpPr>
            <p:cNvPr id="645149" name="AutoShape 29"/>
            <p:cNvCxnSpPr>
              <a:cxnSpLocks noChangeShapeType="1"/>
            </p:cNvCxnSpPr>
            <p:nvPr/>
          </p:nvCxnSpPr>
          <p:spPr bwMode="auto">
            <a:xfrm flipV="1">
              <a:off x="5026" y="1216"/>
              <a:ext cx="285" cy="1029"/>
            </a:xfrm>
            <a:prstGeom prst="straightConnector1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50" name="AutoShape 30"/>
            <p:cNvCxnSpPr>
              <a:cxnSpLocks noChangeShapeType="1"/>
            </p:cNvCxnSpPr>
            <p:nvPr/>
          </p:nvCxnSpPr>
          <p:spPr bwMode="auto">
            <a:xfrm flipV="1">
              <a:off x="5032" y="1910"/>
              <a:ext cx="324" cy="328"/>
            </a:xfrm>
            <a:prstGeom prst="straightConnector1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51" name="AutoShape 31"/>
            <p:cNvCxnSpPr>
              <a:cxnSpLocks noChangeShapeType="1"/>
            </p:cNvCxnSpPr>
            <p:nvPr/>
          </p:nvCxnSpPr>
          <p:spPr bwMode="auto">
            <a:xfrm flipH="1" flipV="1">
              <a:off x="4933" y="974"/>
              <a:ext cx="48" cy="1248"/>
            </a:xfrm>
            <a:prstGeom prst="straightConnector1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  <p:cxnSp>
          <p:nvCxnSpPr>
            <p:cNvPr id="645152" name="AutoShape 32"/>
            <p:cNvCxnSpPr>
              <a:cxnSpLocks noChangeShapeType="1"/>
            </p:cNvCxnSpPr>
            <p:nvPr/>
          </p:nvCxnSpPr>
          <p:spPr bwMode="auto">
            <a:xfrm>
              <a:off x="4594" y="1435"/>
              <a:ext cx="330" cy="810"/>
            </a:xfrm>
            <a:prstGeom prst="straightConnector1">
              <a:avLst/>
            </a:prstGeom>
            <a:noFill/>
            <a:ln w="50800">
              <a:solidFill>
                <a:srgbClr val="008000"/>
              </a:solidFill>
              <a:round/>
              <a:headEnd/>
              <a:tailEnd type="none" w="lg" len="lg"/>
            </a:ln>
            <a:effectLst/>
          </p:spPr>
        </p:cxnSp>
      </p:grp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12750" y="1362075"/>
            <a:ext cx="6262688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degree</a:t>
            </a: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a vertex is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 of </a:t>
            </a: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incident</a:t>
            </a:r>
            <a:r>
              <a:rPr kumimoji="0" lang="en-US" sz="48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edges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D701E121-6727-41EF-AC65-3B0FD0B8E2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473325" y="47625"/>
            <a:ext cx="4260850" cy="1100138"/>
          </a:xfrm>
        </p:spPr>
        <p:txBody>
          <a:bodyPr/>
          <a:lstStyle/>
          <a:p>
            <a:r>
              <a:rPr lang="en-US" sz="3600"/>
              <a:t>Possible Graph?</a:t>
            </a:r>
          </a:p>
        </p:txBody>
      </p:sp>
      <p:grpSp>
        <p:nvGrpSpPr>
          <p:cNvPr id="574488" name="Group 24"/>
          <p:cNvGrpSpPr>
            <a:grpSpLocks/>
          </p:cNvGrpSpPr>
          <p:nvPr/>
        </p:nvGrpSpPr>
        <p:grpSpPr bwMode="auto">
          <a:xfrm>
            <a:off x="4624388" y="3556000"/>
            <a:ext cx="3930650" cy="641350"/>
            <a:chOff x="3067" y="2170"/>
            <a:chExt cx="2476" cy="404"/>
          </a:xfrm>
        </p:grpSpPr>
        <p:sp>
          <p:nvSpPr>
            <p:cNvPr id="574468" name="Text Box 4"/>
            <p:cNvSpPr txBox="1">
              <a:spLocks noChangeArrowheads="1"/>
            </p:cNvSpPr>
            <p:nvPr/>
          </p:nvSpPr>
          <p:spPr bwMode="auto">
            <a:xfrm>
              <a:off x="3469" y="2170"/>
              <a:ext cx="207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>
                  <a:solidFill>
                    <a:schemeClr val="accent2"/>
                  </a:solidFill>
                </a:rPr>
                <a:t>orphaned edge</a:t>
              </a:r>
            </a:p>
          </p:txBody>
        </p:sp>
        <p:sp>
          <p:nvSpPr>
            <p:cNvPr id="574479" name="Line 15"/>
            <p:cNvSpPr>
              <a:spLocks noChangeShapeType="1"/>
            </p:cNvSpPr>
            <p:nvPr/>
          </p:nvSpPr>
          <p:spPr bwMode="auto">
            <a:xfrm flipH="1">
              <a:off x="3067" y="2371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4480" name="Text Box 16"/>
          <p:cNvSpPr txBox="1">
            <a:spLocks noChangeArrowheads="1"/>
          </p:cNvSpPr>
          <p:nvPr/>
        </p:nvSpPr>
        <p:spPr bwMode="auto">
          <a:xfrm>
            <a:off x="1295400" y="1371600"/>
            <a:ext cx="7026275" cy="15557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800"/>
              <a:t>Is there a graph with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800"/>
              <a:t>vertex degrees 2,2,1?</a:t>
            </a:r>
          </a:p>
        </p:txBody>
      </p:sp>
      <p:sp>
        <p:nvSpPr>
          <p:cNvPr id="574481" name="Text Box 17"/>
          <p:cNvSpPr txBox="1">
            <a:spLocks noChangeArrowheads="1"/>
          </p:cNvSpPr>
          <p:nvPr/>
        </p:nvSpPr>
        <p:spPr bwMode="auto">
          <a:xfrm>
            <a:off x="822325" y="3646488"/>
            <a:ext cx="1441450" cy="914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5400" dirty="0">
                <a:solidFill>
                  <a:schemeClr val="accent2"/>
                </a:solidFill>
              </a:rPr>
              <a:t>NO!</a:t>
            </a:r>
          </a:p>
        </p:txBody>
      </p:sp>
      <p:cxnSp>
        <p:nvCxnSpPr>
          <p:cNvPr id="574473" name="AutoShape 9"/>
          <p:cNvCxnSpPr>
            <a:cxnSpLocks noChangeShapeType="1"/>
            <a:stCxn id="574470" idx="5"/>
            <a:endCxn id="574471" idx="2"/>
          </p:cNvCxnSpPr>
          <p:nvPr/>
        </p:nvCxnSpPr>
        <p:spPr bwMode="auto">
          <a:xfrm>
            <a:off x="3768726" y="4352926"/>
            <a:ext cx="1138238" cy="8207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574475" name="Line 11"/>
          <p:cNvSpPr>
            <a:spLocks noChangeShapeType="1"/>
          </p:cNvSpPr>
          <p:nvPr/>
        </p:nvSpPr>
        <p:spPr bwMode="auto">
          <a:xfrm flipV="1">
            <a:off x="3802063" y="3535363"/>
            <a:ext cx="11430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3097213" y="4037013"/>
            <a:ext cx="2101850" cy="1906587"/>
            <a:chOff x="3097213" y="4037013"/>
            <a:chExt cx="2101850" cy="1906587"/>
          </a:xfrm>
        </p:grpSpPr>
        <p:sp>
          <p:nvSpPr>
            <p:cNvPr id="574470" name="Oval 6"/>
            <p:cNvSpPr>
              <a:spLocks noChangeArrowheads="1"/>
            </p:cNvSpPr>
            <p:nvPr/>
          </p:nvSpPr>
          <p:spPr bwMode="auto">
            <a:xfrm>
              <a:off x="3573463" y="41449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76" name="Text Box 12"/>
            <p:cNvSpPr txBox="1">
              <a:spLocks noChangeArrowheads="1"/>
            </p:cNvSpPr>
            <p:nvPr/>
          </p:nvSpPr>
          <p:spPr bwMode="auto">
            <a:xfrm>
              <a:off x="3097213" y="4037013"/>
              <a:ext cx="4635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/>
                <a:t>2</a:t>
              </a:r>
            </a:p>
          </p:txBody>
        </p:sp>
        <p:sp>
          <p:nvSpPr>
            <p:cNvPr id="574477" name="Text Box 13"/>
            <p:cNvSpPr txBox="1">
              <a:spLocks noChangeArrowheads="1"/>
            </p:cNvSpPr>
            <p:nvPr/>
          </p:nvSpPr>
          <p:spPr bwMode="auto">
            <a:xfrm>
              <a:off x="4735513" y="5302250"/>
              <a:ext cx="463550" cy="6413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/>
                <a:t>2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68863" y="4297363"/>
            <a:ext cx="1552575" cy="990600"/>
            <a:chOff x="4868863" y="4297363"/>
            <a:chExt cx="1552575" cy="990600"/>
          </a:xfrm>
        </p:grpSpPr>
        <p:sp>
          <p:nvSpPr>
            <p:cNvPr id="574472" name="Oval 8"/>
            <p:cNvSpPr>
              <a:spLocks noChangeArrowheads="1"/>
            </p:cNvSpPr>
            <p:nvPr/>
          </p:nvSpPr>
          <p:spPr bwMode="auto">
            <a:xfrm>
              <a:off x="6069013" y="42973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71" name="Oval 7"/>
            <p:cNvSpPr>
              <a:spLocks noChangeArrowheads="1"/>
            </p:cNvSpPr>
            <p:nvPr/>
          </p:nvSpPr>
          <p:spPr bwMode="auto">
            <a:xfrm>
              <a:off x="4868863" y="5059363"/>
              <a:ext cx="228600" cy="22860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4474" name="AutoShape 10"/>
            <p:cNvCxnSpPr>
              <a:cxnSpLocks noChangeShapeType="1"/>
            </p:cNvCxnSpPr>
            <p:nvPr/>
          </p:nvCxnSpPr>
          <p:spPr bwMode="auto">
            <a:xfrm flipV="1">
              <a:off x="5097463" y="4492626"/>
              <a:ext cx="1023938" cy="6810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</p:cxnSp>
        <p:sp>
          <p:nvSpPr>
            <p:cNvPr id="574478" name="Text Box 14"/>
            <p:cNvSpPr txBox="1">
              <a:spLocks noChangeArrowheads="1"/>
            </p:cNvSpPr>
            <p:nvPr/>
          </p:nvSpPr>
          <p:spPr bwMode="auto">
            <a:xfrm>
              <a:off x="6030913" y="4540250"/>
              <a:ext cx="390525" cy="6413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3600" dirty="0"/>
                <a:t>1</a:t>
              </a:r>
            </a:p>
          </p:txBody>
        </p:sp>
      </p:grpSp>
      <p:sp>
        <p:nvSpPr>
          <p:cNvPr id="574489" name="Rectangle 25"/>
          <p:cNvSpPr>
            <a:spLocks noChangeArrowheads="1"/>
          </p:cNvSpPr>
          <p:nvPr/>
        </p:nvSpPr>
        <p:spPr bwMode="auto">
          <a:xfrm>
            <a:off x="2533650" y="0"/>
            <a:ext cx="4989513" cy="12287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4000" b="1" dirty="0">
                <a:solidFill>
                  <a:srgbClr val="FF0000"/>
                </a:solidFill>
              </a:rPr>
              <a:t>Im</a:t>
            </a:r>
            <a:r>
              <a:rPr lang="en-US" sz="4000" b="1" dirty="0">
                <a:solidFill>
                  <a:schemeClr val="tx2"/>
                </a:solidFill>
              </a:rPr>
              <a:t>possible Graph</a:t>
            </a: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4962482" y="3094038"/>
            <a:ext cx="426544" cy="646331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?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7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7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74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74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81" grpId="0"/>
      <p:bldP spid="574475" grpId="0" animBg="1"/>
      <p:bldP spid="574489" grpId="0" animBg="1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</a:t>
            </a:r>
            <a:r>
              <a:rPr lang="en-US" dirty="0" smtClean="0"/>
              <a:t>8M.</a:t>
            </a:r>
            <a:fld id="{2B7191F5-D72E-4363-9C6F-D02F3D2E27B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0063" y="1069975"/>
            <a:ext cx="5616575" cy="193675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4800" dirty="0"/>
              <a:t>sum of degrees is</a:t>
            </a:r>
          </a:p>
          <a:p>
            <a:pPr algn="ctr">
              <a:buFontTx/>
              <a:buNone/>
            </a:pPr>
            <a:r>
              <a:rPr lang="en-US" sz="4800" dirty="0"/>
              <a:t>twice # edges</a:t>
            </a:r>
          </a:p>
        </p:txBody>
      </p:sp>
      <p:graphicFrame>
        <p:nvGraphicFramePr>
          <p:cNvPr id="575493" name="Object 5"/>
          <p:cNvGraphicFramePr>
            <a:graphicFrameLocks noChangeAspect="1"/>
          </p:cNvGraphicFramePr>
          <p:nvPr/>
        </p:nvGraphicFramePr>
        <p:xfrm>
          <a:off x="1665288" y="2909888"/>
          <a:ext cx="5810250" cy="175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507" name="Equation" r:id="rId4" imgW="1346040" imgH="406080" progId="Equation.DSMT4">
                  <p:embed/>
                </p:oleObj>
              </mc:Choice>
              <mc:Fallback>
                <p:oleObj name="Equation" r:id="rId4" imgW="1346040" imgH="4060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2909888"/>
                        <a:ext cx="5810250" cy="175418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33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5495" name="Text Box 7"/>
          <p:cNvSpPr txBox="1">
            <a:spLocks noChangeArrowheads="1"/>
          </p:cNvSpPr>
          <p:nvPr/>
        </p:nvSpPr>
        <p:spPr bwMode="auto">
          <a:xfrm>
            <a:off x="2076450" y="169863"/>
            <a:ext cx="5057775" cy="701675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4000" b="1"/>
              <a:t>Handshaking Lemma</a:t>
            </a:r>
            <a:endParaRPr lang="en-US" sz="400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98463" y="4854575"/>
            <a:ext cx="8423275" cy="14319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3600" dirty="0"/>
              <a:t>Proof</a:t>
            </a:r>
            <a:r>
              <a:rPr lang="en-US" sz="4400" dirty="0"/>
              <a:t>: Each edge contributes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4400" dirty="0"/>
              <a:t>          2 to the sum on the right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7971</TotalTime>
  <Words>782</Words>
  <Application>Microsoft Macintosh PowerPoint</Application>
  <PresentationFormat>On-screen Show (4:3)</PresentationFormat>
  <Paragraphs>247</Paragraphs>
  <Slides>29</Slides>
  <Notes>29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6.042 Lecture Template</vt:lpstr>
      <vt:lpstr>1_6.042 Lecture Template</vt:lpstr>
      <vt:lpstr>Equation</vt:lpstr>
      <vt:lpstr>PowerPoint Presentation</vt:lpstr>
      <vt:lpstr>Types of Graphs</vt:lpstr>
      <vt:lpstr>A simple graph:</vt:lpstr>
      <vt:lpstr>A Simple Graph</vt:lpstr>
      <vt:lpstr>A simple graph G:</vt:lpstr>
      <vt:lpstr>Vertex degree</vt:lpstr>
      <vt:lpstr>Vertex degree</vt:lpstr>
      <vt:lpstr>Possible Graph?</vt:lpstr>
      <vt:lpstr>PowerPoint Presentation</vt:lpstr>
      <vt:lpstr>PowerPoint Presentation</vt:lpstr>
      <vt:lpstr>Sex in America: Men more Promiscuous?</vt:lpstr>
      <vt:lpstr>Sex Partner Graph</vt:lpstr>
      <vt:lpstr>Counting pairs of partners</vt:lpstr>
      <vt:lpstr>PowerPoint Presentation</vt:lpstr>
      <vt:lpstr>PowerPoint Presentation</vt:lpstr>
      <vt:lpstr>The Graph Abstraction</vt:lpstr>
      <vt:lpstr>The Graph Abstraction</vt:lpstr>
      <vt:lpstr>The Graph Abstraction</vt:lpstr>
      <vt:lpstr>Isomorphism</vt:lpstr>
      <vt:lpstr>Are these isomorphic?</vt:lpstr>
      <vt:lpstr>Edges preserved?</vt:lpstr>
      <vt:lpstr>Edges preserved?</vt:lpstr>
      <vt:lpstr>Nonedges preserved?</vt:lpstr>
      <vt:lpstr>Formal Def of Graph Isomorphism</vt:lpstr>
      <vt:lpstr>Nonisomorphism</vt:lpstr>
      <vt:lpstr>Proving nonisomorphism</vt:lpstr>
      <vt:lpstr>Finding an isomorphism?</vt:lpstr>
      <vt:lpstr>Are these two graphs isomorphic?</vt:lpstr>
      <vt:lpstr>Team Problems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1233</cp:revision>
  <cp:lastPrinted>2011-03-16T04:48:43Z</cp:lastPrinted>
  <dcterms:created xsi:type="dcterms:W3CDTF">2011-03-16T04:45:34Z</dcterms:created>
  <dcterms:modified xsi:type="dcterms:W3CDTF">2011-10-23T23:54:57Z</dcterms:modified>
</cp:coreProperties>
</file>