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62" r:id="rId2"/>
    <p:sldId id="569" r:id="rId3"/>
    <p:sldId id="570" r:id="rId4"/>
    <p:sldId id="581" r:id="rId5"/>
    <p:sldId id="583" r:id="rId6"/>
    <p:sldId id="584" r:id="rId7"/>
    <p:sldId id="587" r:id="rId8"/>
    <p:sldId id="586" r:id="rId9"/>
    <p:sldId id="571" r:id="rId10"/>
    <p:sldId id="575" r:id="rId11"/>
    <p:sldId id="572" r:id="rId12"/>
    <p:sldId id="541" r:id="rId13"/>
    <p:sldId id="540" r:id="rId14"/>
    <p:sldId id="576" r:id="rId15"/>
    <p:sldId id="578" r:id="rId16"/>
    <p:sldId id="559" r:id="rId17"/>
    <p:sldId id="577" r:id="rId18"/>
    <p:sldId id="562" r:id="rId19"/>
    <p:sldId id="568" r:id="rId20"/>
    <p:sldId id="561" r:id="rId21"/>
    <p:sldId id="560" r:id="rId22"/>
    <p:sldId id="565" r:id="rId23"/>
    <p:sldId id="546" r:id="rId24"/>
    <p:sldId id="579" r:id="rId25"/>
  </p:sldIdLst>
  <p:sldSz cx="9144000" cy="6858000" type="letter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552" y="-80"/>
      </p:cViewPr>
      <p:guideLst>
        <p:guide orient="horz" pos="12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431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28,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smallest</a:t>
            </a:r>
            <a:r>
              <a:rPr lang="en-US" sz="5400" dirty="0" smtClean="0"/>
              <a:t> pre-MST of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G </a:t>
            </a:r>
            <a:r>
              <a:rPr lang="en-US" sz="5400" dirty="0" smtClean="0">
                <a:solidFill>
                  <a:srgbClr val="000000"/>
                </a:solidFill>
              </a:rPr>
              <a:t>is the “empty” spanning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.  That is, the 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V(G)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930093"/>
                </a:solidFill>
              </a:rPr>
              <a:t>no edges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62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930093"/>
                </a:solidFill>
              </a:rPr>
              <a:t>Definition:</a:t>
            </a:r>
            <a:r>
              <a:rPr lang="en-US" sz="4400" dirty="0" smtClean="0">
                <a:solidFill>
                  <a:srgbClr val="930093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A </a:t>
            </a:r>
            <a:r>
              <a:rPr lang="en-US" sz="4400" dirty="0" smtClean="0">
                <a:solidFill>
                  <a:srgbClr val="930093"/>
                </a:solidFill>
              </a:rPr>
              <a:t>gray edge</a:t>
            </a:r>
            <a:r>
              <a:rPr lang="en-US" sz="4400" dirty="0" smtClean="0">
                <a:solidFill>
                  <a:srgbClr val="0033CC"/>
                </a:solidFill>
              </a:rPr>
              <a:t> for a solid coloring is an edge not in the </a:t>
            </a:r>
            <a:r>
              <a:rPr lang="en-US" sz="4400" dirty="0" err="1" smtClean="0">
                <a:solidFill>
                  <a:srgbClr val="0033CC"/>
                </a:solidFill>
              </a:rPr>
              <a:t>subgraph</a:t>
            </a:r>
            <a:r>
              <a:rPr lang="en-US" sz="4400" dirty="0" smtClean="0">
                <a:solidFill>
                  <a:srgbClr val="0033CC"/>
                </a:solidFill>
              </a:rPr>
              <a:t> whose endpoints have different colors.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91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Definition: </a:t>
            </a:r>
            <a:r>
              <a:rPr lang="en-US" dirty="0" smtClean="0"/>
              <a:t>An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930093"/>
                </a:solidFill>
              </a:rPr>
              <a:t>extending 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 a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 is an edge which is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min weight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among the gray edges for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some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solid coloring of the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Extending edges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361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, then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 + e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is a pre-MST</a:t>
            </a:r>
          </a:p>
        </p:txBody>
      </p:sp>
    </p:spTree>
    <p:extLst>
      <p:ext uri="{BB962C8B-B14F-4D97-AF65-F5344CB8AC3E}">
        <p14:creationId xmlns:p14="http://schemas.microsoft.com/office/powerpoint/2010/main" val="41620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 is a sub graph of an MST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M.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We want to show that 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F+e</a:t>
            </a:r>
            <a:r>
              <a:rPr lang="en-US" sz="4800" dirty="0" smtClean="0">
                <a:latin typeface="Comic Sans MS"/>
                <a:cs typeface="Comic Sans MS"/>
              </a:rPr>
              <a:t> is a </a:t>
            </a:r>
            <a:r>
              <a:rPr lang="en-US" sz="4800" dirty="0" err="1" smtClean="0">
                <a:latin typeface="Comic Sans MS"/>
                <a:cs typeface="Comic Sans MS"/>
              </a:rPr>
              <a:t>subgraph</a:t>
            </a:r>
            <a:r>
              <a:rPr lang="en-US" sz="4800" dirty="0" smtClean="0">
                <a:latin typeface="Comic Sans MS"/>
                <a:cs typeface="Comic Sans MS"/>
              </a:rPr>
              <a:t> of some MST.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495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in </a:t>
            </a:r>
            <a:r>
              <a:rPr lang="en-US" sz="6000" dirty="0" smtClean="0">
                <a:solidFill>
                  <a:srgbClr val="0000E5"/>
                </a:solidFill>
              </a:rPr>
              <a:t>M</a:t>
            </a:r>
            <a:r>
              <a:rPr lang="en-US" sz="6000" dirty="0" smtClean="0"/>
              <a:t>, we are done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</a:t>
            </a:r>
            <a:r>
              <a:rPr lang="en-US" sz="4800" b="0" dirty="0" smtClean="0"/>
              <a:t>a </a:t>
            </a:r>
            <a:r>
              <a:rPr lang="en-US" sz="4800" b="0" dirty="0" smtClean="0"/>
              <a:t>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</a:t>
            </a:r>
            <a:r>
              <a:rPr lang="en-US" sz="4800" b="0" dirty="0" smtClean="0"/>
              <a:t>a </a:t>
            </a:r>
            <a:r>
              <a:rPr lang="en-US" sz="4800" b="0" dirty="0" smtClean="0"/>
              <a:t>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</a:t>
            </a:r>
            <a:r>
              <a:rPr lang="en-US" sz="4800" dirty="0" smtClean="0"/>
              <a:t>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001286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3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4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3746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930093"/>
                </a:solidFill>
              </a:rPr>
              <a:t>pre-MST</a:t>
            </a:r>
            <a:r>
              <a:rPr lang="en-US" sz="5400" dirty="0" smtClean="0"/>
              <a:t> of weighted graph </a:t>
            </a:r>
            <a:r>
              <a:rPr lang="en-US" sz="5400" dirty="0" smtClean="0">
                <a:solidFill>
                  <a:srgbClr val="0000F1"/>
                </a:solidFill>
              </a:rPr>
              <a:t>G</a:t>
            </a:r>
            <a:r>
              <a:rPr lang="en-US" sz="5400" dirty="0" smtClean="0"/>
              <a:t> is 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a MST of </a:t>
            </a:r>
            <a:r>
              <a:rPr lang="en-US" sz="5400" dirty="0" smtClean="0">
                <a:solidFill>
                  <a:srgbClr val="0000F1"/>
                </a:solidFill>
              </a:rPr>
              <a:t>G</a:t>
            </a:r>
            <a:r>
              <a:rPr lang="en-US" sz="5400" dirty="0" smtClean="0"/>
              <a:t>.</a:t>
            </a:r>
          </a:p>
          <a:p>
            <a:r>
              <a:rPr lang="en-US" sz="5400" dirty="0" smtClean="0"/>
              <a:t>A pre-MST will be a forest.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Macintosh PowerPoint</Application>
  <PresentationFormat>Letter Paper (8.5x11 in)</PresentationFormat>
  <Paragraphs>115</Paragraphs>
  <Slides>24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MIT 6.042J/18.062J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Proof (by picture)</vt:lpstr>
      <vt:lpstr>pre-MST’s</vt:lpstr>
      <vt:lpstr>pre-MST’s</vt:lpstr>
      <vt:lpstr>PowerPoint Presentation</vt:lpstr>
      <vt:lpstr>Solid Coloring</vt:lpstr>
      <vt:lpstr>What is a gray edge?</vt:lpstr>
      <vt:lpstr>Extending edges</vt:lpstr>
      <vt:lpstr>Lemma 11.11.11</vt:lpstr>
      <vt:lpstr>Lemma 11.11.11</vt:lpstr>
      <vt:lpstr>Lemma 11.11.11</vt:lpstr>
      <vt:lpstr>Proof</vt:lpstr>
      <vt:lpstr>Case: e not in M</vt:lpstr>
      <vt:lpstr>Visualization</vt:lpstr>
      <vt:lpstr>Proof (cont.)</vt:lpstr>
      <vt:lpstr>Proof (cont.)</vt:lpstr>
      <vt:lpstr>Proof (cont.)</vt:lpstr>
      <vt:lpstr>Corollary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2015-10-25T20:35:16Z</dcterms:modified>
</cp:coreProperties>
</file>