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16"/>
  </p:notesMasterIdLst>
  <p:handoutMasterIdLst>
    <p:handoutMasterId r:id="rId17"/>
  </p:handoutMasterIdLst>
  <p:sldIdLst>
    <p:sldId id="786" r:id="rId2"/>
    <p:sldId id="849" r:id="rId3"/>
    <p:sldId id="850" r:id="rId4"/>
    <p:sldId id="857" r:id="rId5"/>
    <p:sldId id="859" r:id="rId6"/>
    <p:sldId id="861" r:id="rId7"/>
    <p:sldId id="860" r:id="rId8"/>
    <p:sldId id="852" r:id="rId9"/>
    <p:sldId id="863" r:id="rId10"/>
    <p:sldId id="862" r:id="rId11"/>
    <p:sldId id="853" r:id="rId12"/>
    <p:sldId id="854" r:id="rId13"/>
    <p:sldId id="855" r:id="rId14"/>
    <p:sldId id="856" r:id="rId15"/>
  </p:sldIdLst>
  <p:sldSz cx="9144000" cy="6858000" type="screen4x3"/>
  <p:notesSz cx="9601200" cy="7315200"/>
  <p:custDataLst>
    <p:tags r:id="rId19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 varScale="1">
        <p:scale>
          <a:sx n="144" d="100"/>
          <a:sy n="144" d="100"/>
        </p:scale>
        <p:origin x="-712" y="-104"/>
      </p:cViewPr>
      <p:guideLst>
        <p:guide orient="horz" pos="2161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5" d="100"/>
        <a:sy n="165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0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3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74950-501B-4B0E-B82C-39E83DB4A10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A11719-1F06-4989-8094-48B523FFE46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A5C8-A722-4B55-89C0-59F22F87EB8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A5C8-A722-4B55-89C0-59F22F87EB8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7D54F-A45B-482A-96A3-B4504B1F05F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411C1AC-AFEC-49C2-A4DB-6DB9A4610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4FC5BA4-4A2B-46CF-88E0-09AFB3EDD3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32E8093-6289-4304-82C5-D7AF9B15B0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F620FA0-E02D-432F-B1A1-B885B2F690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03FA38D7-FC4B-409C-BF09-87DC9513A2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CE7090F7-0A66-45DA-8B16-6E98536F68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buNone/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469509F-3470-40DB-914A-049BEEC9D3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502014" y="6602413"/>
            <a:ext cx="2265940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Albert R Meyer.     March</a:t>
            </a:r>
            <a:r>
              <a:rPr lang="en-US" altLang="zh-CN" sz="1000" baseline="0" dirty="0" smtClean="0">
                <a:latin typeface="Comic Sans MS" pitchFamily="66" charset="0"/>
                <a:ea typeface="宋体" pitchFamily="2" charset="-122"/>
              </a:rPr>
              <a:t> 23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, 2012</a:t>
            </a:r>
            <a:endParaRPr lang="en-US" altLang="zh-CN" sz="1000" dirty="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7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4007E33-1736-4A6D-A40B-B2F7521A0A97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456369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343934" y="1561106"/>
            <a:ext cx="8585107" cy="3770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None/>
            </a:pPr>
            <a:r>
              <a:rPr lang="en-US" sz="8800" b="1" dirty="0" smtClean="0">
                <a:solidFill>
                  <a:schemeClr val="tx2"/>
                </a:solidFill>
                <a:latin typeface="Comic Sans MS" pitchFamily="66" charset="0"/>
              </a:rPr>
              <a:t>Optimal</a:t>
            </a:r>
            <a:r>
              <a:rPr lang="en-US" sz="8800" b="1" dirty="0" smtClean="0">
                <a:solidFill>
                  <a:schemeClr val="tx2"/>
                </a:solidFill>
              </a:rPr>
              <a:t> </a:t>
            </a:r>
            <a:r>
              <a:rPr lang="en-US" sz="8800" b="1" dirty="0" smtClean="0">
                <a:solidFill>
                  <a:schemeClr val="tx2"/>
                </a:solidFill>
                <a:latin typeface="Comic Sans MS" pitchFamily="66" charset="0"/>
              </a:rPr>
              <a:t>Stable</a:t>
            </a:r>
          </a:p>
          <a:p>
            <a:pPr algn="ctr">
              <a:buNone/>
            </a:pPr>
            <a:r>
              <a:rPr lang="en-US" sz="8800" b="1" dirty="0" smtClean="0">
                <a:solidFill>
                  <a:schemeClr val="tx2"/>
                </a:solidFill>
                <a:latin typeface="Comic Sans MS" pitchFamily="66" charset="0"/>
              </a:rPr>
              <a:t>Matching</a:t>
            </a:r>
            <a:endParaRPr lang="en-US" sz="88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7F2E48C5-A124-4D02-B5E8-431746CA306C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6898" y="4076440"/>
            <a:ext cx="7930376" cy="158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400" kern="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400" kern="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400" kern="0" dirty="0" smtClean="0">
                <a:solidFill>
                  <a:srgbClr val="000000"/>
                </a:solidFill>
                <a:latin typeface="Comic Sans MS" pitchFamily="66" charset="0"/>
              </a:rPr>
              <a:t>is optimal for </a:t>
            </a:r>
            <a:r>
              <a:rPr lang="en-US" sz="4400" kern="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400" kern="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400" kern="0" dirty="0" smtClean="0">
                <a:solidFill>
                  <a:srgbClr val="000000"/>
                </a:solidFill>
                <a:latin typeface="Comic Sans MS" pitchFamily="66" charset="0"/>
              </a:rPr>
              <a:t> prefers </a:t>
            </a:r>
            <a:r>
              <a:rPr lang="en-US" sz="4400" kern="0" dirty="0" smtClean="0">
                <a:solidFill>
                  <a:srgbClr val="0000CC"/>
                </a:solidFill>
                <a:latin typeface="Comic Sans MS" pitchFamily="66" charset="0"/>
              </a:rPr>
              <a:t>Tom</a:t>
            </a:r>
            <a:r>
              <a:rPr lang="en-US" sz="4400" kern="0" dirty="0" smtClean="0">
                <a:solidFill>
                  <a:srgbClr val="000000"/>
                </a:solidFill>
                <a:latin typeface="Comic Sans MS" pitchFamily="66" charset="0"/>
              </a:rPr>
              <a:t> to </a:t>
            </a:r>
            <a:r>
              <a:rPr lang="en-US" sz="4400" kern="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504" y="999811"/>
            <a:ext cx="8241191" cy="3269691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On </a:t>
            </a:r>
            <a:r>
              <a:rPr lang="en-US" sz="4000" dirty="0" smtClean="0"/>
              <a:t>his</a:t>
            </a:r>
            <a:r>
              <a:rPr lang="en-US" sz="4000" dirty="0" smtClean="0"/>
              <a:t> </a:t>
            </a:r>
            <a:r>
              <a:rPr lang="en-US" sz="4000" dirty="0" smtClean="0"/>
              <a:t>bad </a:t>
            </a:r>
            <a:r>
              <a:rPr lang="en-US" sz="4000" dirty="0" smtClean="0"/>
              <a:t>day </a:t>
            </a:r>
            <a:r>
              <a:rPr lang="en-US" sz="4000" dirty="0" smtClean="0">
                <a:solidFill>
                  <a:srgbClr val="0000CC"/>
                </a:solidFill>
              </a:rPr>
              <a:t>Keith</a:t>
            </a:r>
            <a:r>
              <a:rPr lang="en-US" sz="4000" dirty="0" smtClean="0"/>
              <a:t> </a:t>
            </a:r>
            <a:r>
              <a:rPr lang="en-US" sz="4000" dirty="0" smtClean="0"/>
              <a:t>crosses </a:t>
            </a:r>
            <a:r>
              <a:rPr lang="en-US" sz="4000" dirty="0" smtClean="0"/>
              <a:t>off </a:t>
            </a:r>
          </a:p>
          <a:p>
            <a:pPr>
              <a:buFontTx/>
              <a:buNone/>
            </a:pPr>
            <a:r>
              <a:rPr lang="en-US" sz="4000" dirty="0" smtClean="0"/>
              <a:t>his optimal </a:t>
            </a:r>
            <a:r>
              <a:rPr lang="en-US" sz="4000" dirty="0" smtClean="0"/>
              <a:t>girl, </a:t>
            </a:r>
            <a:r>
              <a:rPr lang="en-US" sz="4000" dirty="0" smtClean="0">
                <a:solidFill>
                  <a:srgbClr val="0000CC"/>
                </a:solidFill>
              </a:rPr>
              <a:t>Nicole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because a </a:t>
            </a:r>
          </a:p>
          <a:p>
            <a:pPr>
              <a:buFontTx/>
              <a:buNone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boy she like better is serenading</a:t>
            </a:r>
          </a:p>
          <a:p>
            <a:pPr>
              <a:buFontTx/>
              <a:buNone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her.  Call him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Tom.</a:t>
            </a:r>
            <a:endParaRPr lang="en-US" sz="4000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8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59" y="1598882"/>
            <a:ext cx="8875003" cy="3469686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smtClean="0">
                <a:solidFill>
                  <a:srgbClr val="000000"/>
                </a:solidFill>
              </a:rPr>
              <a:t>Also, </a:t>
            </a:r>
            <a:r>
              <a:rPr lang="en-US" sz="4400" dirty="0" smtClean="0">
                <a:solidFill>
                  <a:srgbClr val="0000CC"/>
                </a:solidFill>
              </a:rPr>
              <a:t>Tom</a:t>
            </a:r>
            <a:r>
              <a:rPr lang="en-US" sz="4400" dirty="0" smtClean="0"/>
              <a:t> has not crossed off </a:t>
            </a:r>
          </a:p>
          <a:p>
            <a:pPr>
              <a:buFontTx/>
              <a:buNone/>
            </a:pPr>
            <a:r>
              <a:rPr lang="en-US" sz="4400" dirty="0" smtClean="0"/>
              <a:t>his optimal girl and is serenading 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Nicole</a:t>
            </a:r>
            <a:r>
              <a:rPr lang="en-US" sz="4400" dirty="0" smtClean="0"/>
              <a:t>, so</a:t>
            </a:r>
          </a:p>
          <a:p>
            <a:pPr>
              <a:buFont typeface="Arial" pitchFamily="34" charset="0"/>
              <a:buChar char="•"/>
            </a:pPr>
            <a:r>
              <a:rPr lang="en-US" sz="4400" dirty="0" smtClean="0">
                <a:solidFill>
                  <a:srgbClr val="0000CC"/>
                </a:solidFill>
              </a:rPr>
              <a:t>Nicole</a:t>
            </a:r>
            <a:r>
              <a:rPr lang="en-US" sz="4400" dirty="0" smtClean="0"/>
              <a:t> i</a:t>
            </a:r>
            <a:r>
              <a:rPr lang="en-US" sz="4400" dirty="0" smtClean="0">
                <a:latin typeface="Comic Sans MS"/>
                <a:cs typeface="Comic Sans MS"/>
              </a:rPr>
              <a:t>s</a:t>
            </a:r>
            <a:r>
              <a:rPr lang="en-US" sz="4400" dirty="0" smtClean="0">
                <a:latin typeface="Euclid Symbol" charset="2"/>
                <a:cs typeface="Euclid Symbol" charset="2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≥</a:t>
            </a:r>
            <a:r>
              <a:rPr lang="en-US" sz="4400" dirty="0" smtClean="0"/>
              <a:t> optimal for </a:t>
            </a:r>
            <a:r>
              <a:rPr lang="en-US" sz="4400" dirty="0" smtClean="0">
                <a:solidFill>
                  <a:srgbClr val="0000CC"/>
                </a:solidFill>
              </a:rPr>
              <a:t>Tom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7EB9E32-BBFB-4A93-A629-8985322E0052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3303177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CCEBC7E-BB78-4935-B466-2CC68DADAB00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146910" y="940701"/>
            <a:ext cx="8897937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4000" dirty="0" smtClean="0">
                <a:solidFill>
                  <a:srgbClr val="0000CC"/>
                </a:solidFill>
              </a:rPr>
              <a:t>Nicole</a:t>
            </a:r>
            <a:r>
              <a:rPr lang="en-US" sz="4000" dirty="0" smtClean="0"/>
              <a:t> </a:t>
            </a:r>
            <a:r>
              <a:rPr lang="en-US" sz="4000" dirty="0"/>
              <a:t>i</a:t>
            </a:r>
            <a:r>
              <a:rPr lang="en-US" sz="4000" dirty="0">
                <a:latin typeface="Comic Sans MS"/>
                <a:cs typeface="Comic Sans MS"/>
              </a:rPr>
              <a:t>s</a:t>
            </a:r>
            <a:r>
              <a:rPr lang="en-US" sz="4000" dirty="0">
                <a:latin typeface="Euclid Symbol" charset="2"/>
                <a:cs typeface="Euclid Symbol" charset="2"/>
              </a:rPr>
              <a:t> </a:t>
            </a:r>
            <a:r>
              <a:rPr lang="en-US" sz="4000" b="1" dirty="0">
                <a:latin typeface="Euclid Symbol" charset="2"/>
                <a:cs typeface="Euclid Symbol" charset="2"/>
              </a:rPr>
              <a:t>≥</a:t>
            </a:r>
            <a:r>
              <a:rPr lang="en-US" sz="4000" dirty="0"/>
              <a:t> optimal for </a:t>
            </a:r>
            <a:r>
              <a:rPr lang="en-US" sz="4000" dirty="0">
                <a:solidFill>
                  <a:srgbClr val="0000CC"/>
                </a:solidFill>
              </a:rPr>
              <a:t>Tom</a:t>
            </a:r>
          </a:p>
          <a:p>
            <a:pPr>
              <a:buFont typeface="Arial" charset="0"/>
              <a:buChar char="•"/>
            </a:pP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is optimal for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  <a:p>
            <a:pPr>
              <a:buFont typeface="Arial" charset="0"/>
              <a:buChar char="•"/>
            </a:pP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latin typeface="Comic Sans MS" pitchFamily="66" charset="0"/>
              </a:rPr>
              <a:t> prefers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Tom</a:t>
            </a:r>
            <a:r>
              <a:rPr lang="en-US" sz="4000" dirty="0">
                <a:latin typeface="Comic Sans MS" pitchFamily="66" charset="0"/>
              </a:rPr>
              <a:t> to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69449" y="3046743"/>
            <a:ext cx="805365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Must </a:t>
            </a:r>
            <a:r>
              <a:rPr lang="en-US" sz="4000" dirty="0">
                <a:latin typeface="Comic Sans MS" pitchFamily="66" charset="0"/>
              </a:rPr>
              <a:t>be </a:t>
            </a:r>
            <a:r>
              <a:rPr lang="en-US" sz="4000" dirty="0" smtClean="0">
                <a:solidFill>
                  <a:srgbClr val="7030A0"/>
                </a:solidFill>
                <a:latin typeface="Comic Sans MS" pitchFamily="66" charset="0"/>
              </a:rPr>
              <a:t>another </a:t>
            </a:r>
            <a:r>
              <a:rPr lang="en-US" sz="4000" dirty="0" smtClean="0">
                <a:latin typeface="Comic Sans MS" pitchFamily="66" charset="0"/>
              </a:rPr>
              <a:t>stable marriage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with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Keith </a:t>
            </a:r>
            <a:r>
              <a:rPr lang="en-US" sz="4000" dirty="0" smtClean="0">
                <a:latin typeface="Comic Sans MS" pitchFamily="66" charset="0"/>
              </a:rPr>
              <a:t>married to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latin typeface="Comic Sans MS" pitchFamily="66" charset="0"/>
              </a:rPr>
              <a:t>.  </a:t>
            </a:r>
            <a:endParaRPr lang="en-US" sz="4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5847" y="4509111"/>
            <a:ext cx="84121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But 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then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 &amp;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Tom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are </a:t>
            </a:r>
            <a:r>
              <a:rPr lang="en-US" sz="4000" dirty="0">
                <a:solidFill>
                  <a:srgbClr val="C00000"/>
                </a:solidFill>
                <a:latin typeface="Comic Sans MS" pitchFamily="66" charset="0"/>
              </a:rPr>
              <a:t>rogue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, </a:t>
            </a:r>
            <a:r>
              <a:rPr lang="en-US" sz="4000" dirty="0">
                <a:latin typeface="Comic Sans MS" pitchFamily="66" charset="0"/>
              </a:rPr>
              <a:t>contradicting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stability.</a:t>
            </a:r>
          </a:p>
        </p:txBody>
      </p:sp>
      <p:sp>
        <p:nvSpPr>
          <p:cNvPr id="553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37399496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C75F36C-0433-4F6B-BCAF-665E036C6B72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Girl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err="1" smtClean="0">
                <a:solidFill>
                  <a:srgbClr val="C00000"/>
                </a:solidFill>
              </a:rPr>
              <a:t>Pessimal</a:t>
            </a:r>
            <a:endParaRPr lang="en-US" sz="4400" dirty="0" smtClean="0">
              <a:solidFill>
                <a:srgbClr val="C00000"/>
              </a:solidFill>
            </a:endParaRPr>
          </a:p>
        </p:txBody>
      </p:sp>
      <p:sp>
        <p:nvSpPr>
          <p:cNvPr id="56324" name="TextBox 10"/>
          <p:cNvSpPr txBox="1">
            <a:spLocks noChangeArrowheads="1"/>
          </p:cNvSpPr>
          <p:nvPr/>
        </p:nvSpPr>
        <p:spPr bwMode="auto">
          <a:xfrm>
            <a:off x="473731" y="1976321"/>
            <a:ext cx="8263012" cy="29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5400" dirty="0">
                <a:latin typeface="Comic Sans MS" pitchFamily="66" charset="0"/>
              </a:rPr>
              <a:t>Similar, easier, </a:t>
            </a:r>
            <a:r>
              <a:rPr lang="en-US" sz="5400" dirty="0" smtClean="0">
                <a:latin typeface="Comic Sans MS" pitchFamily="66" charset="0"/>
              </a:rPr>
              <a:t>argument</a:t>
            </a:r>
          </a:p>
          <a:p>
            <a:pPr>
              <a:buNone/>
            </a:pPr>
            <a:r>
              <a:rPr lang="en-US" sz="5400" dirty="0" smtClean="0">
                <a:latin typeface="Comic Sans MS" pitchFamily="66" charset="0"/>
              </a:rPr>
              <a:t>implies each girl gets</a:t>
            </a:r>
          </a:p>
          <a:p>
            <a:pPr>
              <a:buNone/>
            </a:pPr>
            <a:r>
              <a:rPr lang="en-US" sz="5400" dirty="0" smtClean="0">
                <a:latin typeface="Comic Sans MS" pitchFamily="66" charset="0"/>
              </a:rPr>
              <a:t>her </a:t>
            </a:r>
            <a:r>
              <a:rPr lang="en-US" sz="5400" dirty="0">
                <a:latin typeface="Comic Sans MS" pitchFamily="66" charset="0"/>
              </a:rPr>
              <a:t>worst possible boy.</a:t>
            </a:r>
          </a:p>
        </p:txBody>
      </p:sp>
    </p:spTree>
    <p:extLst>
      <p:ext uri="{BB962C8B-B14F-4D97-AF65-F5344CB8AC3E}">
        <p14:creationId xmlns:p14="http://schemas.microsoft.com/office/powerpoint/2010/main" val="1997240123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Stable Marriage</a:t>
            </a:r>
          </a:p>
        </p:txBody>
      </p:sp>
      <p:sp>
        <p:nvSpPr>
          <p:cNvPr id="429059" name="Text Box 3"/>
          <p:cNvSpPr txBox="1">
            <a:spLocks noChangeArrowheads="1"/>
          </p:cNvSpPr>
          <p:nvPr/>
        </p:nvSpPr>
        <p:spPr bwMode="auto">
          <a:xfrm>
            <a:off x="580900" y="1933108"/>
            <a:ext cx="7935140" cy="19205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o</a:t>
            </a:r>
            <a:r>
              <a:rPr lang="en-US" sz="5400" dirty="0" smtClean="0">
                <a:latin typeface="Comic Sans MS" pitchFamily="66" charset="0"/>
              </a:rPr>
              <a:t>ther </a:t>
            </a:r>
            <a:r>
              <a:rPr lang="en-US" sz="5400" dirty="0">
                <a:latin typeface="Comic Sans MS" pitchFamily="66" charset="0"/>
              </a:rPr>
              <a:t>stable </a:t>
            </a:r>
            <a:r>
              <a:rPr lang="en-US" sz="5400" dirty="0" smtClean="0">
                <a:latin typeface="Comic Sans MS" pitchFamily="66" charset="0"/>
              </a:rPr>
              <a:t>marriages </a:t>
            </a:r>
          </a:p>
          <a:p>
            <a:pPr>
              <a:buNone/>
            </a:pPr>
            <a:r>
              <a:rPr lang="en-US" sz="5400" dirty="0" smtClean="0">
                <a:latin typeface="Comic Sans MS" pitchFamily="66" charset="0"/>
              </a:rPr>
              <a:t>  possible?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743451" y="1065213"/>
            <a:ext cx="7662419" cy="7856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More questions, rich </a:t>
            </a:r>
            <a:r>
              <a:rPr lang="en-US" sz="4400" dirty="0" smtClean="0">
                <a:latin typeface="Comic Sans MS" pitchFamily="66" charset="0"/>
              </a:rPr>
              <a:t>theory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429061" name="Text Box 5"/>
          <p:cNvSpPr txBox="1">
            <a:spLocks noChangeArrowheads="1"/>
          </p:cNvSpPr>
          <p:nvPr/>
        </p:nvSpPr>
        <p:spPr bwMode="auto">
          <a:xfrm>
            <a:off x="578791" y="3855752"/>
            <a:ext cx="7725192" cy="19205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do </a:t>
            </a:r>
            <a:r>
              <a:rPr lang="en-US" sz="5400" dirty="0">
                <a:latin typeface="Comic Sans MS" pitchFamily="66" charset="0"/>
              </a:rPr>
              <a:t>better by lying? </a:t>
            </a:r>
            <a:endParaRPr lang="en-US" sz="5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5400" dirty="0" smtClean="0"/>
              <a:t>  boys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-No!    </a:t>
            </a:r>
            <a:r>
              <a:rPr lang="en-US" sz="5400" dirty="0" smtClean="0">
                <a:latin typeface="Comic Sans MS" pitchFamily="66" charset="0"/>
              </a:rPr>
              <a:t>girls -</a:t>
            </a:r>
            <a:r>
              <a:rPr lang="en-US" sz="5400" dirty="0" smtClean="0">
                <a:solidFill>
                  <a:schemeClr val="hlink"/>
                </a:solidFill>
                <a:latin typeface="Comic Sans MS" pitchFamily="66" charset="0"/>
              </a:rPr>
              <a:t>Yes</a:t>
            </a:r>
            <a:r>
              <a:rPr lang="en-US" sz="5400" dirty="0">
                <a:solidFill>
                  <a:schemeClr val="hlink"/>
                </a:solidFill>
                <a:latin typeface="Comic Sans MS" pitchFamily="66" charset="0"/>
              </a:rPr>
              <a:t>!</a:t>
            </a:r>
          </a:p>
        </p:txBody>
      </p:sp>
      <p:sp>
        <p:nvSpPr>
          <p:cNvPr id="573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7BB76824-9F76-4ADE-AC6C-0508E1575FA2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076676" y="2891948"/>
            <a:ext cx="4660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5400" dirty="0" smtClean="0">
                <a:latin typeface="Comic Sans MS" pitchFamily="66" charset="0"/>
              </a:rPr>
              <a:t>-can be </a:t>
            </a:r>
            <a:r>
              <a:rPr lang="en-US" sz="5400" dirty="0" smtClean="0">
                <a:solidFill>
                  <a:srgbClr val="C00000"/>
                </a:solidFill>
                <a:latin typeface="Comic Sans MS" pitchFamily="66" charset="0"/>
              </a:rPr>
              <a:t>many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21264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9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Mating Ritual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58018" y="2866684"/>
            <a:ext cx="7904163" cy="22875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Girls’ suitors get better, and </a:t>
            </a:r>
            <a:r>
              <a:rPr lang="en-US" sz="4800" dirty="0" smtClean="0">
                <a:latin typeface="Comic Sans MS" pitchFamily="66" charset="0"/>
              </a:rPr>
              <a:t>boys’ </a:t>
            </a:r>
            <a:r>
              <a:rPr lang="en-US" sz="4800" dirty="0">
                <a:latin typeface="Comic Sans MS" pitchFamily="66" charset="0"/>
              </a:rPr>
              <a:t>sweethearts get worse, so girls do better?</a:t>
            </a:r>
            <a:endParaRPr lang="en-US" sz="4800" dirty="0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462480" y="1043180"/>
            <a:ext cx="6271371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Who does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better,</a:t>
            </a:r>
          </a:p>
          <a:p>
            <a:pPr>
              <a:spcBef>
                <a:spcPts val="0"/>
              </a:spcBef>
              <a:buNone/>
            </a:pPr>
            <a:r>
              <a:rPr lang="en-US" sz="5400" dirty="0" smtClean="0">
                <a:latin typeface="Comic Sans MS" pitchFamily="66" charset="0"/>
              </a:rPr>
              <a:t>boys </a:t>
            </a:r>
            <a:r>
              <a:rPr lang="en-US" sz="5400" dirty="0">
                <a:latin typeface="Comic Sans MS" pitchFamily="66" charset="0"/>
              </a:rPr>
              <a:t>or girls?</a:t>
            </a:r>
          </a:p>
        </p:txBody>
      </p:sp>
      <p:sp>
        <p:nvSpPr>
          <p:cNvPr id="425990" name="Rectangle 6"/>
          <p:cNvSpPr>
            <a:spLocks noChangeArrowheads="1"/>
          </p:cNvSpPr>
          <p:nvPr/>
        </p:nvSpPr>
        <p:spPr bwMode="auto">
          <a:xfrm>
            <a:off x="3637718" y="5110756"/>
            <a:ext cx="1944763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8800" dirty="0">
                <a:solidFill>
                  <a:schemeClr val="hlink"/>
                </a:solidFill>
                <a:latin typeface="Comic Sans MS" pitchFamily="66" charset="0"/>
              </a:rPr>
              <a:t>No!</a:t>
            </a:r>
          </a:p>
        </p:txBody>
      </p:sp>
      <p:sp>
        <p:nvSpPr>
          <p:cNvPr id="501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7D09381-529C-4565-93CC-F0F84618B121}" type="slidenum">
              <a:rPr lang="en-US" smtClean="0"/>
              <a:pPr/>
              <a:t>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7558725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  <p:bldP spid="42599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87363" y="1552575"/>
            <a:ext cx="8205787" cy="39703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6000" dirty="0">
                <a:latin typeface="Comic Sans MS" pitchFamily="66" charset="0"/>
              </a:rPr>
              <a:t>Mating Ritual is </a:t>
            </a: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Optimal</a:t>
            </a:r>
            <a:r>
              <a:rPr lang="en-US" sz="6000" dirty="0">
                <a:latin typeface="Comic Sans MS" pitchFamily="66" charset="0"/>
              </a:rPr>
              <a:t> for all </a:t>
            </a:r>
            <a:r>
              <a:rPr lang="en-US" sz="6000" dirty="0" smtClean="0">
                <a:latin typeface="Comic Sans MS" pitchFamily="66" charset="0"/>
              </a:rPr>
              <a:t>boys </a:t>
            </a:r>
            <a:r>
              <a:rPr lang="en-US" sz="6000" dirty="0">
                <a:latin typeface="Comic Sans MS" pitchFamily="66" charset="0"/>
              </a:rPr>
              <a:t>at once.</a:t>
            </a:r>
          </a:p>
          <a:p>
            <a:pPr>
              <a:buNone/>
            </a:pPr>
            <a:r>
              <a:rPr lang="en-US" sz="6000" dirty="0" err="1">
                <a:solidFill>
                  <a:schemeClr val="hlink"/>
                </a:solidFill>
                <a:latin typeface="Comic Sans MS" pitchFamily="66" charset="0"/>
              </a:rPr>
              <a:t>Pessimal</a:t>
            </a:r>
            <a:r>
              <a:rPr lang="en-US" sz="6000" dirty="0">
                <a:latin typeface="Comic Sans MS" pitchFamily="66" charset="0"/>
              </a:rPr>
              <a:t> for all </a:t>
            </a:r>
            <a:r>
              <a:rPr lang="en-US" sz="6000" dirty="0" smtClean="0">
                <a:latin typeface="Comic Sans MS" pitchFamily="66" charset="0"/>
              </a:rPr>
              <a:t>girls.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5120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8E15869-363D-4A6A-9DE4-BB4AE5BA2C11}" type="slidenum">
              <a:rPr lang="en-US" smtClean="0"/>
              <a:pPr/>
              <a:t>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2436693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87363" y="1552575"/>
            <a:ext cx="8205787" cy="378565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6000" dirty="0" smtClean="0">
                <a:latin typeface="Comic Sans MS" pitchFamily="66" charset="0"/>
              </a:rPr>
              <a:t>Nicole is </a:t>
            </a:r>
            <a:r>
              <a:rPr lang="en-US" sz="6000" dirty="0" smtClean="0">
                <a:solidFill>
                  <a:srgbClr val="9F009F"/>
                </a:solidFill>
              </a:rPr>
              <a:t>o</a:t>
            </a:r>
            <a:r>
              <a:rPr lang="en-US" sz="6000" dirty="0" smtClean="0">
                <a:solidFill>
                  <a:srgbClr val="9F009F"/>
                </a:solidFill>
                <a:latin typeface="Comic Sans MS" pitchFamily="66" charset="0"/>
              </a:rPr>
              <a:t>ptimal </a:t>
            </a:r>
            <a:r>
              <a:rPr lang="en-US" sz="6000" dirty="0" smtClean="0">
                <a:latin typeface="Comic Sans MS" pitchFamily="66" charset="0"/>
              </a:rPr>
              <a:t>for Keith when she is the highest ranked girl he can stably marry.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5120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8E15869-363D-4A6A-9DE4-BB4AE5BA2C11}" type="slidenum">
              <a:rPr lang="en-US" smtClean="0"/>
              <a:pPr/>
              <a:t>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40248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105841" y="1102395"/>
            <a:ext cx="8881608" cy="4691794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Prove boy optimal by</a:t>
            </a:r>
            <a:r>
              <a:rPr lang="en-US" sz="4000" dirty="0" smtClean="0">
                <a:solidFill>
                  <a:srgbClr val="0000CC"/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contradiction</a:t>
            </a:r>
            <a:r>
              <a:rPr lang="en-US" sz="4000" dirty="0" smtClean="0"/>
              <a:t>:</a:t>
            </a:r>
          </a:p>
          <a:p>
            <a:pPr>
              <a:buFontTx/>
              <a:buNone/>
            </a:pPr>
            <a:r>
              <a:rPr lang="en-US" sz="4400" dirty="0" smtClean="0"/>
              <a:t>Suppose </a:t>
            </a:r>
            <a:r>
              <a:rPr lang="en-US" sz="4400" dirty="0" smtClean="0"/>
              <a:t>Keith </a:t>
            </a:r>
            <a:r>
              <a:rPr lang="en-US" sz="4400" dirty="0" smtClean="0"/>
              <a:t>does not </a:t>
            </a:r>
            <a:r>
              <a:rPr lang="en-US" sz="4400" dirty="0" smtClean="0"/>
              <a:t>marry</a:t>
            </a:r>
          </a:p>
          <a:p>
            <a:pPr>
              <a:buFontTx/>
              <a:buNone/>
            </a:pPr>
            <a:r>
              <a:rPr lang="en-US" sz="4400" dirty="0" smtClean="0"/>
              <a:t>Nicole</a:t>
            </a:r>
            <a:r>
              <a:rPr lang="en-US" sz="4400" dirty="0" smtClean="0"/>
              <a:t>.</a:t>
            </a:r>
            <a:endParaRPr lang="en-US" sz="4000" dirty="0" smtClean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5CBEB4F-F3B6-4041-8D9E-EBDA5BFD33E8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3698005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105841" y="1102395"/>
            <a:ext cx="8881608" cy="4691794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Prove boy optimal by</a:t>
            </a:r>
            <a:r>
              <a:rPr lang="en-US" sz="4000" dirty="0" smtClean="0">
                <a:solidFill>
                  <a:srgbClr val="0000CC"/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contradiction</a:t>
            </a:r>
            <a:r>
              <a:rPr lang="en-US" sz="4000" dirty="0" smtClean="0"/>
              <a:t>:</a:t>
            </a:r>
          </a:p>
          <a:p>
            <a:pPr>
              <a:buFontTx/>
              <a:buNone/>
            </a:pPr>
            <a:r>
              <a:rPr lang="en-US" sz="4400" dirty="0" smtClean="0"/>
              <a:t>Suppose </a:t>
            </a:r>
            <a:r>
              <a:rPr lang="en-US" sz="4400" dirty="0" smtClean="0"/>
              <a:t>Keith </a:t>
            </a:r>
            <a:r>
              <a:rPr lang="en-US" sz="4400" dirty="0" smtClean="0"/>
              <a:t>does not </a:t>
            </a:r>
            <a:r>
              <a:rPr lang="en-US" sz="4400" dirty="0" smtClean="0"/>
              <a:t>marry</a:t>
            </a:r>
          </a:p>
          <a:p>
            <a:pPr>
              <a:buFontTx/>
              <a:buNone/>
            </a:pPr>
            <a:r>
              <a:rPr lang="en-US" sz="4400" dirty="0" smtClean="0"/>
              <a:t>Nicole</a:t>
            </a:r>
            <a:r>
              <a:rPr lang="en-US" sz="4400" dirty="0" smtClean="0"/>
              <a:t>.  </a:t>
            </a:r>
            <a:r>
              <a:rPr lang="en-US" sz="4400" dirty="0" smtClean="0"/>
              <a:t>So he must have </a:t>
            </a:r>
            <a:r>
              <a:rPr lang="en-US" sz="4400" dirty="0" smtClean="0"/>
              <a:t>crossed </a:t>
            </a:r>
          </a:p>
          <a:p>
            <a:pPr>
              <a:buFontTx/>
              <a:buNone/>
            </a:pPr>
            <a:r>
              <a:rPr lang="en-US" sz="4400" dirty="0" smtClean="0"/>
              <a:t>off Nicole </a:t>
            </a:r>
            <a:r>
              <a:rPr lang="en-US" sz="4400" dirty="0" smtClean="0"/>
              <a:t>on </a:t>
            </a:r>
            <a:r>
              <a:rPr lang="en-US" sz="4400" dirty="0" smtClean="0"/>
              <a:t>some earlier  </a:t>
            </a:r>
            <a:r>
              <a:rPr lang="en-US" sz="4400" dirty="0" smtClean="0"/>
              <a:t>“bad” </a:t>
            </a:r>
            <a:endParaRPr lang="en-US" sz="4400" dirty="0" smtClean="0"/>
          </a:p>
          <a:p>
            <a:pPr>
              <a:buFontTx/>
              <a:buNone/>
            </a:pPr>
            <a:r>
              <a:rPr lang="en-US" sz="4400" dirty="0" smtClean="0"/>
              <a:t>day.</a:t>
            </a:r>
            <a:endParaRPr lang="en-US" sz="4000" dirty="0" smtClean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5CBEB4F-F3B6-4041-8D9E-EBDA5BFD33E8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25955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105840" y="1102395"/>
            <a:ext cx="8952165" cy="4903454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Prove boy optimal by</a:t>
            </a:r>
            <a:r>
              <a:rPr lang="en-US" sz="4000" dirty="0" smtClean="0">
                <a:solidFill>
                  <a:srgbClr val="0000CC"/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contradiction</a:t>
            </a:r>
            <a:r>
              <a:rPr lang="en-US" sz="4000" dirty="0" smtClean="0"/>
              <a:t>:</a:t>
            </a:r>
          </a:p>
          <a:p>
            <a:pPr>
              <a:buFontTx/>
              <a:buNone/>
            </a:pPr>
            <a:r>
              <a:rPr lang="en-US" sz="4400" dirty="0" smtClean="0"/>
              <a:t>Suppose </a:t>
            </a:r>
            <a:r>
              <a:rPr lang="en-US" sz="4400" dirty="0" smtClean="0"/>
              <a:t>Keith </a:t>
            </a:r>
            <a:r>
              <a:rPr lang="en-US" sz="4400" dirty="0" smtClean="0"/>
              <a:t>does not </a:t>
            </a:r>
            <a:r>
              <a:rPr lang="en-US" sz="4400" dirty="0" smtClean="0"/>
              <a:t>marry</a:t>
            </a:r>
          </a:p>
          <a:p>
            <a:pPr>
              <a:buFontTx/>
              <a:buNone/>
            </a:pPr>
            <a:r>
              <a:rPr lang="en-US" sz="4400" dirty="0" smtClean="0"/>
              <a:t>Nicole</a:t>
            </a:r>
            <a:r>
              <a:rPr lang="en-US" sz="4400" dirty="0" smtClean="0"/>
              <a:t>.  </a:t>
            </a:r>
            <a:r>
              <a:rPr lang="en-US" sz="4400" dirty="0" smtClean="0"/>
              <a:t>So he must have </a:t>
            </a:r>
            <a:r>
              <a:rPr lang="en-US" sz="4400" dirty="0" smtClean="0"/>
              <a:t>crossed </a:t>
            </a:r>
          </a:p>
          <a:p>
            <a:pPr>
              <a:buFontTx/>
              <a:buNone/>
            </a:pPr>
            <a:r>
              <a:rPr lang="en-US" sz="4400" dirty="0" smtClean="0"/>
              <a:t>off Nicole </a:t>
            </a:r>
            <a:r>
              <a:rPr lang="en-US" sz="4400" dirty="0" smtClean="0"/>
              <a:t>on </a:t>
            </a:r>
            <a:r>
              <a:rPr lang="en-US" sz="4400" dirty="0" smtClean="0"/>
              <a:t>some earlier  </a:t>
            </a:r>
            <a:r>
              <a:rPr lang="en-US" sz="4400" dirty="0" smtClean="0"/>
              <a:t>“bad” </a:t>
            </a:r>
            <a:endParaRPr lang="en-US" sz="4400" dirty="0" smtClean="0"/>
          </a:p>
          <a:p>
            <a:pPr>
              <a:buFontTx/>
              <a:buNone/>
            </a:pPr>
            <a:r>
              <a:rPr lang="en-US" sz="4400" dirty="0" smtClean="0"/>
              <a:t>day</a:t>
            </a:r>
            <a:r>
              <a:rPr lang="en-US" sz="4400" dirty="0" smtClean="0"/>
              <a:t>.  </a:t>
            </a:r>
            <a:r>
              <a:rPr lang="en-US" sz="4400" dirty="0" smtClean="0"/>
              <a:t>Assume Keith had the </a:t>
            </a:r>
          </a:p>
          <a:p>
            <a:pPr>
              <a:buFontTx/>
              <a:buNone/>
            </a:pPr>
            <a:r>
              <a:rPr lang="en-US" sz="4400" dirty="0" smtClean="0"/>
              <a:t>earliest bad day.</a:t>
            </a:r>
            <a:endParaRPr lang="en-US" sz="4000" dirty="0" smtClean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5CBEB4F-F3B6-4041-8D9E-EBDA5BFD33E8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64647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7F2E48C5-A124-4D02-B5E8-431746CA306C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504" y="999811"/>
            <a:ext cx="8241191" cy="3269691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On </a:t>
            </a:r>
            <a:r>
              <a:rPr lang="en-US" sz="4000" dirty="0" smtClean="0"/>
              <a:t>his</a:t>
            </a:r>
            <a:r>
              <a:rPr lang="en-US" sz="4000" dirty="0" smtClean="0"/>
              <a:t> </a:t>
            </a:r>
            <a:r>
              <a:rPr lang="en-US" sz="4000" dirty="0" smtClean="0"/>
              <a:t>bad </a:t>
            </a:r>
            <a:r>
              <a:rPr lang="en-US" sz="4000" dirty="0" smtClean="0"/>
              <a:t>day </a:t>
            </a:r>
            <a:r>
              <a:rPr lang="en-US" sz="4000" dirty="0" smtClean="0">
                <a:solidFill>
                  <a:srgbClr val="0000CC"/>
                </a:solidFill>
              </a:rPr>
              <a:t>Keith</a:t>
            </a:r>
            <a:r>
              <a:rPr lang="en-US" sz="4000" dirty="0" smtClean="0"/>
              <a:t> </a:t>
            </a:r>
            <a:r>
              <a:rPr lang="en-US" sz="4000" dirty="0" smtClean="0"/>
              <a:t>crosses </a:t>
            </a:r>
            <a:r>
              <a:rPr lang="en-US" sz="4000" dirty="0" smtClean="0"/>
              <a:t>off </a:t>
            </a:r>
          </a:p>
          <a:p>
            <a:pPr>
              <a:buFontTx/>
              <a:buNone/>
            </a:pPr>
            <a:r>
              <a:rPr lang="en-US" sz="4000" dirty="0" smtClean="0"/>
              <a:t>his optimal </a:t>
            </a:r>
            <a:r>
              <a:rPr lang="en-US" sz="4000" dirty="0" smtClean="0"/>
              <a:t>girl, </a:t>
            </a:r>
            <a:r>
              <a:rPr lang="en-US" sz="4000" dirty="0" smtClean="0">
                <a:solidFill>
                  <a:srgbClr val="0000CC"/>
                </a:solidFill>
              </a:rPr>
              <a:t>Nicole</a:t>
            </a:r>
            <a:endParaRPr lang="en-US" sz="4000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271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7F2E48C5-A124-4D02-B5E8-431746CA306C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504" y="999811"/>
            <a:ext cx="8241191" cy="3269691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On </a:t>
            </a:r>
            <a:r>
              <a:rPr lang="en-US" sz="4000" dirty="0" smtClean="0"/>
              <a:t>his</a:t>
            </a:r>
            <a:r>
              <a:rPr lang="en-US" sz="4000" dirty="0" smtClean="0"/>
              <a:t> </a:t>
            </a:r>
            <a:r>
              <a:rPr lang="en-US" sz="4000" dirty="0" smtClean="0"/>
              <a:t>bad </a:t>
            </a:r>
            <a:r>
              <a:rPr lang="en-US" sz="4000" dirty="0" smtClean="0"/>
              <a:t>day </a:t>
            </a:r>
            <a:r>
              <a:rPr lang="en-US" sz="4000" dirty="0" smtClean="0">
                <a:solidFill>
                  <a:srgbClr val="0000CC"/>
                </a:solidFill>
              </a:rPr>
              <a:t>Keith</a:t>
            </a:r>
            <a:r>
              <a:rPr lang="en-US" sz="4000" dirty="0" smtClean="0"/>
              <a:t> </a:t>
            </a:r>
            <a:r>
              <a:rPr lang="en-US" sz="4000" dirty="0" smtClean="0"/>
              <a:t>crosses </a:t>
            </a:r>
            <a:r>
              <a:rPr lang="en-US" sz="4000" dirty="0" smtClean="0"/>
              <a:t>off </a:t>
            </a:r>
          </a:p>
          <a:p>
            <a:pPr>
              <a:buFontTx/>
              <a:buNone/>
            </a:pPr>
            <a:r>
              <a:rPr lang="en-US" sz="4000" dirty="0" smtClean="0"/>
              <a:t>his optimal </a:t>
            </a:r>
            <a:r>
              <a:rPr lang="en-US" sz="4000" dirty="0" smtClean="0"/>
              <a:t>girl, </a:t>
            </a:r>
            <a:r>
              <a:rPr lang="en-US" sz="4000" dirty="0" smtClean="0">
                <a:solidFill>
                  <a:srgbClr val="0000CC"/>
                </a:solidFill>
              </a:rPr>
              <a:t>Nicole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because a </a:t>
            </a:r>
          </a:p>
          <a:p>
            <a:pPr>
              <a:buFontTx/>
              <a:buNone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boy she like better is serenading</a:t>
            </a:r>
          </a:p>
          <a:p>
            <a:pPr>
              <a:buFontTx/>
              <a:buNone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her.</a:t>
            </a:r>
            <a:endParaRPr lang="en-US" sz="4000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321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8165</TotalTime>
  <Words>406</Words>
  <Application>Microsoft Macintosh PowerPoint</Application>
  <PresentationFormat>On-screen Show (4:3)</PresentationFormat>
  <Paragraphs>87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1_6.042 Lecture Template</vt:lpstr>
      <vt:lpstr>PowerPoint Presentation</vt:lpstr>
      <vt:lpstr>Mating Ritual</vt:lpstr>
      <vt:lpstr>Boy Optimal</vt:lpstr>
      <vt:lpstr>Boy Optimal</vt:lpstr>
      <vt:lpstr>Boy Optimal</vt:lpstr>
      <vt:lpstr>Boy Optimal</vt:lpstr>
      <vt:lpstr>Boy Optimal</vt:lpstr>
      <vt:lpstr>Boy Optimal</vt:lpstr>
      <vt:lpstr>Boy Optimal</vt:lpstr>
      <vt:lpstr>Boy Optimal</vt:lpstr>
      <vt:lpstr>Boy Optimal</vt:lpstr>
      <vt:lpstr>Boy Optimal</vt:lpstr>
      <vt:lpstr>Girl Pessimal</vt:lpstr>
      <vt:lpstr>Stable Marriage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1249</cp:revision>
  <cp:lastPrinted>2012-03-19T04:56:16Z</cp:lastPrinted>
  <dcterms:created xsi:type="dcterms:W3CDTF">2011-03-15T21:42:30Z</dcterms:created>
  <dcterms:modified xsi:type="dcterms:W3CDTF">2012-03-22T16:11:23Z</dcterms:modified>
</cp:coreProperties>
</file>