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2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41"/>
  </p:notesMasterIdLst>
  <p:handoutMasterIdLst>
    <p:handoutMasterId r:id="rId42"/>
  </p:handoutMasterIdLst>
  <p:sldIdLst>
    <p:sldId id="990" r:id="rId2"/>
    <p:sldId id="991" r:id="rId3"/>
    <p:sldId id="992" r:id="rId4"/>
    <p:sldId id="993" r:id="rId5"/>
    <p:sldId id="994" r:id="rId6"/>
    <p:sldId id="995" r:id="rId7"/>
    <p:sldId id="996" r:id="rId8"/>
    <p:sldId id="997" r:id="rId9"/>
    <p:sldId id="998" r:id="rId10"/>
    <p:sldId id="999" r:id="rId11"/>
    <p:sldId id="1000" r:id="rId12"/>
    <p:sldId id="1001" r:id="rId13"/>
    <p:sldId id="1002" r:id="rId14"/>
    <p:sldId id="1003" r:id="rId15"/>
    <p:sldId id="1004" r:id="rId16"/>
    <p:sldId id="1005" r:id="rId17"/>
    <p:sldId id="1006" r:id="rId18"/>
    <p:sldId id="1007" r:id="rId19"/>
    <p:sldId id="1008" r:id="rId20"/>
    <p:sldId id="1009" r:id="rId21"/>
    <p:sldId id="1010" r:id="rId22"/>
    <p:sldId id="1011" r:id="rId23"/>
    <p:sldId id="1012" r:id="rId24"/>
    <p:sldId id="1013" r:id="rId25"/>
    <p:sldId id="967" r:id="rId26"/>
    <p:sldId id="793" r:id="rId27"/>
    <p:sldId id="789" r:id="rId28"/>
    <p:sldId id="795" r:id="rId29"/>
    <p:sldId id="790" r:id="rId30"/>
    <p:sldId id="964" r:id="rId31"/>
    <p:sldId id="971" r:id="rId32"/>
    <p:sldId id="975" r:id="rId33"/>
    <p:sldId id="972" r:id="rId34"/>
    <p:sldId id="973" r:id="rId35"/>
    <p:sldId id="965" r:id="rId36"/>
    <p:sldId id="984" r:id="rId37"/>
    <p:sldId id="970" r:id="rId38"/>
    <p:sldId id="980" r:id="rId39"/>
    <p:sldId id="1014" r:id="rId40"/>
  </p:sldIdLst>
  <p:sldSz cx="9144000" cy="6858000" type="screen4x3"/>
  <p:notesSz cx="7315200" cy="96012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07" d="100"/>
          <a:sy n="107" d="100"/>
        </p:scale>
        <p:origin x="-1352" y="-104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0128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tags" Target="tags/tag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F760F-392C-432E-81B7-1F29051E4277}" type="slidenum">
              <a:rPr lang="en-US" smtClean="0">
                <a:latin typeface="Comic Sans MS" pitchFamily="8" charset="0"/>
                <a:cs typeface="Arial" charset="0"/>
              </a:rPr>
              <a:pPr/>
              <a:t>25</a:t>
            </a:fld>
            <a:endParaRPr lang="en-US" smtClean="0">
              <a:latin typeface="Comic Sans MS" pitchFamily="8" charset="0"/>
              <a:cs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Comic Sans MS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26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27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28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29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35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38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39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8F</a:t>
            </a:r>
            <a:r>
              <a:rPr lang="en-US" dirty="0"/>
              <a:t>.</a:t>
            </a:r>
            <a:fld id="{A8DA7C4C-06CD-4825-9396-616D5C8757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8F.</a:t>
            </a:r>
            <a:fld id="{4F9003E0-E729-4FDF-81B9-7A17FBEA10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October 28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Coloring</a:t>
            </a:r>
          </a:p>
          <a:p>
            <a:pPr algn="ctr" eaLnBrk="0" hangingPunct="0"/>
            <a:r>
              <a:rPr lang="en-US" sz="7200" b="1" dirty="0">
                <a:solidFill>
                  <a:schemeClr val="tx2"/>
                </a:solidFill>
                <a:latin typeface="Comic Sans MS"/>
                <a:cs typeface="Comic Sans MS"/>
              </a:rPr>
              <a:t>Connectivity</a:t>
            </a:r>
            <a:endParaRPr lang="en-US" sz="7200" b="1" dirty="0" smtClean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096B1C8-3F49-4948-84A9-65877DEAA5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0"/>
            <a:ext cx="7025640" cy="1188719"/>
          </a:xfrm>
        </p:spPr>
        <p:txBody>
          <a:bodyPr/>
          <a:lstStyle/>
          <a:p>
            <a:r>
              <a:rPr lang="en-US" dirty="0" smtClean="0"/>
              <a:t>More Conflicting 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A1D5C815-3BBC-42B7-8185-9A7ED39F48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E26A2DF8-0AA4-4DFA-8D03-C7F13142A2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21"/>
          <p:cNvSpPr>
            <a:spLocks noChangeShapeType="1"/>
          </p:cNvSpPr>
          <p:nvPr/>
        </p:nvSpPr>
        <p:spPr bwMode="auto">
          <a:xfrm flipV="1">
            <a:off x="4572000" y="3124200"/>
            <a:ext cx="304800" cy="1143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 flipV="1">
            <a:off x="2057400" y="4267200"/>
            <a:ext cx="24384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23"/>
          <p:cNvSpPr>
            <a:spLocks noChangeShapeType="1"/>
          </p:cNvSpPr>
          <p:nvPr/>
        </p:nvSpPr>
        <p:spPr bwMode="auto">
          <a:xfrm>
            <a:off x="4191000" y="2895600"/>
            <a:ext cx="685800" cy="228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24"/>
          <p:cNvSpPr>
            <a:spLocks noChangeShapeType="1"/>
          </p:cNvSpPr>
          <p:nvPr/>
        </p:nvSpPr>
        <p:spPr bwMode="auto">
          <a:xfrm>
            <a:off x="3352800" y="3429000"/>
            <a:ext cx="1143000" cy="762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 flipV="1">
            <a:off x="1981200" y="3429000"/>
            <a:ext cx="1295400" cy="1828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26"/>
          <p:cNvSpPr>
            <a:spLocks noChangeShapeType="1"/>
          </p:cNvSpPr>
          <p:nvPr/>
        </p:nvSpPr>
        <p:spPr bwMode="auto">
          <a:xfrm flipV="1">
            <a:off x="4572000" y="4267200"/>
            <a:ext cx="1828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27"/>
          <p:cNvSpPr>
            <a:spLocks noChangeShapeType="1"/>
          </p:cNvSpPr>
          <p:nvPr/>
        </p:nvSpPr>
        <p:spPr bwMode="auto">
          <a:xfrm>
            <a:off x="4953000" y="3124200"/>
            <a:ext cx="1524000" cy="1066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28"/>
          <p:cNvSpPr>
            <a:spLocks noChangeShapeType="1"/>
          </p:cNvSpPr>
          <p:nvPr/>
        </p:nvSpPr>
        <p:spPr bwMode="auto">
          <a:xfrm flipV="1">
            <a:off x="2057400" y="4267200"/>
            <a:ext cx="44196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F6E8C09-53CB-4C06-9E92-F0B3AEE0D3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16DA4035-491B-488D-BEBD-EFE2FD5962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C1F5F56B-8BAF-4761-B946-3F457091624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5F652F5-CA01-4A91-AD70-A2B3B3C8B11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6D699BA-3F76-4CED-8FF3-F27225CEE37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8DADB515-19DF-404E-9309-B12613324AB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34C693FC-8972-4A16-8945-AB2B38620F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30A26BC1-508A-43F3-AC00-520955D5F2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all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FE5E70CC-87D8-4C86-AAD3-C1CC9C0628A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9CE1D6F8-EA8B-42BD-B52E-BC0A6BBDB8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19D441C-1CEE-4815-8AD1-DB5595D7D0C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510E51B6-39DF-4A40-B05C-BBC34346DA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D5668235-E03E-4605-947B-4EFCEE6AD82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</a:rPr>
              <a:t/>
            </a:r>
            <a:br>
              <a:rPr lang="en-US" sz="8800" b="1">
                <a:solidFill>
                  <a:schemeClr val="tx2"/>
                </a:solidFill>
              </a:rPr>
            </a:br>
            <a:endParaRPr lang="en-US" sz="8800" b="1">
              <a:solidFill>
                <a:schemeClr val="tx2"/>
              </a:solidFill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59242" y="2619198"/>
            <a:ext cx="8710898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800" b="1" dirty="0" smtClean="0">
                <a:solidFill>
                  <a:schemeClr val="tx2"/>
                </a:solidFill>
                <a:latin typeface="+mj-lt"/>
              </a:rPr>
              <a:t>Connectivity</a:t>
            </a:r>
          </a:p>
        </p:txBody>
      </p:sp>
      <p:sp>
        <p:nvSpPr>
          <p:cNvPr id="25605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34867" y="6604000"/>
            <a:ext cx="1109133" cy="254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E8C0CA2E-CEA8-406D-BF7C-40C36FC3A25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22566D6A-3198-4289-99D7-241FB68E31E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2AA0A689-E25D-4F86-90AF-6C007F5FC4CA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620125" cy="202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The connected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component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of vertex</a:t>
            </a:r>
            <a:r>
              <a:rPr lang="en-US" altLang="zh-CN" sz="5400" dirty="0" smtClean="0">
                <a:ea typeface="宋体" pitchFamily="2" charset="-122"/>
              </a:rPr>
              <a:t> </a:t>
            </a:r>
            <a:r>
              <a:rPr lang="en-US" altLang="zh-CN" sz="5400" dirty="0" err="1" smtClean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sz="5400" i="1" dirty="0" smtClean="0">
                <a:solidFill>
                  <a:srgbClr val="0033CC"/>
                </a:solidFill>
                <a:ea typeface="宋体" pitchFamily="2" charset="-122"/>
              </a:rPr>
              <a:t>  </a:t>
            </a:r>
            <a:r>
              <a:rPr lang="en-US" altLang="zh-CN" sz="54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47675" y="3414713"/>
          <a:ext cx="8324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4" imgW="1904760" imgH="279360" progId="Equation.DSMT4">
                  <p:embed/>
                </p:oleObj>
              </mc:Choice>
              <mc:Fallback>
                <p:oleObj name="Equation" r:id="rId4" imgW="190476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3414713"/>
                        <a:ext cx="8324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80DF07F0-4624-407F-A2EA-092845FC7F42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30375"/>
            <a:ext cx="8120062" cy="355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So a graph is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iff  it has only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5400" smtClean="0">
                <a:ea typeface="宋体" pitchFamily="2" charset="-122"/>
              </a:rPr>
              <a:t>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8F.</a:t>
            </a:r>
            <a:fld id="{D0DFB3D4-A8AF-4261-BAED-EDE6AD83D9C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6823D3A2-D6E2-4178-848E-465056A7656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i="1" dirty="0" smtClean="0"/>
              <a:t>Def: </a:t>
            </a:r>
            <a:r>
              <a:rPr lang="en-US" sz="5400" dirty="0" smtClean="0"/>
              <a:t>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0033CC"/>
                </a:solidFill>
              </a:rPr>
              <a:t>fewer than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17A61DB4-1F4E-47C2-980D-83A2F3996CE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31333" y="1744143"/>
            <a:ext cx="7357533" cy="3318933"/>
            <a:chOff x="1866900" y="1371600"/>
            <a:chExt cx="5386388" cy="2187575"/>
          </a:xfrm>
        </p:grpSpPr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186690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835275" y="2176463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941763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8352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632325" y="2597150"/>
              <a:ext cx="277813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0798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50545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503863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6977063" y="25971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2103438" y="1608138"/>
              <a:ext cx="771525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3071813" y="1608138"/>
              <a:ext cx="909637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2143125" y="1509713"/>
              <a:ext cx="17986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973388" y="2452688"/>
              <a:ext cx="0" cy="8302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3111500" y="3421063"/>
              <a:ext cx="968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316413" y="2873375"/>
              <a:ext cx="455612" cy="449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5740400" y="2833688"/>
              <a:ext cx="1276350" cy="4889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5741988" y="1608138"/>
              <a:ext cx="1274762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5641975" y="1647825"/>
              <a:ext cx="1588" cy="1635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4910138" y="2735263"/>
              <a:ext cx="20669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178300" y="1608138"/>
              <a:ext cx="495300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TextBox 42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37" name="TextBox 36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 useBgFill="1">
        <p:nvSpPr>
          <p:cNvPr id="38" name="TextBox 37"/>
          <p:cNvSpPr txBox="1"/>
          <p:nvPr/>
        </p:nvSpPr>
        <p:spPr>
          <a:xfrm>
            <a:off x="5821680" y="506863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/>
      <p:bldP spid="36" grpId="0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6089642" y="2100828"/>
            <a:ext cx="1877873" cy="2540983"/>
            <a:chOff x="6240294" y="2255412"/>
            <a:chExt cx="1877873" cy="2540983"/>
          </a:xfrm>
        </p:grpSpPr>
        <p:cxnSp>
          <p:nvCxnSpPr>
            <p:cNvPr id="29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30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grpSp>
        <p:nvGrpSpPr>
          <p:cNvPr id="45" name="Group 44"/>
          <p:cNvGrpSpPr/>
          <p:nvPr/>
        </p:nvGrpSpPr>
        <p:grpSpPr>
          <a:xfrm>
            <a:off x="1290702" y="1968019"/>
            <a:ext cx="3446917" cy="2751686"/>
            <a:chOff x="1310430" y="1955473"/>
            <a:chExt cx="3446917" cy="2751686"/>
          </a:xfrm>
        </p:grpSpPr>
        <p:cxnSp>
          <p:nvCxnSpPr>
            <p:cNvPr id="48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141207" y="4091019"/>
              <a:ext cx="744142" cy="488138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14"/>
            <p:cNvCxnSpPr>
              <a:cxnSpLocks noChangeShapeType="1"/>
            </p:cNvCxnSpPr>
            <p:nvPr/>
          </p:nvCxnSpPr>
          <p:spPr bwMode="auto">
            <a:xfrm flipV="1">
              <a:off x="2578971" y="2083284"/>
              <a:ext cx="1242518" cy="92246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7" name="AutoShape 15"/>
            <p:cNvCxnSpPr>
              <a:cxnSpLocks noChangeShapeType="1"/>
            </p:cNvCxnSpPr>
            <p:nvPr/>
          </p:nvCxnSpPr>
          <p:spPr bwMode="auto">
            <a:xfrm flipH="1">
              <a:off x="1310430" y="1955473"/>
              <a:ext cx="2456848" cy="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k-edge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806" y="1816720"/>
            <a:ext cx="8764588" cy="31616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i="1" dirty="0" smtClean="0"/>
              <a:t>Def: </a:t>
            </a:r>
            <a:r>
              <a:rPr lang="en-US" sz="4800" dirty="0" smtClean="0"/>
              <a:t>A whole </a:t>
            </a:r>
            <a:r>
              <a:rPr lang="en-US" sz="5400" i="1" dirty="0" smtClean="0"/>
              <a:t>graph</a:t>
            </a:r>
            <a:r>
              <a:rPr lang="en-US" sz="5400" dirty="0" smtClean="0"/>
              <a:t> is</a:t>
            </a:r>
            <a:r>
              <a:rPr lang="en-US" sz="5400" dirty="0" smtClean="0">
                <a:solidFill>
                  <a:srgbClr val="0033CC"/>
                </a:solidFill>
              </a:rPr>
              <a:t> k-edge connected </a:t>
            </a:r>
            <a:r>
              <a:rPr lang="en-US" sz="5400" dirty="0" err="1" smtClean="0"/>
              <a:t>iff</a:t>
            </a:r>
            <a:r>
              <a:rPr lang="en-US" sz="5400" dirty="0" smtClean="0"/>
              <a:t> every two vertices are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C61CA234-7FC4-4D7E-8CCC-AC6F555EE6F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0D6CA1FB-2B00-4BCF-BEED-EFC5FEA944B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43E12C49-E36A-496C-9DCA-6E960B9FC41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8F.</a:t>
            </a:r>
            <a:fld id="{E0862B09-D28A-4DC1-8DF8-9F3B5AF8E2F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1—4</a:t>
            </a:r>
            <a:endParaRPr lang="en-US" sz="13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C5ED6093-0525-4400-8A6A-E4043F6EDA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BECF6E19-73B2-41AB-9011-DA48DCC943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844" y="1844592"/>
            <a:ext cx="8496436" cy="310455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Color vertices so that adjacent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 distinct</a:t>
            </a:r>
            <a:r>
              <a:rPr lang="en-US" sz="4400" dirty="0" smtClean="0">
                <a:solidFill>
                  <a:srgbClr val="0033CC"/>
                </a:solidFill>
              </a:rPr>
              <a:t> colors  </a:t>
            </a:r>
            <a:r>
              <a:rPr lang="en-US" sz="4400" dirty="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</a:t>
            </a:r>
            <a:r>
              <a:rPr lang="en-US" sz="4400" dirty="0" smtClean="0">
                <a:solidFill>
                  <a:srgbClr val="0033CC"/>
                </a:solidFill>
              </a:rPr>
              <a:t> gates </a:t>
            </a:r>
            <a:r>
              <a:rPr lang="en-US" sz="4400" dirty="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D6F71EAE-C170-414A-A6BE-2B5CA14D8D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D1606E76-A6F7-4683-9B12-9E087518A6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5F1FD0E7-2BA5-4C63-8098-F979477CC80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8F.</a:t>
            </a:r>
            <a:fld id="{2086E495-F989-4870-B295-EA8FDDA029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12499</TotalTime>
  <Words>866</Words>
  <Application>Microsoft Macintosh PowerPoint</Application>
  <PresentationFormat>On-screen Show (4:3)</PresentationFormat>
  <Paragraphs>257</Paragraphs>
  <Slides>39</Slides>
  <Notes>38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6.042 Lecture Template</vt:lpstr>
      <vt:lpstr>Equation</vt:lpstr>
      <vt:lpstr>PowerPoint Presentation</vt:lpstr>
      <vt:lpstr>Flight Gates </vt:lpstr>
      <vt:lpstr>Airline Schedule</vt:lpstr>
      <vt:lpstr>Conflicts Among 3 Flights</vt:lpstr>
      <vt:lpstr>Model all Conflicts with a Graph</vt:lpstr>
      <vt:lpstr>PowerPoint Presentation</vt:lpstr>
      <vt:lpstr>Coloring the Vertices</vt:lpstr>
      <vt:lpstr>Better coloring</vt:lpstr>
      <vt:lpstr>Final Exams</vt:lpstr>
      <vt:lpstr>Model as a Graph</vt:lpstr>
      <vt:lpstr>More Conflicting Allocation Problems</vt:lpstr>
      <vt:lpstr>Map Coloring</vt:lpstr>
      <vt:lpstr>Countries are the Vertices</vt:lpstr>
      <vt:lpstr>Planar Four Coloring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PowerPoint Presentation</vt:lpstr>
      <vt:lpstr>PowerPoint Presentation</vt:lpstr>
      <vt:lpstr>coloring arbitrary graphs</vt:lpstr>
      <vt:lpstr>PowerPoint Presentation</vt:lpstr>
      <vt:lpstr>Connected Components</vt:lpstr>
      <vt:lpstr>Connected Components</vt:lpstr>
      <vt:lpstr>Connected Components</vt:lpstr>
      <vt:lpstr>Connected Components</vt:lpstr>
      <vt:lpstr>  Edge Connectedness</vt:lpstr>
      <vt:lpstr>Edge Connectedness</vt:lpstr>
      <vt:lpstr>k-edge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Fault-tolerance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1363</cp:revision>
  <cp:lastPrinted>2011-10-25T18:32:34Z</cp:lastPrinted>
  <dcterms:created xsi:type="dcterms:W3CDTF">2011-03-31T17:09:19Z</dcterms:created>
  <dcterms:modified xsi:type="dcterms:W3CDTF">2011-10-25T18:33:18Z</dcterms:modified>
</cp:coreProperties>
</file>