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embeddings/oleObject47.bin" ContentType="application/vnd.openxmlformats-officedocument.oleObject"/>
  <Override PartName="/ppt/notesSlides/notesSlide26.xml" ContentType="application/vnd.openxmlformats-officedocument.presentationml.notes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Default Extension="vml" ContentType="application/vnd.openxmlformats-officedocument.vmlDrawing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13.bin" ContentType="application/vnd.openxmlformats-officedocument.oleObject"/>
  <Override PartName="/ppt/embeddings/oleObject23.bin" ContentType="application/vnd.openxmlformats-officedocument.oleObject"/>
  <Override PartName="/ppt/embeddings/oleObject33.bin" ContentType="application/vnd.openxmlformats-officedocument.oleObject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embeddings/oleObject42.bin" ContentType="application/vnd.openxmlformats-officedocument.oleObject"/>
  <Override PartName="/ppt/notesSlides/notesSlide21.xml" ContentType="application/vnd.openxmlformats-officedocument.presentationml.notesSlide+xml"/>
  <Override PartName="/ppt/embeddings/oleObject7.bin" ContentType="application/vnd.openxmlformats-officedocument.oleObject"/>
  <Override PartName="/ppt/slides/slide23.xml" ContentType="application/vnd.openxmlformats-officedocument.presentationml.slide+xml"/>
  <Override PartName="/ppt/embeddings/oleObject19.bin" ContentType="application/vnd.openxmlformats-officedocument.oleObject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embeddings/oleObject29.bin" ContentType="application/vnd.openxmlformats-officedocument.oleObject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40.xml" ContentType="application/vnd.openxmlformats-officedocument.presentationml.notesSlide+xml"/>
  <Override PartName="/ppt/slides/slide42.xml" ContentType="application/vnd.openxmlformats-officedocument.presentationml.slide+xml"/>
  <Override PartName="/ppt/embeddings/oleObject38.bin" ContentType="application/vnd.openxmlformats-officedocument.oleObject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embeddings/oleObject48.bin" ContentType="application/vnd.openxmlformats-officedocument.oleObject"/>
  <Override PartName="/ppt/notesSlides/notesSlide27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14.bin" ContentType="application/vnd.openxmlformats-officedocument.oleObject"/>
  <Override PartName="/ppt/embeddings/oleObject24.bin" ContentType="application/vnd.openxmlformats-officedocument.oleObject"/>
  <Override PartName="/ppt/notesSlides/notesSlide8.xml" ContentType="application/vnd.openxmlformats-officedocument.presentationml.notesSlide+xml"/>
  <Override PartName="/ppt/embeddings/oleObject34.bin" ContentType="application/vnd.openxmlformats-officedocument.oleObject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embeddings/oleObject43.bin" ContentType="application/vnd.openxmlformats-officedocument.oleObject"/>
  <Override PartName="/ppt/notesSlides/notesSlide22.xml" ContentType="application/vnd.openxmlformats-officedocument.presentationml.notesSlide+xml"/>
  <Override PartName="/ppt/embeddings/oleObject8.bin" ContentType="application/vnd.openxmlformats-officedocument.oleObject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embeddings/oleObject39.bin" ContentType="application/vnd.openxmlformats-officedocument.oleObject"/>
  <Override PartName="/ppt/slides/slide4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9.xml" ContentType="application/vnd.openxmlformats-officedocument.presentationml.slide+xml"/>
  <Override PartName="/ppt/embeddings/oleObject10.bin" ContentType="application/vnd.openxmlformats-officedocument.oleObject"/>
  <Override PartName="/docProps/core.xml" ContentType="application/vnd.openxmlformats-package.core-properties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15.bin" ContentType="application/vnd.openxmlformats-officedocument.oleObject"/>
  <Override PartName="/ppt/embeddings/oleObject25.bin" ContentType="application/vnd.openxmlformats-officedocument.oleObject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5.bin" ContentType="application/vnd.openxmlformats-officedocument.oleObject"/>
  <Override PartName="/ppt/slides/slide15.xml" ContentType="application/vnd.openxmlformats-officedocument.presentationml.slide+xml"/>
  <Override PartName="/ppt/embeddings/oleObject44.bin" ContentType="application/vnd.openxmlformats-officedocument.oleObject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42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8.xml" ContentType="application/vnd.openxmlformats-officedocument.presentationml.notesSlide+xml"/>
  <Override PartName="/ppt/embeddings/oleObject11.bin" ContentType="application/vnd.openxmlformats-officedocument.oleObject"/>
  <Override PartName="/ppt/embeddings/oleObject20.bin" ContentType="application/vnd.openxmlformats-officedocument.oleObject"/>
  <Override PartName="/ppt/embeddings/oleObject30.bin" ContentType="application/vnd.openxmlformats-officedocument.oleObject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oleObject16.bin" ContentType="application/vnd.openxmlformats-officedocument.oleObject"/>
  <Override PartName="/ppt/slides/slide20.xml" ContentType="application/vnd.openxmlformats-officedocument.presentationml.slide+xml"/>
  <Override PartName="/ppt/embeddings/oleObject26.bin" ContentType="application/vnd.openxmlformats-officedocument.oleObject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embeddings/oleObject36.bin" ContentType="application/vnd.openxmlformats-officedocument.oleObject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embeddings/oleObject45.bin" ContentType="application/vnd.openxmlformats-officedocument.oleObject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Default Extension="pict" ContentType="image/pict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49.xml" ContentType="application/vnd.openxmlformats-officedocument.presentationml.notesSlide+xml"/>
  <Override PartName="/ppt/embeddings/oleObject12.bin" ContentType="application/vnd.openxmlformats-officedocument.oleObject"/>
  <Override PartName="/ppt/embeddings/oleObject21.bin" ContentType="application/vnd.openxmlformats-officedocument.oleObject"/>
  <Override PartName="/ppt/embeddings/oleObject31.bin" ContentType="application/vnd.openxmlformats-officedocument.oleObject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40.bin" ContentType="application/vnd.openxmlformats-officedocument.oleObject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embeddings/oleObject17.bin" ContentType="application/vnd.openxmlformats-officedocument.oleObject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embeddings/oleObject27.bin" ContentType="application/vnd.openxmlformats-officedocument.oleObject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embeddings/oleObject37.bin" ContentType="application/vnd.openxmlformats-officedocument.oleObject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embeddings/oleObject46.bin" ContentType="application/vnd.openxmlformats-officedocument.oleObject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1.xml" ContentType="application/vnd.openxmlformats-officedocument.presentationml.notesSlide+xml"/>
  <Override PartName="/ppt/embeddings/oleObject22.bin" ContentType="application/vnd.openxmlformats-officedocument.oleObject"/>
  <Override PartName="/ppt/embeddings/oleObject32.bin" ContentType="application/vnd.openxmlformats-officedocument.oleObject"/>
  <Override PartName="/ppt/notesSlides/notesSlide7.xml" ContentType="application/vnd.openxmlformats-officedocument.presentationml.notesSlide+xml"/>
  <Override PartName="/ppt/embeddings/oleObject41.bin" ContentType="application/vnd.openxmlformats-officedocument.oleObject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embeddings/oleObject6.bin" ContentType="application/vnd.openxmlformats-officedocument.oleObject"/>
  <Override PartName="/ppt/embeddings/oleObject18.bin" ContentType="application/vnd.openxmlformats-officedocument.oleObject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embeddings/oleObject28.bin" ContentType="application/vnd.openxmlformats-officedocument.oleObject"/>
  <Override PartName="/ppt/slides/slide3.xml" ContentType="application/vnd.openxmlformats-officedocument.presentationml.slide+xml"/>
  <Default Extension="fntdata" ContentType="application/x-fontdata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02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64" r:id="rId22"/>
    <p:sldId id="362" r:id="rId23"/>
    <p:sldId id="324" r:id="rId24"/>
    <p:sldId id="325" r:id="rId25"/>
    <p:sldId id="356" r:id="rId26"/>
    <p:sldId id="358" r:id="rId27"/>
    <p:sldId id="326" r:id="rId28"/>
    <p:sldId id="327" r:id="rId29"/>
    <p:sldId id="357" r:id="rId30"/>
    <p:sldId id="329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63" r:id="rId41"/>
    <p:sldId id="340" r:id="rId42"/>
    <p:sldId id="341" r:id="rId43"/>
    <p:sldId id="342" r:id="rId44"/>
    <p:sldId id="343" r:id="rId45"/>
    <p:sldId id="345" r:id="rId46"/>
    <p:sldId id="346" r:id="rId47"/>
    <p:sldId id="347" r:id="rId48"/>
    <p:sldId id="348" r:id="rId49"/>
    <p:sldId id="361" r:id="rId50"/>
    <p:sldId id="349" r:id="rId51"/>
    <p:sldId id="350" r:id="rId52"/>
    <p:sldId id="352" r:id="rId53"/>
    <p:sldId id="351" r:id="rId54"/>
    <p:sldId id="353" r:id="rId55"/>
    <p:sldId id="354" r:id="rId56"/>
    <p:sldId id="285" r:id="rId57"/>
  </p:sldIdLst>
  <p:sldSz cx="9144000" cy="6858000" type="screen4x3"/>
  <p:notesSz cx="7315200" cy="9601200"/>
  <p:embeddedFontLst>
    <p:embeddedFont>
      <p:font typeface="Comic Sans MS"/>
      <p:regular r:id="rId60"/>
      <p:bold r:id="rId61"/>
    </p:embeddedFont>
    <p:embeddedFont>
      <p:font typeface="Euclid Symbol" charset="2"/>
      <p:regular r:id="rId62"/>
      <p:bold r:id="rId63"/>
      <p:italic r:id="rId64"/>
      <p:boldItalic r:id="rId65"/>
    </p:embeddedFont>
    <p:embeddedFont>
      <p:font typeface="Euclid Math One" charset="2"/>
      <p:regular r:id="rId66"/>
      <p:bold r:id="rId67"/>
    </p:embeddedFont>
    <p:embeddedFont>
      <p:font typeface="Euclid Extra" charset="2"/>
      <p:regular r:id="rId68"/>
      <p:bold r:id="rId6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00" autoAdjust="0"/>
    <p:restoredTop sz="94697" autoAdjust="0"/>
  </p:normalViewPr>
  <p:slideViewPr>
    <p:cSldViewPr snapToGrid="0" showGuides="1">
      <p:cViewPr varScale="1">
        <p:scale>
          <a:sx n="135" d="100"/>
          <a:sy n="135" d="100"/>
        </p:scale>
        <p:origin x="-120" y="-152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48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font" Target="fonts/font4.fntdata"/><Relationship Id="rId64" Type="http://schemas.openxmlformats.org/officeDocument/2006/relationships/font" Target="fonts/font5.fntdata"/><Relationship Id="rId65" Type="http://schemas.openxmlformats.org/officeDocument/2006/relationships/font" Target="fonts/font6.fntdata"/><Relationship Id="rId66" Type="http://schemas.openxmlformats.org/officeDocument/2006/relationships/font" Target="fonts/font7.fntdata"/><Relationship Id="rId67" Type="http://schemas.openxmlformats.org/officeDocument/2006/relationships/font" Target="fonts/font8.fntdata"/><Relationship Id="rId68" Type="http://schemas.openxmlformats.org/officeDocument/2006/relationships/font" Target="fonts/font9.fntdata"/><Relationship Id="rId69" Type="http://schemas.openxmlformats.org/officeDocument/2006/relationships/font" Target="fonts/font10.fntdata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font" Target="fonts/font1.fntdata"/><Relationship Id="rId61" Type="http://schemas.openxmlformats.org/officeDocument/2006/relationships/font" Target="fonts/font2.fntdata"/><Relationship Id="rId62" Type="http://schemas.openxmlformats.org/officeDocument/2006/relationships/font" Target="fonts/font3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ict"/><Relationship Id="rId4" Type="http://schemas.openxmlformats.org/officeDocument/2006/relationships/image" Target="../media/image7.pict"/><Relationship Id="rId1" Type="http://schemas.openxmlformats.org/officeDocument/2006/relationships/image" Target="../media/image4.pict"/><Relationship Id="rId2" Type="http://schemas.openxmlformats.org/officeDocument/2006/relationships/image" Target="../media/image5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Relationship Id="rId2" Type="http://schemas.openxmlformats.org/officeDocument/2006/relationships/image" Target="../media/image20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Relationship Id="rId2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Relationship Id="rId2" Type="http://schemas.openxmlformats.org/officeDocument/2006/relationships/image" Target="../media/image20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pict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ict"/><Relationship Id="rId4" Type="http://schemas.openxmlformats.org/officeDocument/2006/relationships/image" Target="../media/image31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ict"/><Relationship Id="rId2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ict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ict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ict"/><Relationship Id="rId4" Type="http://schemas.openxmlformats.org/officeDocument/2006/relationships/image" Target="../media/image15.pict"/><Relationship Id="rId1" Type="http://schemas.openxmlformats.org/officeDocument/2006/relationships/image" Target="../media/image12.pict"/><Relationship Id="rId2" Type="http://schemas.openxmlformats.org/officeDocument/2006/relationships/image" Target="../media/image13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ict"/><Relationship Id="rId2" Type="http://schemas.openxmlformats.org/officeDocument/2006/relationships/image" Target="../media/image18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F8A01-B9F7-4DA5-8F2A-53CB209BD67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61DE4-C97D-4DA3-8305-52A5224BEB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90" y="6556963"/>
            <a:ext cx="3031784" cy="3010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April 29,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1.bin"/><Relationship Id="rId6" Type="http://schemas.openxmlformats.org/officeDocument/2006/relationships/oleObject" Target="../embeddings/oleObject12.bin"/><Relationship Id="rId7" Type="http://schemas.openxmlformats.org/officeDocument/2006/relationships/oleObject" Target="../embeddings/oleObject1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6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7.bin"/><Relationship Id="rId5" Type="http://schemas.openxmlformats.org/officeDocument/2006/relationships/oleObject" Target="../embeddings/oleObject18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20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1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2.bin"/><Relationship Id="rId5" Type="http://schemas.openxmlformats.org/officeDocument/2006/relationships/oleObject" Target="../embeddings/oleObject23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4.bin"/><Relationship Id="rId5" Type="http://schemas.openxmlformats.org/officeDocument/2006/relationships/oleObject" Target="../embeddings/oleObject25.bin"/><Relationship Id="rId6" Type="http://schemas.openxmlformats.org/officeDocument/2006/relationships/oleObject" Target="../embeddings/oleObject26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7.bin"/><Relationship Id="rId5" Type="http://schemas.openxmlformats.org/officeDocument/2006/relationships/oleObject" Target="../embeddings/oleObject28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9.bin"/><Relationship Id="rId5" Type="http://schemas.openxmlformats.org/officeDocument/2006/relationships/oleObject" Target="../embeddings/oleObject30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1.bin"/><Relationship Id="rId5" Type="http://schemas.openxmlformats.org/officeDocument/2006/relationships/oleObject" Target="../embeddings/oleObject32.bin"/><Relationship Id="rId6" Type="http://schemas.openxmlformats.org/officeDocument/2006/relationships/oleObject" Target="../embeddings/oleObject33.bin"/><Relationship Id="rId7" Type="http://schemas.openxmlformats.org/officeDocument/2006/relationships/oleObject" Target="../embeddings/oleObject34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35.bin"/><Relationship Id="rId5" Type="http://schemas.openxmlformats.org/officeDocument/2006/relationships/oleObject" Target="../embeddings/oleObject36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37.bin"/><Relationship Id="rId5" Type="http://schemas.openxmlformats.org/officeDocument/2006/relationships/oleObject" Target="../embeddings/oleObject38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39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40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1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42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43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44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45.bin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46.bin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47.bin"/><Relationship Id="rId5" Type="http://schemas.openxmlformats.org/officeDocument/2006/relationships/oleObject" Target="../embeddings/oleObject48.bin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p:oleObj spid="_x0000_s174082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p:oleObj spid="_x0000_s176130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Carnival Dice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loss.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00FF"/>
                </a:solidFill>
              </a:rPr>
              <a:t>expected value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6600"/>
                </a:solidFill>
              </a:rPr>
              <a:t>average</a:t>
            </a:r>
            <a:r>
              <a:rPr lang="en-US" sz="5400" i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2895600"/>
            <a:ext cx="8077200" cy="287771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E[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i="0" dirty="0" smtClean="0">
                <a:latin typeface="Comic Sans MS" pitchFamily="66" charset="0"/>
              </a:rPr>
              <a:t>]::= </a:t>
            </a:r>
            <a:r>
              <a:rPr lang="en-US" sz="5400" i="0" dirty="0">
                <a:latin typeface="Comic Sans MS" pitchFamily="66" charset="0"/>
              </a:rPr>
              <a:t>∑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latin typeface="Comic Sans MS" pitchFamily="66" charset="0"/>
                <a:sym typeface="Symbol" pitchFamily="18" charset="2"/>
              </a:rPr>
              <a:t>Pr{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v</a:t>
            </a:r>
            <a:r>
              <a:rPr lang="en-US" sz="5400" i="0" dirty="0">
                <a:latin typeface="Comic Sans MS" pitchFamily="66" charset="0"/>
                <a:sym typeface="Symbol" pitchFamily="18" charset="2"/>
              </a:rPr>
              <a:t>}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86600" y="3657600"/>
          <a:ext cx="1752600" cy="1752600"/>
        </p:xfrm>
        <a:graphic>
          <a:graphicData uri="http://schemas.openxmlformats.org/presentationml/2006/ole">
            <p:oleObj spid="_x0000_s182274" name="Equation" r:id="rId4" imgW="419040" imgH="41904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143000" y="2895600"/>
            <a:ext cx="6705600" cy="10668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85800" y="1295400"/>
            <a:ext cx="742241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Alternative definition: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54075" y="2281238"/>
          <a:ext cx="7437438" cy="2143125"/>
        </p:xfrm>
        <a:graphic>
          <a:graphicData uri="http://schemas.openxmlformats.org/presentationml/2006/ole">
            <p:oleObj spid="_x0000_s184322" name="Equation" r:id="rId4" imgW="1498600" imgH="431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8200" y="2289175"/>
          <a:ext cx="7424738" cy="1976438"/>
        </p:xfrm>
        <a:graphic>
          <a:graphicData uri="http://schemas.openxmlformats.org/presentationml/2006/ole">
            <p:oleObj spid="_x0000_s186370" name="Equation" r:id="rId4" imgW="1574800" imgH="419100" progId="Equation.DSMT4">
              <p:embed/>
            </p:oleObj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129540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754188" y="1187450"/>
          <a:ext cx="6340475" cy="1477963"/>
        </p:xfrm>
        <a:graphic>
          <a:graphicData uri="http://schemas.openxmlformats.org/presentationml/2006/ole">
            <p:oleObj spid="_x0000_s188418" name="Equation" r:id="rId4" imgW="1854200" imgH="4318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59038" y="4784725"/>
          <a:ext cx="5661025" cy="1644650"/>
        </p:xfrm>
        <a:graphic>
          <a:graphicData uri="http://schemas.openxmlformats.org/presentationml/2006/ole">
            <p:oleObj spid="_x0000_s188419" name="Equation" r:id="rId5" imgW="1485900" imgH="4318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493963" y="2022475"/>
          <a:ext cx="6161087" cy="1919288"/>
        </p:xfrm>
        <a:graphic>
          <a:graphicData uri="http://schemas.openxmlformats.org/presentationml/2006/ole">
            <p:oleObj spid="_x0000_s188420" name="Equation" r:id="rId6" imgW="1752600" imgH="546100" progId="Equation.DSMT4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471738" y="3698875"/>
          <a:ext cx="5848350" cy="1517650"/>
        </p:xfrm>
        <a:graphic>
          <a:graphicData uri="http://schemas.openxmlformats.org/presentationml/2006/ole">
            <p:oleObj spid="_x0000_s188421" name="Equation" r:id="rId7" imgW="1663700" imgH="431800" progId="Equation.DSMT4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p:oleObj spid="_x0000_s190466" name="Equation" r:id="rId4" imgW="914400" imgH="22032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0000FF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39196791-36AF-407D-9527-253971E27E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3532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488821" y="1641417"/>
          <a:ext cx="8137142" cy="1999250"/>
        </p:xfrm>
        <a:graphic>
          <a:graphicData uri="http://schemas.openxmlformats.org/presentationml/2006/ole">
            <p:oleObj spid="_x0000_s486402" name="Equation" r:id="rId4" imgW="2171700" imgH="533400" progId="Equation.DSMT4">
              <p:embed/>
            </p:oleObj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  <p:graphicFrame>
        <p:nvGraphicFramePr>
          <p:cNvPr id="486405" name="Object 4"/>
          <p:cNvGraphicFramePr>
            <a:graphicFrameLocks noChangeAspect="1"/>
          </p:cNvGraphicFramePr>
          <p:nvPr/>
        </p:nvGraphicFramePr>
        <p:xfrm>
          <a:off x="1263650" y="3922713"/>
          <a:ext cx="6559550" cy="1722437"/>
        </p:xfrm>
        <a:graphic>
          <a:graphicData uri="http://schemas.openxmlformats.org/presentationml/2006/ole">
            <p:oleObj spid="_x0000_s486405" name="Equation" r:id="rId5" imgW="1308100" imgH="3429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88" y="1276584"/>
            <a:ext cx="7538156" cy="4621859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 </a:t>
            </a:r>
            <a:r>
              <a:rPr lang="en-US" sz="6000" dirty="0" smtClean="0"/>
              <a:t>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</a:t>
            </a:r>
            <a:r>
              <a:rPr lang="en-US" sz="6000" dirty="0" smtClean="0"/>
              <a:t>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</a:t>
            </a:r>
            <a:r>
              <a:rPr lang="en-US" sz="6000" dirty="0" smtClean="0"/>
              <a:t>= </a:t>
            </a:r>
            <a:r>
              <a:rPr lang="en-US" sz="6000" dirty="0" err="1" smtClean="0"/>
              <a:t>Pr</a:t>
            </a:r>
            <a:r>
              <a:rPr lang="en-US" sz="6000" dirty="0" err="1" smtClean="0"/>
              <a:t>{</a:t>
            </a:r>
            <a:r>
              <a:rPr lang="en-US" sz="6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}</a:t>
            </a:r>
            <a:endParaRPr lang="en-US" sz="6000" dirty="0" smtClean="0"/>
          </a:p>
          <a:p>
            <a:pPr>
              <a:buNone/>
            </a:pPr>
            <a:r>
              <a:rPr lang="en-US" sz="6000" dirty="0" smtClean="0"/>
              <a:t>        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558" y="152399"/>
            <a:ext cx="8001000" cy="1108193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  <a:r>
              <a:rPr lang="en-US" sz="4400" baseline="-25000" dirty="0" smtClean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223" y="1326445"/>
            <a:ext cx="5108221" cy="4534371"/>
            <a:chOff x="536223" y="1326445"/>
            <a:chExt cx="5108221" cy="45343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41271" y="4608404"/>
              <a:ext cx="3103173" cy="1252412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6223" y="1326445"/>
              <a:ext cx="2186414" cy="119474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30387" y="4683125"/>
          <a:ext cx="4902200" cy="1760538"/>
        </p:xfrm>
        <a:graphic>
          <a:graphicData uri="http://schemas.openxmlformats.org/presentationml/2006/ole">
            <p:oleObj spid="_x0000_s196610" name="Equation" r:id="rId4" imgW="14859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454150" y="3421063"/>
          <a:ext cx="6289675" cy="1635125"/>
        </p:xfrm>
        <a:graphic>
          <a:graphicData uri="http://schemas.openxmlformats.org/presentationml/2006/ole">
            <p:oleObj spid="_x0000_s196611" name="Equation" r:id="rId5" imgW="1905000" imgH="4953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198658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71600" y="3505200"/>
          <a:ext cx="6456363" cy="1466850"/>
        </p:xfrm>
        <a:graphic>
          <a:graphicData uri="http://schemas.openxmlformats.org/presentationml/2006/ole">
            <p:oleObj spid="_x0000_s198659" name="Equation" r:id="rId5" imgW="1955520" imgH="44424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264194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68" y="1295400"/>
            <a:ext cx="86868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</a:t>
            </a:r>
            <a:r>
              <a:rPr lang="en-US" sz="4400" i="0" dirty="0" smtClean="0">
                <a:latin typeface="+mj-lt"/>
              </a:rPr>
              <a:t> could perturb </a:t>
            </a:r>
            <a:r>
              <a:rPr lang="en-US" sz="4400" dirty="0" smtClean="0">
                <a:latin typeface="+mj-lt"/>
              </a:rPr>
              <a:t>to</a:t>
            </a:r>
            <a:r>
              <a:rPr lang="en-US" sz="4400" i="0" dirty="0" smtClean="0">
                <a:latin typeface="+mj-lt"/>
              </a:rPr>
              <a:t>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26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27" name="Object 2"/>
          <p:cNvGraphicFramePr>
            <a:graphicFrameLocks noChangeAspect="1"/>
          </p:cNvGraphicFramePr>
          <p:nvPr/>
        </p:nvGraphicFramePr>
        <p:xfrm>
          <a:off x="2930525" y="4683125"/>
          <a:ext cx="4902200" cy="1760538"/>
        </p:xfrm>
        <a:graphic>
          <a:graphicData uri="http://schemas.openxmlformats.org/presentationml/2006/ole">
            <p:oleObj spid="_x0000_s1027" name="Equation" r:id="rId4" imgW="1485900" imgH="5334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454150" y="3421063"/>
          <a:ext cx="6289675" cy="1635125"/>
        </p:xfrm>
        <a:graphic>
          <a:graphicData uri="http://schemas.openxmlformats.org/presentationml/2006/ole">
            <p:oleObj spid="_x0000_s1028" name="Equation" r:id="rId5" imgW="1905000" imgH="4953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1143000"/>
          <a:ext cx="5993127" cy="1981200"/>
        </p:xfrm>
        <a:graphic>
          <a:graphicData uri="http://schemas.openxmlformats.org/presentationml/2006/ole">
            <p:oleObj spid="_x0000_s200706" name="Equation" r:id="rId4" imgW="1536480" imgH="507960" progId="Equation.DSMT4">
              <p:embed/>
            </p:oleObj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43000" y="3657600"/>
          <a:ext cx="6893467" cy="1790700"/>
        </p:xfrm>
        <a:graphic>
          <a:graphicData uri="http://schemas.openxmlformats.org/presentationml/2006/ole">
            <p:oleObj spid="_x0000_s200707" name="Equation" r:id="rId5" imgW="1955520" imgH="5079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p:oleObj spid="_x0000_s200708" name="Equation" r:id="rId6" imgW="863280" imgH="2286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202754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530350" y="2933700"/>
          <a:ext cx="6013450" cy="1562100"/>
        </p:xfrm>
        <a:graphic>
          <a:graphicData uri="http://schemas.openxmlformats.org/presentationml/2006/ole">
            <p:oleObj spid="_x0000_s202755" name="Equation" r:id="rId5" imgW="1955520" imgH="50796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399362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46238" y="2894013"/>
          <a:ext cx="5780087" cy="1641475"/>
        </p:xfrm>
        <a:graphic>
          <a:graphicData uri="http://schemas.openxmlformats.org/presentationml/2006/ole">
            <p:oleObj spid="_x0000_s399363" name="Equation" r:id="rId5" imgW="1879600" imgH="53340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008000"/>
                </a:solidFill>
              </a:rPr>
              <a:t> win </a:t>
            </a:r>
            <a:r>
              <a:rPr lang="en-US" sz="4000" dirty="0" smtClean="0"/>
              <a:t>$1 if any die matches num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 lose </a:t>
            </a:r>
            <a:r>
              <a:rPr lang="en-US" sz="4000" dirty="0" smtClean="0"/>
              <a:t>$1 if no match    </a:t>
            </a:r>
            <a:r>
              <a:rPr lang="en-US" i="1" dirty="0" smtClean="0"/>
              <a:t>Example: 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i="1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 </a:t>
            </a:r>
            <a:r>
              <a:rPr lang="en-US" sz="4400" dirty="0" smtClean="0"/>
              <a:t>num</a:t>
            </a:r>
            <a:r>
              <a:rPr lang="en-US" sz="4400" dirty="0" smtClean="0">
                <a:solidFill>
                  <a:srgbClr val="0000FF"/>
                </a:solidFill>
              </a:rPr>
              <a:t> 2, </a:t>
            </a:r>
            <a:r>
              <a:rPr lang="en-US" sz="4400" dirty="0" smtClean="0"/>
              <a:t>then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roll</a:t>
            </a:r>
            <a:r>
              <a:rPr lang="en-US" sz="4400" dirty="0" smtClean="0">
                <a:solidFill>
                  <a:srgbClr val="0000FF"/>
                </a:solidFill>
              </a:rPr>
              <a:t> 2,4,2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win $1</a:t>
            </a:r>
          </a:p>
        </p:txBody>
      </p:sp>
      <p:pic>
        <p:nvPicPr>
          <p:cNvPr id="4100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049338" y="2895600"/>
          <a:ext cx="6951662" cy="1562100"/>
        </p:xfrm>
        <a:graphic>
          <a:graphicData uri="http://schemas.openxmlformats.org/presentationml/2006/ole">
            <p:oleObj spid="_x0000_s206851" name="Equation" r:id="rId4" imgW="2260440" imgH="507960" progId="Equation.DSMT4">
              <p:embed/>
            </p:oleObj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1212850" y="2778991"/>
          <a:ext cx="6718300" cy="1562100"/>
        </p:xfrm>
        <a:graphic>
          <a:graphicData uri="http://schemas.openxmlformats.org/presentationml/2006/ole">
            <p:oleObj spid="_x0000_s206852" name="Equation" r:id="rId5" imgW="2184400" imgH="5080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8569" y="1266093"/>
          <a:ext cx="5743575" cy="1676400"/>
        </p:xfrm>
        <a:graphic>
          <a:graphicData uri="http://schemas.openxmlformats.org/presentationml/2006/ole">
            <p:oleObj spid="_x0000_s206850" name="Equation" r:id="rId6" imgW="1739880" imgH="507960" progId="Equation.DSMT4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30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2286000" y="4648200"/>
          <a:ext cx="5013325" cy="1295400"/>
        </p:xfrm>
        <a:graphic>
          <a:graphicData uri="http://schemas.openxmlformats.org/presentationml/2006/ole">
            <p:oleObj spid="_x0000_s206853" name="Equation" r:id="rId7" imgW="1180800" imgH="30456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Total Expectation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20688" y="2863850"/>
          <a:ext cx="8272462" cy="2451100"/>
        </p:xfrm>
        <a:graphic>
          <a:graphicData uri="http://schemas.openxmlformats.org/presentationml/2006/ole">
            <p:oleObj spid="_x0000_s210946" name="Equation" r:id="rId4" imgW="1676400" imgH="495300" progId="Equation.DSMT4">
              <p:embed/>
            </p:oleObj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493070" y="1871663"/>
          <a:ext cx="8269930" cy="1404937"/>
        </p:xfrm>
        <a:graphic>
          <a:graphicData uri="http://schemas.openxmlformats.org/presentationml/2006/ole">
            <p:oleObj spid="_x0000_s210947" name="Equation" r:id="rId5" imgW="2019240" imgH="34272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7200" y="2895600"/>
            <a:ext cx="8229600" cy="2362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6466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conditional expectation:</a:t>
            </a:r>
            <a:endParaRPr lang="en-US" sz="4400" i="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334000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 + 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12994" name="Equation" r:id="rId4" imgW="914400" imgH="220320" progId="Equation.DSMT4">
              <p:embed/>
            </p:oleObj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477000" y="4745038"/>
          <a:ext cx="2335212" cy="1122362"/>
        </p:xfrm>
        <a:graphic>
          <a:graphicData uri="http://schemas.openxmlformats.org/presentationml/2006/ole">
            <p:oleObj spid="_x0000_s212995" name="Equation" r:id="rId5" imgW="634680" imgH="30456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05400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86400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6062042" y="4021271"/>
          <a:ext cx="1694727" cy="2671753"/>
        </p:xfrm>
        <a:graphic>
          <a:graphicData uri="http://schemas.openxmlformats.org/presentationml/2006/ole">
            <p:oleObj spid="_x0000_s217094" name="Equation" r:id="rId4" imgW="330200" imgH="520700" progId="Equation.DSMT4">
              <p:embed/>
            </p:oleObj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6647815" y="4648200"/>
          <a:ext cx="1124585" cy="1204912"/>
        </p:xfrm>
        <a:graphic>
          <a:graphicData uri="http://schemas.openxmlformats.org/presentationml/2006/ole">
            <p:oleObj spid="_x0000_s219138" name="Equation" r:id="rId4" imgW="177480" imgH="190440" progId="Equation.DSMT4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33" grpId="0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1186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3234" name="Equation" r:id="rId4" imgW="914400" imgH="220320" progId="Equation.DSMT4">
              <p:embed/>
            </p:oleObj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457200" y="48078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4285" y="4876800"/>
            <a:ext cx="8384215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   1          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[E+1]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(1-p)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5282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733800" y="2286000"/>
          <a:ext cx="1725613" cy="2824162"/>
        </p:xfrm>
        <a:graphic>
          <a:graphicData uri="http://schemas.openxmlformats.org/presentationml/2006/ole">
            <p:oleObj spid="_x0000_s227330" name="Equation" r:id="rId4" imgW="279360" imgH="457200" progId="Equation.DSMT4">
              <p:embed/>
            </p:oleObj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693" y="1479059"/>
            <a:ext cx="84582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clearly </a:t>
            </a:r>
            <a:r>
              <a:rPr lang="en-US" sz="6600" dirty="0" smtClean="0">
                <a:solidFill>
                  <a:schemeClr val="accent2"/>
                </a:solidFill>
              </a:rPr>
              <a:t>NOT </a:t>
            </a:r>
            <a:r>
              <a:rPr lang="en-US" sz="6600" dirty="0" smtClean="0"/>
              <a:t>fair:</a:t>
            </a:r>
          </a:p>
          <a:p>
            <a:pPr eaLnBrk="1" hangingPunct="1">
              <a:buFontTx/>
              <a:buNone/>
            </a:pPr>
            <a:r>
              <a:rPr lang="en-US" sz="7200" dirty="0" smtClean="0"/>
              <a:t>pr{win} = </a:t>
            </a:r>
            <a:r>
              <a:rPr lang="en-US" sz="7200" dirty="0" smtClean="0">
                <a:solidFill>
                  <a:srgbClr val="0000FF"/>
                </a:solidFill>
              </a:rPr>
              <a:t>1-(5/6)</a:t>
            </a:r>
            <a:r>
              <a:rPr lang="en-US" sz="7200" baseline="30000" dirty="0" smtClean="0">
                <a:solidFill>
                  <a:srgbClr val="0000FF"/>
                </a:solidFill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z="7200" baseline="30000" dirty="0" smtClean="0"/>
              <a:t> </a:t>
            </a:r>
            <a:r>
              <a:rPr lang="en-US" sz="7200" dirty="0" smtClean="0"/>
              <a:t>         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0.43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>
                <a:solidFill>
                  <a:schemeClr val="accent2"/>
                </a:solidFill>
              </a:rPr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1/2</a:t>
            </a:r>
          </a:p>
        </p:txBody>
      </p:sp>
      <p:pic>
        <p:nvPicPr>
          <p:cNvPr id="614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i="0" dirty="0" smtClean="0">
                <a:latin typeface="Comic Sans MS" pitchFamily="66" charset="0"/>
              </a:rPr>
              <a:t>fter </a:t>
            </a:r>
            <a:r>
              <a:rPr lang="en-US" sz="4400" i="0" dirty="0">
                <a:latin typeface="Comic Sans MS" pitchFamily="66" charset="0"/>
              </a:rPr>
              <a:t>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e(n) = p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3400" y="2833687"/>
          <a:ext cx="8077200" cy="1662113"/>
        </p:xfrm>
        <a:graphic>
          <a:graphicData uri="http://schemas.openxmlformats.org/presentationml/2006/ole">
            <p:oleObj spid="_x0000_s231426" name="Equation" r:id="rId4" imgW="2222280" imgH="457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5391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even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are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dependent</a:t>
            </a:r>
            <a:endParaRPr lang="en-US" sz="54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240572"/>
            <a:ext cx="8686800" cy="40934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4400" i="0" dirty="0" smtClean="0">
                <a:latin typeface="Comic Sans MS" pitchFamily="66" charset="0"/>
              </a:rPr>
              <a:t>::=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E[D]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D(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b="1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4301" y="1317037"/>
          <a:ext cx="7533778" cy="1349963"/>
        </p:xfrm>
        <a:graphic>
          <a:graphicData uri="http://schemas.openxmlformats.org/presentationml/2006/ole">
            <p:oleObj spid="_x0000_s239618" name="Equation" r:id="rId4" imgW="1701800" imgH="30480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992" y="2959570"/>
            <a:ext cx="759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latin typeface="+mj-lt"/>
              </a:rPr>
              <a:t>where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60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smtClean="0">
                <a:latin typeface="+mj-lt"/>
              </a:rPr>
              <a:t> is indicator</a:t>
            </a:r>
          </a:p>
          <a:p>
            <a:r>
              <a:rPr lang="en-US" sz="6000" i="0" dirty="0" smtClean="0">
                <a:latin typeface="+mj-lt"/>
              </a:rPr>
              <a:t>for </a:t>
            </a:r>
            <a:r>
              <a:rPr lang="en-US" sz="60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6000" i="0" dirty="0" smtClean="0">
                <a:latin typeface="+mj-lt"/>
              </a:rPr>
              <a:t> on </a:t>
            </a:r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err="1" smtClean="0">
                <a:latin typeface="+mj-lt"/>
              </a:rPr>
              <a:t>th</a:t>
            </a:r>
            <a:r>
              <a:rPr lang="en-US" sz="6000" i="0" dirty="0" smtClean="0">
                <a:latin typeface="+mj-lt"/>
              </a:rPr>
              <a:t> flip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7188" y="1498600"/>
          <a:ext cx="8429625" cy="1117600"/>
        </p:xfrm>
        <a:graphic>
          <a:graphicData uri="http://schemas.openxmlformats.org/presentationml/2006/ole">
            <p:oleObj spid="_x0000_s241666" name="Equation" r:id="rId4" imgW="2108160" imgH="27936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538399" y="3315462"/>
          <a:ext cx="8172450" cy="2568575"/>
        </p:xfrm>
        <a:graphic>
          <a:graphicData uri="http://schemas.openxmlformats.org/presentationml/2006/ole">
            <p:oleObj spid="_x0000_s241667" name="Equation" r:id="rId5" imgW="2019300" imgH="6350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1592" y="1371600"/>
            <a:ext cx="4891839" cy="4191000"/>
            <a:chOff x="371592" y="1371600"/>
            <a:chExt cx="4891839" cy="4191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71592" y="1371600"/>
              <a:ext cx="3250259" cy="1290696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87031" y="4724400"/>
              <a:ext cx="1676400" cy="8382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28600" y="1219200"/>
            <a:ext cx="8610600" cy="4648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with hats leave their hats at a hat-check station.  The hats get totally scrambled randomly.  How many hats do we expect will be returned to their owners?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 being returned to its owner</a:t>
            </a:r>
          </a:p>
          <a:p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 algn="ctr"/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 being returned to its owner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E[# hats returned]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E[∑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pic>
        <p:nvPicPr>
          <p:cNvPr id="7172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45720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8813800" cy="258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pPr algn="ctr"/>
            <a:r>
              <a:rPr lang="en-US" sz="5400" dirty="0" smtClean="0"/>
              <a:t>...</a:t>
            </a:r>
            <a:r>
              <a:rPr lang="en-US" sz="5400" i="0" dirty="0" smtClean="0">
                <a:latin typeface="+mj-lt"/>
              </a:rPr>
              <a:t>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5400" i="0" dirty="0" smtClean="0">
                <a:latin typeface="+mj-lt"/>
              </a:rPr>
              <a:t> or 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pPr algn="ctr"/>
            <a:r>
              <a:rPr lang="en-US" sz="5400" dirty="0" smtClean="0">
                <a:latin typeface="+mj-lt"/>
              </a:rPr>
              <a:t>but </a:t>
            </a:r>
            <a:r>
              <a:rPr lang="en-US" sz="54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54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R,S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E[S]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1000" y="2057400"/>
            <a:ext cx="8229600" cy="2819400"/>
            <a:chOff x="381000" y="2057400"/>
            <a:chExt cx="8229600" cy="281940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752600" y="2057400"/>
              <a:ext cx="6858000" cy="1143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81000" y="3352800"/>
              <a:ext cx="8001000" cy="1524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independent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200" y="1066800"/>
            <a:ext cx="7620000" cy="5334000"/>
            <a:chOff x="457200" y="1066800"/>
            <a:chExt cx="7620000" cy="5334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219200" y="1066800"/>
              <a:ext cx="6858000" cy="6858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CE1FEF93-960A-4432-A981-01A75AA852B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sym typeface="Euclid Symbol" pitchFamily="18" charset="2"/>
              </a:rPr>
              <a:t> ― 4</a:t>
            </a:r>
            <a:endParaRPr lang="en-US" sz="10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5,4,6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5,4,5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5,5,5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5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pic>
        <p:nvPicPr>
          <p:cNvPr id="8196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921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066800"/>
          <a:ext cx="3120958" cy="1466850"/>
        </p:xfrm>
        <a:graphic>
          <a:graphicData uri="http://schemas.openxmlformats.org/presentationml/2006/ole">
            <p:oleObj spid="_x0000_s167938" name="Equation" r:id="rId5" imgW="1270000" imgH="596900" progId="Equation.DSMT4">
              <p:embed/>
            </p:oleObj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95599" y="2362200"/>
          <a:ext cx="3908393" cy="1458478"/>
        </p:xfrm>
        <a:graphic>
          <a:graphicData uri="http://schemas.openxmlformats.org/presentationml/2006/ole">
            <p:oleObj spid="_x0000_s167939" name="Equation" r:id="rId6" imgW="1600200" imgH="596900" progId="Equation.DSMT4">
              <p:embed/>
            </p:oleObj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728912" y="3657600"/>
          <a:ext cx="4129088" cy="1427141"/>
        </p:xfrm>
        <a:graphic>
          <a:graphicData uri="http://schemas.openxmlformats.org/presentationml/2006/ole">
            <p:oleObj spid="_x0000_s167940" name="Equation" r:id="rId7" imgW="1727200" imgH="596900" progId="Equation.DSMT4">
              <p:embed/>
            </p:oleObj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819400" y="4876800"/>
          <a:ext cx="3005138" cy="1427162"/>
        </p:xfrm>
        <a:graphic>
          <a:graphicData uri="http://schemas.openxmlformats.org/presentationml/2006/ole">
            <p:oleObj spid="_x0000_s167941" name="Equation" r:id="rId8" imgW="1257300" imgH="596900" progId="Equation.DSMT4">
              <p:embed/>
            </p:oleObj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</TotalTime>
  <Words>1925</Words>
  <Application>Microsoft Macintosh PowerPoint</Application>
  <PresentationFormat>On-screen Show (4:3)</PresentationFormat>
  <Paragraphs>381</Paragraphs>
  <Slides>56</Slides>
  <Notes>56</Notes>
  <HiddenSlides>24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Comic Sans MS</vt:lpstr>
      <vt:lpstr>Euclid Symbol</vt:lpstr>
      <vt:lpstr>Euclid Math One</vt:lpstr>
      <vt:lpstr>Euclid Extra</vt:lpstr>
      <vt:lpstr>Default Design</vt:lpstr>
      <vt:lpstr>Equation</vt:lpstr>
      <vt:lpstr>MathType 6.0 Equation</vt:lpstr>
      <vt:lpstr>Slide 1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  <vt:lpstr>Indicator Variables</vt:lpstr>
      <vt:lpstr>Expectation of indicator IA</vt:lpstr>
      <vt:lpstr>Expected #Heads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Expected #Heads</vt:lpstr>
      <vt:lpstr>Law of Total Expectation</vt:lpstr>
      <vt:lpstr>Expected #Heads</vt:lpstr>
      <vt:lpstr>Mean Time to “Failure”</vt:lpstr>
      <vt:lpstr>Slide 34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Expected time to Gamble</vt:lpstr>
      <vt:lpstr>Expected time to Gamble</vt:lpstr>
      <vt:lpstr>Linearity of Expectation</vt:lpstr>
      <vt:lpstr>Linearity of Expectation</vt:lpstr>
      <vt:lpstr>Expected #Heads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  <vt:lpstr>Team Problems</vt:lpstr>
    </vt:vector>
  </TitlesOfParts>
  <Company>MIT/CSAIL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69</cp:revision>
  <cp:lastPrinted>2009-12-04T17:34:46Z</cp:lastPrinted>
  <dcterms:created xsi:type="dcterms:W3CDTF">2011-04-27T23:57:06Z</dcterms:created>
  <dcterms:modified xsi:type="dcterms:W3CDTF">2011-04-28T00:23:39Z</dcterms:modified>
</cp:coreProperties>
</file>