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embeddings/oleObject60.bin" ContentType="application/vnd.openxmlformats-officedocument.oleObject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embeddings/oleObject47.bin" ContentType="application/vnd.openxmlformats-officedocument.oleObject"/>
  <Override PartName="/ppt/notesSlides/notesSlide26.xml" ContentType="application/vnd.openxmlformats-officedocument.presentationml.notesSlide+xml"/>
  <Override PartName="/ppt/embeddings/oleObject70.bin" ContentType="application/vnd.openxmlformats-officedocument.oleObject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embeddings/oleObject57.bin" ContentType="application/vnd.openxmlformats-officedocument.oleObject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embeddings/oleObject66.bin" ContentType="application/vnd.openxmlformats-officedocument.oleObject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Default Extension="vml" ContentType="application/vnd.openxmlformats-officedocument.vmlDrawing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13.bin" ContentType="application/vnd.openxmlformats-officedocument.oleObject"/>
  <Override PartName="/ppt/embeddings/oleObject23.bin" ContentType="application/vnd.openxmlformats-officedocument.oleObject"/>
  <Default Extension="jpeg" ContentType="image/jpeg"/>
  <Override PartName="/ppt/notesSlides/notesSlide11.xml" ContentType="application/vnd.openxmlformats-officedocument.presentationml.notesSlide+xml"/>
  <Override PartName="/ppt/embeddings/oleObject33.bin" ContentType="application/vnd.openxmlformats-officedocument.oleObject"/>
  <Override PartName="/ppt/slides/slide13.xml" ContentType="application/vnd.openxmlformats-officedocument.presentationml.slide+xml"/>
  <Override PartName="/ppt/embeddings/oleObject42.bin" ContentType="application/vnd.openxmlformats-officedocument.oleObject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embeddings/oleObject52.bin" ContentType="application/vnd.openxmlformats-officedocument.oleObject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embeddings/oleObject29.bin" ContentType="application/vnd.openxmlformats-officedocument.oleObject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38.bin" ContentType="application/vnd.openxmlformats-officedocument.oleObject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embeddings/oleObject48.bin" ContentType="application/vnd.openxmlformats-officedocument.oleObject"/>
  <Override PartName="/ppt/notesSlides/notesSlide2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embeddings/oleObject58.bin" ContentType="application/vnd.openxmlformats-officedocument.oleObject"/>
  <Override PartName="/ppt/embeddings/oleObject61.bin" ContentType="application/vnd.openxmlformats-officedocument.oleObject"/>
  <Override PartName="/ppt/slides/slide38.xml" ContentType="application/vnd.openxmlformats-officedocument.presentationml.slide+xml"/>
  <Override PartName="/ppt/embeddings/oleObject67.bin" ContentType="application/vnd.openxmlformats-officedocument.oleObject"/>
  <Override PartName="/ppt/notesSlides/notesSlide46.xml" ContentType="application/vnd.openxmlformats-officedocument.presentationml.notesSlide+xml"/>
  <Override PartName="/ppt/embeddings/oleObject71.bin" ContentType="application/vnd.openxmlformats-officedocument.oleObject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14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4.bin" ContentType="application/vnd.openxmlformats-officedocument.oleObject"/>
  <Override PartName="/ppt/slides/slide14.xml" ContentType="application/vnd.openxmlformats-officedocument.presentationml.slide+xml"/>
  <Override PartName="/ppt/embeddings/oleObject43.bin" ContentType="application/vnd.openxmlformats-officedocument.oleObject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embeddings/oleObject53.bin" ContentType="application/vnd.openxmlformats-officedocument.oleObject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slides/slide43.xml" ContentType="application/vnd.openxmlformats-officedocument.presentationml.slide+xml"/>
  <Override PartName="/ppt/embeddings/oleObject39.bin" ContentType="application/vnd.openxmlformats-officedocument.oleObject"/>
  <Override PartName="/ppt/notesSlides/notesSlide18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52.xml" ContentType="application/vnd.openxmlformats-officedocument.presentationml.slide+xml"/>
  <Override PartName="/ppt/embeddings/oleObject49.bin" ContentType="application/vnd.openxmlformats-officedocument.oleObject"/>
  <Override PartName="/ppt/notesSlides/notesSlide51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62.bin" ContentType="application/vnd.openxmlformats-officedocument.oleObject"/>
  <Override PartName="/ppt/slides/slide62.xml" ContentType="application/vnd.openxmlformats-officedocument.presentationml.slide+xml"/>
  <Override PartName="/ppt/embeddings/oleObject59.bin" ContentType="application/vnd.openxmlformats-officedocument.oleObject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embeddings/oleObject72.bin" ContentType="application/vnd.openxmlformats-officedocument.oleObject"/>
  <Override PartName="/ppt/slides/slide39.xml" ContentType="application/vnd.openxmlformats-officedocument.presentationml.slide+xml"/>
  <Override PartName="/ppt/embeddings/oleObject68.bin" ContentType="application/vnd.openxmlformats-officedocument.oleObject"/>
  <Override PartName="/ppt/notesSlides/notesSlide47.xml" ContentType="application/vnd.openxmlformats-officedocument.presentationml.notesSlide+xml"/>
  <Override PartName="/docProps/app.xml" ContentType="application/vnd.openxmlformats-officedocument.extended-properties+xml"/>
  <Override PartName="/ppt/slides/slide49.xml" ContentType="application/vnd.openxmlformats-officedocument.presentationml.slide+xml"/>
  <Override PartName="/ppt/embeddings/oleObject10.bin" ContentType="application/vnd.openxmlformats-officedocument.oleObject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15.bin" ContentType="application/vnd.openxmlformats-officedocument.oleObject"/>
  <Override PartName="/ppt/embeddings/oleObject25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5.bin" ContentType="application/vnd.openxmlformats-officedocument.oleObject"/>
  <Override PartName="/ppt/slides/slide15.xml" ContentType="application/vnd.openxmlformats-officedocument.presentationml.slide+xml"/>
  <Override PartName="/ppt/embeddings/oleObject44.bin" ContentType="application/vnd.openxmlformats-officedocument.oleObject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embeddings/oleObject54.bin" ContentType="application/vnd.openxmlformats-officedocument.oleObject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44.xml" ContentType="application/vnd.openxmlformats-officedocument.presentationml.slide+xml"/>
  <Override PartName="/ppt/embeddings/oleObject63.bin" ContentType="application/vnd.openxmlformats-officedocument.oleObject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embeddings/oleObject73.bin" ContentType="application/vnd.openxmlformats-officedocument.oleObject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embeddings/oleObject69.bin" ContentType="application/vnd.openxmlformats-officedocument.oleObject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embeddings/oleObject20.bin" ContentType="application/vnd.openxmlformats-officedocument.oleObject"/>
  <Override PartName="/ppt/theme/theme4.xml" ContentType="application/vnd.openxmlformats-officedocument.theme+xml"/>
  <Override PartName="/ppt/embeddings/oleObject30.bin" ContentType="application/vnd.openxmlformats-officedocument.oleObject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6.bin" ContentType="application/vnd.openxmlformats-officedocument.oleObject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embeddings/oleObject26.bin" ContentType="application/vnd.openxmlformats-officedocument.oleObject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embeddings/oleObject45.bin" ContentType="application/vnd.openxmlformats-officedocument.oleObject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Override PartName="/ppt/embeddings/oleObject55.bin" ContentType="application/vnd.openxmlformats-officedocument.oleObject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notesSlides/notesSlide43.xml" ContentType="application/vnd.openxmlformats-officedocument.presentationml.notesSlide+xml"/>
  <Override PartName="/ppt/embeddings/oleObject64.bin" ContentType="application/vnd.openxmlformats-officedocument.oleObject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embeddings/oleObject12.bin" ContentType="application/vnd.openxmlformats-officedocument.oleObject"/>
  <Override PartName="/ppt/notesSlides/notesSlide59.xml" ContentType="application/vnd.openxmlformats-officedocument.presentationml.notesSlide+xml"/>
  <Override PartName="/ppt/embeddings/oleObject21.bin" ContentType="application/vnd.openxmlformats-officedocument.oleObject"/>
  <Override PartName="/ppt/embeddings/oleObject31.bin" ContentType="application/vnd.openxmlformats-officedocument.oleObject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embeddings/oleObject40.bin" ContentType="application/vnd.openxmlformats-officedocument.oleObject"/>
  <Override PartName="/ppt/embeddings/oleObject5.bin" ContentType="application/vnd.openxmlformats-officedocument.oleObject"/>
  <Override PartName="/ppt/embeddings/oleObject17.bin" ContentType="application/vnd.openxmlformats-officedocument.oleObject"/>
  <Override PartName="/ppt/slides/slide21.xml" ContentType="application/vnd.openxmlformats-officedocument.presentationml.slide+xml"/>
  <Override PartName="/ppt/embeddings/oleObject50.bin" ContentType="application/vnd.openxmlformats-officedocument.oleObject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embeddings/oleObject27.bin" ContentType="application/vnd.openxmlformats-officedocument.oleObject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embeddings/oleObject46.bin" ContentType="application/vnd.openxmlformats-officedocument.oleObject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embeddings/oleObject56.bin" ContentType="application/vnd.openxmlformats-officedocument.oleObject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embeddings/oleObject65.bin" ContentType="application/vnd.openxmlformats-officedocument.oleObject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embeddings/oleObject32.bin" ContentType="application/vnd.openxmlformats-officedocument.oleObject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embeddings/oleObject41.bin" ContentType="application/vnd.openxmlformats-officedocument.oleObject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18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embeddings/oleObject51.bin" ContentType="application/vnd.openxmlformats-officedocument.oleObject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embeddings/oleObject28.bin" ContentType="application/vnd.openxmlformats-officedocument.oleObject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87" r:id="rId2"/>
  </p:sldMasterIdLst>
  <p:notesMasterIdLst>
    <p:notesMasterId r:id="rId70"/>
  </p:notesMasterIdLst>
  <p:handoutMasterIdLst>
    <p:handoutMasterId r:id="rId71"/>
  </p:handoutMasterIdLst>
  <p:sldIdLst>
    <p:sldId id="764" r:id="rId3"/>
    <p:sldId id="765" r:id="rId4"/>
    <p:sldId id="766" r:id="rId5"/>
    <p:sldId id="767" r:id="rId6"/>
    <p:sldId id="825" r:id="rId7"/>
    <p:sldId id="768" r:id="rId8"/>
    <p:sldId id="769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780" r:id="rId19"/>
    <p:sldId id="781" r:id="rId20"/>
    <p:sldId id="782" r:id="rId21"/>
    <p:sldId id="783" r:id="rId22"/>
    <p:sldId id="784" r:id="rId23"/>
    <p:sldId id="785" r:id="rId24"/>
    <p:sldId id="787" r:id="rId25"/>
    <p:sldId id="788" r:id="rId26"/>
    <p:sldId id="789" r:id="rId27"/>
    <p:sldId id="790" r:id="rId28"/>
    <p:sldId id="791" r:id="rId29"/>
    <p:sldId id="847" r:id="rId30"/>
    <p:sldId id="793" r:id="rId31"/>
    <p:sldId id="806" r:id="rId32"/>
    <p:sldId id="794" r:id="rId33"/>
    <p:sldId id="795" r:id="rId34"/>
    <p:sldId id="796" r:id="rId35"/>
    <p:sldId id="805" r:id="rId36"/>
    <p:sldId id="803" r:id="rId37"/>
    <p:sldId id="798" r:id="rId38"/>
    <p:sldId id="832" r:id="rId39"/>
    <p:sldId id="833" r:id="rId40"/>
    <p:sldId id="834" r:id="rId41"/>
    <p:sldId id="845" r:id="rId42"/>
    <p:sldId id="846" r:id="rId43"/>
    <p:sldId id="836" r:id="rId44"/>
    <p:sldId id="804" r:id="rId45"/>
    <p:sldId id="816" r:id="rId46"/>
    <p:sldId id="820" r:id="rId47"/>
    <p:sldId id="821" r:id="rId48"/>
    <p:sldId id="826" r:id="rId49"/>
    <p:sldId id="842" r:id="rId50"/>
    <p:sldId id="844" r:id="rId51"/>
    <p:sldId id="838" r:id="rId52"/>
    <p:sldId id="841" r:id="rId53"/>
    <p:sldId id="839" r:id="rId54"/>
    <p:sldId id="840" r:id="rId55"/>
    <p:sldId id="807" r:id="rId56"/>
    <p:sldId id="808" r:id="rId57"/>
    <p:sldId id="823" r:id="rId58"/>
    <p:sldId id="817" r:id="rId59"/>
    <p:sldId id="848" r:id="rId60"/>
    <p:sldId id="822" r:id="rId61"/>
    <p:sldId id="809" r:id="rId62"/>
    <p:sldId id="824" r:id="rId63"/>
    <p:sldId id="810" r:id="rId64"/>
    <p:sldId id="811" r:id="rId65"/>
    <p:sldId id="812" r:id="rId66"/>
    <p:sldId id="813" r:id="rId67"/>
    <p:sldId id="814" r:id="rId68"/>
    <p:sldId id="801" r:id="rId69"/>
  </p:sldIdLst>
  <p:sldSz cx="9144000" cy="6858000" type="screen4x3"/>
  <p:notesSz cx="7315200" cy="9601200"/>
  <p:embeddedFontLst>
    <p:embeddedFont>
      <p:font typeface="Comic Sans MS"/>
      <p:regular r:id="rId72"/>
      <p:bold r:id="rId73"/>
    </p:embeddedFont>
    <p:embeddedFont>
      <p:font typeface="cmsy10"/>
      <p:regular r:id="rId74"/>
    </p:embeddedFont>
    <p:embeddedFont>
      <p:font typeface="Euclid Symbol" charset="2"/>
      <p:regular r:id="rId75"/>
      <p:bold r:id="rId76"/>
      <p:italic r:id="rId77"/>
      <p:boldItalic r:id="rId78"/>
    </p:embeddedFont>
    <p:embeddedFont>
      <p:font typeface="Euclid"/>
      <p:regular r:id="rId79"/>
      <p:bold r:id="rId80"/>
      <p:italic r:id="rId81"/>
      <p:boldItalic r:id="rId82"/>
    </p:embeddedFont>
    <p:embeddedFont>
      <p:font typeface="Arial Unicode MS"/>
      <p:regular r:id="rId83"/>
    </p:embeddedFont>
  </p:embeddedFontLst>
  <p:custDataLst>
    <p:tags r:id="rId8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1136" y="-112"/>
      </p:cViewPr>
      <p:guideLst>
        <p:guide orient="horz" pos="215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font" Target="fonts/font1.fntdata"/><Relationship Id="rId73" Type="http://schemas.openxmlformats.org/officeDocument/2006/relationships/font" Target="fonts/font2.fntdata"/><Relationship Id="rId74" Type="http://schemas.openxmlformats.org/officeDocument/2006/relationships/font" Target="fonts/font3.fntdata"/><Relationship Id="rId75" Type="http://schemas.openxmlformats.org/officeDocument/2006/relationships/font" Target="fonts/font4.fntdata"/><Relationship Id="rId76" Type="http://schemas.openxmlformats.org/officeDocument/2006/relationships/font" Target="fonts/font5.fntdata"/><Relationship Id="rId77" Type="http://schemas.openxmlformats.org/officeDocument/2006/relationships/font" Target="fonts/font6.fntdata"/><Relationship Id="rId78" Type="http://schemas.openxmlformats.org/officeDocument/2006/relationships/font" Target="fonts/font7.fntdata"/><Relationship Id="rId79" Type="http://schemas.openxmlformats.org/officeDocument/2006/relationships/font" Target="fonts/font8.fntdata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font" Target="fonts/font9.fntdata"/><Relationship Id="rId81" Type="http://schemas.openxmlformats.org/officeDocument/2006/relationships/font" Target="fonts/font10.fntdata"/><Relationship Id="rId82" Type="http://schemas.openxmlformats.org/officeDocument/2006/relationships/font" Target="fonts/font11.fntdata"/><Relationship Id="rId83" Type="http://schemas.openxmlformats.org/officeDocument/2006/relationships/font" Target="fonts/font12.fntdata"/><Relationship Id="rId84" Type="http://schemas.openxmlformats.org/officeDocument/2006/relationships/printerSettings" Target="printerSettings/printerSettings1.bin"/><Relationship Id="rId85" Type="http://schemas.openxmlformats.org/officeDocument/2006/relationships/tags" Target="tags/tag1.xml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Relationship Id="rId2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Relationship Id="rId2" Type="http://schemas.openxmlformats.org/officeDocument/2006/relationships/image" Target="../media/image17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Relationship Id="rId2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ict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Relationship Id="rId2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ict"/><Relationship Id="rId4" Type="http://schemas.openxmlformats.org/officeDocument/2006/relationships/image" Target="../media/image33.pict"/><Relationship Id="rId5" Type="http://schemas.openxmlformats.org/officeDocument/2006/relationships/image" Target="../media/image34.pict"/><Relationship Id="rId1" Type="http://schemas.openxmlformats.org/officeDocument/2006/relationships/image" Target="../media/image30.pict"/><Relationship Id="rId2" Type="http://schemas.openxmlformats.org/officeDocument/2006/relationships/image" Target="../media/image31.pict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ict"/><Relationship Id="rId4" Type="http://schemas.openxmlformats.org/officeDocument/2006/relationships/image" Target="../media/image35.pict"/><Relationship Id="rId5" Type="http://schemas.openxmlformats.org/officeDocument/2006/relationships/image" Target="../media/image36.pict"/><Relationship Id="rId1" Type="http://schemas.openxmlformats.org/officeDocument/2006/relationships/image" Target="../media/image30.pict"/><Relationship Id="rId2" Type="http://schemas.openxmlformats.org/officeDocument/2006/relationships/image" Target="../media/image31.pict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ict"/><Relationship Id="rId4" Type="http://schemas.openxmlformats.org/officeDocument/2006/relationships/image" Target="../media/image40.pict"/><Relationship Id="rId5" Type="http://schemas.openxmlformats.org/officeDocument/2006/relationships/image" Target="../media/image41.pict"/><Relationship Id="rId1" Type="http://schemas.openxmlformats.org/officeDocument/2006/relationships/image" Target="../media/image37.pict"/><Relationship Id="rId2" Type="http://schemas.openxmlformats.org/officeDocument/2006/relationships/image" Target="../media/image38.pict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ict"/><Relationship Id="rId2" Type="http://schemas.openxmlformats.org/officeDocument/2006/relationships/image" Target="../media/image45.pict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ict"/><Relationship Id="rId2" Type="http://schemas.openxmlformats.org/officeDocument/2006/relationships/image" Target="../media/image46.pict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ict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ict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ict"/><Relationship Id="rId2" Type="http://schemas.openxmlformats.org/officeDocument/2006/relationships/image" Target="../media/image49.pict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ict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ict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pict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2.wmf"/><Relationship Id="rId3" Type="http://schemas.openxmlformats.org/officeDocument/2006/relationships/image" Target="../media/image55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ict"/><Relationship Id="rId2" Type="http://schemas.openxmlformats.org/officeDocument/2006/relationships/image" Target="../media/image57.pict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ict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Relationship Id="rId2" Type="http://schemas.openxmlformats.org/officeDocument/2006/relationships/image" Target="../media/image59.wmf"/><Relationship Id="rId3" Type="http://schemas.openxmlformats.org/officeDocument/2006/relationships/image" Target="../media/image60.pict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ict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ict"/><Relationship Id="rId2" Type="http://schemas.openxmlformats.org/officeDocument/2006/relationships/image" Target="../media/image63.pict"/><Relationship Id="rId3" Type="http://schemas.openxmlformats.org/officeDocument/2006/relationships/image" Target="../media/image6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Relationship Id="rId2" Type="http://schemas.openxmlformats.org/officeDocument/2006/relationships/image" Target="../media/image66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Relationship Id="rId2" Type="http://schemas.openxmlformats.org/officeDocument/2006/relationships/image" Target="../media/image13.pict"/><Relationship Id="rId3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Relationship Id="rId2" Type="http://schemas.openxmlformats.org/officeDocument/2006/relationships/image" Target="../media/image13.pict"/><Relationship Id="rId3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F51C7-4A33-4B69-A096-9D319E8F5A02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7E58D-1AA7-48D4-8BC8-4713A13A6EF5}" type="slidenum">
              <a:rPr lang="en-US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FEDB-4CBC-4560-A896-7B1C2ADF2448}" type="slidenum">
              <a:rPr lang="en-US"/>
              <a:pPr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1E13-7E48-49B4-97B5-077920176770}" type="slidenum">
              <a:rPr lang="en-US"/>
              <a:pPr/>
              <a:t>17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18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0A35-3F01-4EF0-A5F9-A16EA199D6AA}" type="slidenum">
              <a:rPr lang="en-US"/>
              <a:pPr/>
              <a:t>19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3FDD-D1E5-4BFD-8A20-6F1014AAAC48}" type="slidenum">
              <a:rPr lang="en-US"/>
              <a:pPr/>
              <a:t>20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15BD2-B88B-4915-92E3-F9606A740487}" type="slidenum">
              <a:rPr lang="en-US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348B-FBCD-48B2-BC04-BB2AD29A76F7}" type="slidenum">
              <a:rPr lang="en-US"/>
              <a:pPr/>
              <a:t>22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54B68-0D47-4C84-B0ED-27EDE9A2BED0}" type="slidenum">
              <a:rPr lang="en-US"/>
              <a:pPr/>
              <a:t>23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0E5F-797B-401A-B342-C9674C6A7E09}" type="slidenum">
              <a:rPr lang="en-US"/>
              <a:pPr/>
              <a:t>24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27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28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29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5944-78F0-4739-990E-C43B2C659C14}" type="slidenum">
              <a:rPr lang="en-US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30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31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32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12CBE-3779-4756-8B8B-57A2C36AE379}" type="slidenum">
              <a:rPr lang="en-US"/>
              <a:pPr/>
              <a:t>33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34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35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36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37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37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38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38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39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40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42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43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44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44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45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54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55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56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57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59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60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62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62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63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64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66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75CA1-31D6-4149-A5F4-B932B1BA8953}" type="slidenum">
              <a:rPr lang="en-US"/>
              <a:pPr/>
              <a:t>67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lec 14M.</a:t>
            </a:r>
            <a:fld id="{6C850064-62E3-1E4A-9434-E4F3C9C45E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96200" y="6600825"/>
            <a:ext cx="1447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lec 14W.</a:t>
            </a:r>
            <a:fld id="{4309BBEA-7B04-4CCF-BB21-2D06B41A7504}" type="slidenum">
              <a:rPr lang="en-US" sz="1800">
                <a:solidFill>
                  <a:srgbClr val="000000"/>
                </a:solidFill>
                <a:latin typeface="Comic Sans MS" pitchFamily="66" charset="0"/>
              </a:rPr>
              <a:pPr/>
              <a:t>‹#›</a:t>
            </a:fld>
            <a:endParaRPr 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13F.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58444" y="6594231"/>
            <a:ext cx="2927944" cy="2637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7,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14R.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6.bin"/><Relationship Id="rId5" Type="http://schemas.openxmlformats.org/officeDocument/2006/relationships/oleObject" Target="../embeddings/oleObject1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9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6" Type="http://schemas.openxmlformats.org/officeDocument/2006/relationships/oleObject" Target="../embeddings/oleObject23.bin"/><Relationship Id="rId7" Type="http://schemas.openxmlformats.org/officeDocument/2006/relationships/oleObject" Target="../embeddings/oleObject24.bin"/><Relationship Id="rId8" Type="http://schemas.openxmlformats.org/officeDocument/2006/relationships/oleObject" Target="../embeddings/oleObject2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6.bin"/><Relationship Id="rId5" Type="http://schemas.openxmlformats.org/officeDocument/2006/relationships/oleObject" Target="../embeddings/oleObject27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8.bin"/><Relationship Id="rId5" Type="http://schemas.openxmlformats.org/officeDocument/2006/relationships/oleObject" Target="../embeddings/oleObject29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30.bin"/><Relationship Id="rId5" Type="http://schemas.openxmlformats.org/officeDocument/2006/relationships/oleObject" Target="../embeddings/oleObject31.bin"/><Relationship Id="rId6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8" Type="http://schemas.openxmlformats.org/officeDocument/2006/relationships/oleObject" Target="../embeddings/oleObject34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35.bin"/><Relationship Id="rId5" Type="http://schemas.openxmlformats.org/officeDocument/2006/relationships/oleObject" Target="../embeddings/oleObject36.bin"/><Relationship Id="rId6" Type="http://schemas.openxmlformats.org/officeDocument/2006/relationships/oleObject" Target="../embeddings/oleObject37.bin"/><Relationship Id="rId7" Type="http://schemas.openxmlformats.org/officeDocument/2006/relationships/oleObject" Target="../embeddings/oleObject38.bin"/><Relationship Id="rId8" Type="http://schemas.openxmlformats.org/officeDocument/2006/relationships/oleObject" Target="../embeddings/oleObject39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40.bin"/><Relationship Id="rId5" Type="http://schemas.openxmlformats.org/officeDocument/2006/relationships/oleObject" Target="../embeddings/oleObject41.bin"/><Relationship Id="rId6" Type="http://schemas.openxmlformats.org/officeDocument/2006/relationships/oleObject" Target="../embeddings/oleObject42.bin"/><Relationship Id="rId7" Type="http://schemas.openxmlformats.org/officeDocument/2006/relationships/oleObject" Target="../embeddings/oleObject43.bin"/><Relationship Id="rId8" Type="http://schemas.openxmlformats.org/officeDocument/2006/relationships/oleObject" Target="../embeddings/oleObject44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image" Target="../media/image29.wmf"/><Relationship Id="rId5" Type="http://schemas.openxmlformats.org/officeDocument/2006/relationships/oleObject" Target="../embeddings/oleObject45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46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47.bin"/><Relationship Id="rId6" Type="http://schemas.openxmlformats.org/officeDocument/2006/relationships/oleObject" Target="../embeddings/oleObject48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0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51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53.bin"/><Relationship Id="rId5" Type="http://schemas.openxmlformats.org/officeDocument/2006/relationships/oleObject" Target="../embeddings/oleObject54.bin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5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6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57.bin"/><Relationship Id="rId5" Type="http://schemas.openxmlformats.org/officeDocument/2006/relationships/oleObject" Target="../embeddings/oleObject58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59.bin"/><Relationship Id="rId5" Type="http://schemas.openxmlformats.org/officeDocument/2006/relationships/oleObject" Target="../embeddings/oleObject60.bin"/><Relationship Id="rId6" Type="http://schemas.openxmlformats.org/officeDocument/2006/relationships/oleObject" Target="../embeddings/oleObject61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62.bin"/><Relationship Id="rId5" Type="http://schemas.openxmlformats.org/officeDocument/2006/relationships/oleObject" Target="../embeddings/oleObject63.bin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64.bin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65.bin"/><Relationship Id="rId5" Type="http://schemas.openxmlformats.org/officeDocument/2006/relationships/oleObject" Target="../embeddings/oleObject66.bin"/><Relationship Id="rId6" Type="http://schemas.openxmlformats.org/officeDocument/2006/relationships/oleObject" Target="../embeddings/oleObject67.bin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68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69.bin"/><Relationship Id="rId5" Type="http://schemas.openxmlformats.org/officeDocument/2006/relationships/oleObject" Target="../embeddings/oleObject70.bin"/><Relationship Id="rId6" Type="http://schemas.openxmlformats.org/officeDocument/2006/relationships/oleObject" Target="../embeddings/oleObject71.bin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oleObject72.bin"/><Relationship Id="rId5" Type="http://schemas.openxmlformats.org/officeDocument/2006/relationships/oleObject" Target="../embeddings/oleObject73.bin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1676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368425"/>
            <a:ext cx="8658225" cy="413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predictor of </a:t>
            </a:r>
            <a:r>
              <a:rPr lang="en-US" sz="4400" smtClean="0">
                <a:solidFill>
                  <a:srgbClr val="0000FF"/>
                </a:solidFill>
              </a:rPr>
              <a:t>R</a:t>
            </a:r>
            <a:r>
              <a:rPr lang="en-US" sz="4400" smtClean="0"/>
              <a:t>’s behavior.  We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generally need more about its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distribution, especially probable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deviation from its mean.</a:t>
            </a:r>
            <a:endParaRPr lang="en-US" sz="4400" smtClean="0">
              <a:sym typeface="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210300" cy="901700"/>
          </a:xfrm>
        </p:spPr>
        <p:txBody>
          <a:bodyPr/>
          <a:lstStyle/>
          <a:p>
            <a:pPr eaLnBrk="1" hangingPunct="1"/>
            <a:r>
              <a:rPr lang="en-US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Pr{R = x}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279400"/>
            <a:ext cx="6172200" cy="1219200"/>
          </a:xfrm>
        </p:spPr>
        <p:txBody>
          <a:bodyPr/>
          <a:lstStyle/>
          <a:p>
            <a:pPr eaLnBrk="1" hangingPunct="1"/>
            <a:r>
              <a:rPr lang="en-US" sz="4000" smtClean="0"/>
              <a:t>IQ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0238"/>
            <a:ext cx="7937500" cy="300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Average IQ ::= 100</a:t>
            </a:r>
          </a:p>
          <a:p>
            <a:pPr eaLnBrk="1" hangingPunct="1">
              <a:buFontTx/>
              <a:buNone/>
            </a:pPr>
            <a:r>
              <a:rPr lang="en-US" sz="4400" i="1" smtClean="0">
                <a:solidFill>
                  <a:srgbClr val="0000FF"/>
                </a:solidFill>
              </a:rPr>
              <a:t>QUICKIE:</a:t>
            </a:r>
            <a:r>
              <a:rPr lang="en-US" sz="4400" smtClean="0"/>
              <a:t> What fraction of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 people can have an IQ </a:t>
            </a:r>
            <a:r>
              <a:rPr lang="en-US" sz="4400" smtClean="0">
                <a:cs typeface="Times New Roman" pitchFamily="18" charset="0"/>
              </a:rPr>
              <a:t>≥</a:t>
            </a:r>
            <a:r>
              <a:rPr lang="en-US" sz="4400" smtClean="0"/>
              <a:t> 200?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612900"/>
            <a:ext cx="8718550" cy="349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i="1" smtClean="0">
                <a:solidFill>
                  <a:srgbClr val="0000FF"/>
                </a:solidFill>
              </a:rPr>
              <a:t>At most</a:t>
            </a:r>
            <a:r>
              <a:rPr lang="en-US" sz="4800" smtClean="0">
                <a:solidFill>
                  <a:srgbClr val="0000FF"/>
                </a:solidFill>
              </a:rPr>
              <a:t>  1/2 the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>
                <a:solidFill>
                  <a:srgbClr val="0000FF"/>
                </a:solidFill>
              </a:rPr>
              <a:t>       have IQ </a:t>
            </a:r>
            <a:r>
              <a:rPr lang="en-US" sz="4800" smtClean="0">
                <a:solidFill>
                  <a:srgbClr val="0000FF"/>
                </a:solidFill>
                <a:latin typeface="cmsy10" pitchFamily="34" charset="0"/>
              </a:rPr>
              <a:t>¸ </a:t>
            </a:r>
            <a:r>
              <a:rPr lang="en-US" sz="4800" smtClean="0">
                <a:solidFill>
                  <a:srgbClr val="0000FF"/>
                </a:solidFill>
              </a:rPr>
              <a:t>200.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Otherwise,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average IQ &gt; (1/2)</a:t>
            </a:r>
            <a:r>
              <a:rPr lang="en-US" sz="4800" smtClean="0">
                <a:latin typeface="cmsy10" pitchFamily="34" charset="0"/>
              </a:rPr>
              <a:t>¢</a:t>
            </a:r>
            <a:r>
              <a:rPr lang="en-US" sz="4800" smtClean="0"/>
              <a:t>200 = 100</a:t>
            </a:r>
            <a:endParaRPr lang="en-US" sz="6000" smtClean="0">
              <a:solidFill>
                <a:srgbClr val="008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IQ Higher than 200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00900" cy="1219200"/>
          </a:xfrm>
        </p:spPr>
        <p:txBody>
          <a:bodyPr/>
          <a:lstStyle/>
          <a:p>
            <a:pPr eaLnBrk="1" hangingPunct="1"/>
            <a:r>
              <a:rPr lang="en-US" sz="4400" smtClean="0"/>
              <a:t>Example: IQ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333500"/>
            <a:ext cx="8489950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IQ measure was constructed so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that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average IQ = 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What fraction of the people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7030A0"/>
                </a:solidFill>
              </a:rPr>
              <a:t>possibly</a:t>
            </a:r>
            <a:r>
              <a:rPr lang="en-US" sz="4400" dirty="0" smtClean="0"/>
              <a:t> have an IQ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300</a:t>
            </a:r>
            <a:r>
              <a:rPr lang="en-US" sz="4400" dirty="0" smtClean="0"/>
              <a:t>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8166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Fraction</a:t>
            </a:r>
            <a:r>
              <a:rPr lang="en-US" sz="4800" b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IQ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adds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average,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FF"/>
                </a:solidFill>
              </a:rPr>
              <a:t>100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/>
              <a:t>avg</a:t>
            </a:r>
            <a:r>
              <a:rPr lang="en-US" sz="4800" dirty="0" smtClean="0"/>
              <a:t> IQ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300f: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endParaRPr lang="en-US" sz="4800" i="1" dirty="0" smtClean="0"/>
          </a:p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b="1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100/300</a:t>
            </a:r>
            <a:r>
              <a:rPr lang="en-US" sz="6000" dirty="0" smtClean="0"/>
              <a:t> </a:t>
            </a:r>
            <a:r>
              <a:rPr lang="en-US" sz="6000" b="1" dirty="0" smtClean="0"/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b="1" dirty="0" smtClean="0">
                <a:solidFill>
                  <a:srgbClr val="FF6600"/>
                </a:solidFill>
              </a:rPr>
              <a:t>1/3</a:t>
            </a:r>
            <a:endParaRPr lang="en-US" sz="6000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73200"/>
            <a:ext cx="7213600" cy="193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At most </a:t>
            </a:r>
            <a:r>
              <a:rPr lang="en-US" sz="5400" dirty="0" smtClean="0">
                <a:solidFill>
                  <a:srgbClr val="FF6600"/>
                </a:solidFill>
              </a:rPr>
              <a:t>1/3</a:t>
            </a:r>
            <a:r>
              <a:rPr lang="en-US" sz="5400" dirty="0" smtClean="0"/>
              <a:t> of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have IQ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4650" y="3394075"/>
          <a:ext cx="8289925" cy="1944688"/>
        </p:xfrm>
        <a:graphic>
          <a:graphicData uri="http://schemas.openxmlformats.org/presentationml/2006/ole">
            <p:oleObj spid="_x0000_s2050" name="Equation" r:id="rId4" imgW="1638000" imgH="393480" progId="Equation.DSMT4">
              <p:embed/>
            </p:oleObj>
          </a:graphicData>
        </a:graphic>
      </p:graphicFrame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73200"/>
            <a:ext cx="4318000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0" smtClean="0"/>
              <a:t>In general,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09575" y="2173288"/>
          <a:ext cx="8280400" cy="2730500"/>
        </p:xfrm>
        <a:graphic>
          <a:graphicData uri="http://schemas.openxmlformats.org/presentationml/2006/ole">
            <p:oleObj spid="_x0000_s3074" name="Equation" r:id="rId4" imgW="1193760" imgH="39348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87500"/>
            <a:ext cx="8559800" cy="368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Besides mean = 100,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we used only one fact about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 distribution  of IQ: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always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nonnegative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2311400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Toss </a:t>
            </a:r>
            <a:r>
              <a:rPr lang="en-US" sz="4800" smtClean="0">
                <a:solidFill>
                  <a:srgbClr val="008000"/>
                </a:solidFill>
              </a:rPr>
              <a:t>101</a:t>
            </a:r>
            <a:r>
              <a:rPr lang="en-US" sz="480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smtClean="0"/>
              <a:t>E[#Heads] = </a:t>
            </a:r>
            <a:r>
              <a:rPr lang="en-US" sz="4800" smtClean="0">
                <a:solidFill>
                  <a:srgbClr val="008000"/>
                </a:solidFill>
              </a:rPr>
              <a:t>50.5</a:t>
            </a:r>
            <a:endParaRPr lang="en-US" sz="440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88150" y="2387600"/>
            <a:ext cx="1222375" cy="1143000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41438" y="2297113"/>
          <a:ext cx="6524625" cy="2552700"/>
        </p:xfrm>
        <a:graphic>
          <a:graphicData uri="http://schemas.openxmlformats.org/presentationml/2006/ole">
            <p:oleObj spid="_x0000_s4098" name="Equation" r:id="rId4" imgW="1168400" imgH="457200" progId="Equation.DSMT4">
              <p:embed/>
            </p:oleObj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410" y="1366520"/>
            <a:ext cx="8223250" cy="9779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00FF"/>
                </a:solidFill>
              </a:rPr>
              <a:t>nonnegative</a:t>
            </a:r>
            <a:r>
              <a:rPr lang="en-US" sz="5400" dirty="0" smtClean="0"/>
              <a:t>, then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239454" y="2357707"/>
            <a:ext cx="6769052" cy="2482224"/>
          </a:xfrm>
          <a:prstGeom prst="rect">
            <a:avLst/>
          </a:prstGeom>
          <a:noFill/>
          <a:ln w="38100">
            <a:solidFill>
              <a:srgbClr val="FF00FF"/>
            </a:solidFill>
            <a:prstDash val="solid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19246" y="4978400"/>
            <a:ext cx="517945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for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E[R]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7" grpId="0" animBg="1"/>
      <p:bldP spid="4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3302000"/>
            <a:ext cx="8242300" cy="321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(let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smtClean="0">
                <a:solidFill>
                  <a:srgbClr val="0000FF"/>
                </a:solidFill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</a:rPr>
              <a:t>c</a:t>
            </a:r>
            <a:r>
              <a:rPr lang="en-US" sz="4800" dirty="0" err="1" smtClean="0">
                <a:cs typeface="Times New Roman" pitchFamily="18" charset="0"/>
              </a:rPr>
              <a:t>·</a:t>
            </a:r>
            <a:r>
              <a:rPr lang="en-US" sz="4800" dirty="0" err="1" smtClean="0">
                <a:solidFill>
                  <a:srgbClr val="0000FF"/>
                </a:solidFill>
              </a:rPr>
              <a:t>E[R</a:t>
            </a:r>
            <a:r>
              <a:rPr lang="en-US" sz="4800" dirty="0" smtClean="0">
                <a:solidFill>
                  <a:srgbClr val="0000FF"/>
                </a:solidFill>
              </a:rPr>
              <a:t>] </a:t>
            </a:r>
            <a:r>
              <a:rPr lang="en-US" sz="4800" dirty="0" smtClean="0"/>
              <a:t>in previous)</a:t>
            </a:r>
          </a:p>
          <a:p>
            <a:pPr algn="ctr" eaLnBrk="1" hangingPunct="1">
              <a:buFontTx/>
              <a:buNone/>
            </a:pPr>
            <a:r>
              <a:rPr lang="en-US" sz="4800" dirty="0" err="1" smtClean="0"/>
              <a:t>Pr{deviates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</a:rPr>
              <a:t>3</a:t>
            </a:r>
            <a:r>
              <a:rPr lang="en-US" sz="4800" dirty="0" smtClean="0"/>
              <a:t> </a:t>
            </a:r>
            <a:r>
              <a:rPr lang="en-US" sz="4800" dirty="0" smtClean="0">
                <a:cs typeface="Times New Roman" pitchFamily="18" charset="0"/>
              </a:rPr>
              <a:t>·</a:t>
            </a:r>
            <a:r>
              <a:rPr lang="en-US" sz="4800" dirty="0" smtClean="0"/>
              <a:t> expected}</a:t>
            </a:r>
          </a:p>
          <a:p>
            <a:pPr algn="ctr" eaLnBrk="1" hangingPunct="1">
              <a:buFontTx/>
              <a:buNone/>
            </a:pP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6600" dirty="0" smtClean="0"/>
              <a:t>  </a:t>
            </a:r>
            <a:r>
              <a:rPr lang="en-US" sz="6600" dirty="0" smtClean="0">
                <a:solidFill>
                  <a:srgbClr val="008000"/>
                </a:solidFill>
              </a:rPr>
              <a:t>1/3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55813" y="1274763"/>
          <a:ext cx="5027612" cy="1951037"/>
        </p:xfrm>
        <a:graphic>
          <a:graphicData uri="http://schemas.openxmlformats.org/presentationml/2006/ole">
            <p:oleObj spid="_x0000_s5122" name="Equation" r:id="rId4" imgW="1054100" imgH="419100" progId="Equation.DSMT4">
              <p:embed/>
            </p:oleObj>
          </a:graphicData>
        </a:graphic>
      </p:graphicFrame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2225" cy="1266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Markov Bound (Alternate Form)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670050"/>
            <a:ext cx="5994400" cy="3429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Weak</a:t>
            </a:r>
          </a:p>
          <a:p>
            <a:pPr eaLnBrk="1" hangingPunct="1"/>
            <a:r>
              <a:rPr lang="en-US" sz="6000" dirty="0" smtClean="0"/>
              <a:t>Obvious</a:t>
            </a:r>
          </a:p>
          <a:p>
            <a:pPr eaLnBrk="1" hangingPunct="1"/>
            <a:r>
              <a:rPr lang="en-US" sz="6000" dirty="0" smtClean="0"/>
              <a:t>Useful anyway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285875" y="1814513"/>
            <a:ext cx="6575425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At most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3/4 </a:t>
            </a:r>
            <a:r>
              <a:rPr lang="en-US" sz="6600" dirty="0">
                <a:latin typeface="Comic Sans MS" pitchFamily="66" charset="0"/>
              </a:rPr>
              <a:t>of</a:t>
            </a:r>
          </a:p>
          <a:p>
            <a:r>
              <a:rPr lang="en-US" sz="6600" dirty="0">
                <a:latin typeface="Comic Sans MS" pitchFamily="66" charset="0"/>
              </a:rPr>
              <a:t>population has</a:t>
            </a:r>
            <a:endParaRPr lang="en-US" sz="66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IQ </a:t>
            </a:r>
            <a:r>
              <a:rPr lang="en-US" sz="72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50</a:t>
            </a:r>
            <a:r>
              <a:rPr lang="en-US" sz="6600" dirty="0">
                <a:latin typeface="Comic Sans MS" pitchFamily="66" charset="0"/>
              </a:rPr>
              <a:t>.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1487488" y="296863"/>
            <a:ext cx="6534150" cy="1149350"/>
          </a:xfrm>
        </p:spPr>
        <p:txBody>
          <a:bodyPr/>
          <a:lstStyle/>
          <a:p>
            <a:pPr eaLnBrk="1" hangingPunct="1"/>
            <a:r>
              <a:rPr lang="en-US" sz="4400" i="1" smtClean="0">
                <a:solidFill>
                  <a:schemeClr val="tx1"/>
                </a:solidFill>
              </a:rPr>
              <a:t>Lower</a:t>
            </a:r>
            <a:r>
              <a:rPr lang="en-US" sz="4400" smtClean="0">
                <a:solidFill>
                  <a:schemeClr val="tx1"/>
                </a:solidFill>
              </a:rPr>
              <a:t> bounds on IQ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090" y="1215221"/>
            <a:ext cx="86106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Suppose we are </a:t>
            </a:r>
            <a:r>
              <a:rPr lang="en-US" sz="5400" dirty="0" smtClean="0">
                <a:solidFill>
                  <a:srgbClr val="7030A0"/>
                </a:solidFill>
              </a:rPr>
              <a:t>given</a:t>
            </a:r>
            <a:r>
              <a:rPr lang="en-US" sz="5400" dirty="0" smtClean="0"/>
              <a:t> that</a:t>
            </a:r>
            <a:r>
              <a:rPr lang="en-US" sz="5400" i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is always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50</a:t>
            </a:r>
            <a:r>
              <a:rPr lang="en-US" sz="5400" dirty="0" smtClean="0"/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Get a better bound</a:t>
            </a:r>
            <a:r>
              <a:rPr lang="en-US" sz="5400" dirty="0" smtClean="0">
                <a:cs typeface="Times New Roman" pitchFamily="18" charset="0"/>
              </a:rPr>
              <a:t> using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Symbol" pitchFamily="18" charset="2"/>
              </a:rPr>
              <a:t>– </a:t>
            </a:r>
            <a:r>
              <a:rPr lang="en-US" sz="5400" dirty="0" smtClean="0">
                <a:solidFill>
                  <a:srgbClr val="0000FF"/>
                </a:solidFill>
              </a:rPr>
              <a:t>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since this is now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/>
              <a:t> 0.</a:t>
            </a:r>
          </a:p>
        </p:txBody>
      </p:sp>
      <p:sp>
        <p:nvSpPr>
          <p:cNvPr id="45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smtClean="0"/>
              <a:t>Pr{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/>
              <a:t> Pr{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/>
              <a:t>}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/>
        </p:nvGraphicFramePr>
        <p:xfrm>
          <a:off x="2759075" y="3902075"/>
          <a:ext cx="4405313" cy="2136775"/>
        </p:xfrm>
        <a:graphic>
          <a:graphicData uri="http://schemas.openxmlformats.org/presentationml/2006/ole">
            <p:oleObj spid="_x0000_s6146" name="Equation" r:id="rId4" imgW="863280" imgH="419040" progId="Equation.DSMT4">
              <p:embed/>
            </p:oleObj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p:oleObj spid="_x0000_s7170" name="Equation" r:id="rId4" imgW="1714500" imgH="4318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p:oleObj spid="_x0000_s7171" name="Equation" r:id="rId5" imgW="1409700" imgH="266700" progId="Equation.DSMT4">
              <p:embed/>
            </p:oleObj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p:oleObj spid="_x0000_s7174" name="Equation" r:id="rId6" imgW="990360" imgH="25380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 useBgFill="1">
        <p:nvSpPr>
          <p:cNvPr id="7" name="TextBox 6"/>
          <p:cNvSpPr txBox="1"/>
          <p:nvPr/>
        </p:nvSpPr>
        <p:spPr>
          <a:xfrm>
            <a:off x="7539441" y="2368477"/>
            <a:ext cx="50338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Comic Sans MS"/>
                <a:cs typeface="Comic Sans MS"/>
              </a:rPr>
              <a:t>2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p:oleObj spid="_x0000_s408578" name="Equation" r:id="rId4" imgW="1714500" imgH="4318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p:oleObj spid="_x0000_s408579" name="Equation" r:id="rId5" imgW="1409700" imgH="266700" progId="Equation.DSMT4">
              <p:embed/>
            </p:oleObj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p:oleObj spid="_x0000_s408580" name="Equation" r:id="rId6" imgW="990360" imgH="25380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468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289050"/>
          <a:ext cx="5464175" cy="1398588"/>
        </p:xfrm>
        <a:graphic>
          <a:graphicData uri="http://schemas.openxmlformats.org/presentationml/2006/ole">
            <p:oleObj spid="_x0000_s8194" name="Equation" r:id="rId4" imgW="990360" imgH="253800" progId="Equation.DSMT4">
              <p:embed/>
            </p:oleObj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668691" y="2895600"/>
          <a:ext cx="7293555" cy="2439988"/>
        </p:xfrm>
        <a:graphic>
          <a:graphicData uri="http://schemas.openxmlformats.org/presentationml/2006/ole">
            <p:oleObj spid="_x0000_s8196" name="Equation" r:id="rId5" imgW="1409700" imgH="4318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698625"/>
            <a:ext cx="8553450" cy="2909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Heads}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Heads}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6961188" y="1724025"/>
            <a:ext cx="1157287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= 0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184275"/>
          <a:ext cx="5464175" cy="1608138"/>
        </p:xfrm>
        <a:graphic>
          <a:graphicData uri="http://schemas.openxmlformats.org/presentationml/2006/ole">
            <p:oleObj spid="_x0000_s121858" name="Equation" r:id="rId4" imgW="990600" imgH="292100" progId="Equation.DSMT4">
              <p:embed/>
            </p:oleObj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p:oleObj spid="_x0000_s121859" name="Equation" r:id="rId5" imgW="152400" imgH="444500" progId="Equation.DSMT4">
                  <p:embed/>
                </p:oleObj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27425" y="3250223"/>
            <a:ext cx="1019286" cy="3034908"/>
            <a:chOff x="3527425" y="3250223"/>
            <a:chExt cx="1019286" cy="303490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836831"/>
              <a:chOff x="3527425" y="5448300"/>
              <a:chExt cx="1019285" cy="83683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42381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3600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3951236" y="5448300"/>
                <a:ext cx="595474" cy="513666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3525"/>
            <a:ext cx="7645400" cy="1320800"/>
          </a:xfrm>
        </p:spPr>
        <p:txBody>
          <a:bodyPr/>
          <a:lstStyle/>
          <a:p>
            <a:pPr eaLnBrk="1" hangingPunct="1"/>
            <a:r>
              <a:rPr lang="en-US" sz="3400" smtClean="0"/>
              <a:t>Chebyshev Bound (alternate form)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82702" y="1025525"/>
          <a:ext cx="7472644" cy="2841310"/>
        </p:xfrm>
        <a:graphic>
          <a:graphicData uri="http://schemas.openxmlformats.org/presentationml/2006/ole">
            <p:oleObj spid="_x0000_s9218" name="Equation" r:id="rId4" imgW="1778000" imgH="673100" progId="Equation.DSMT4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90688" y="3649663"/>
          <a:ext cx="4213225" cy="2527300"/>
        </p:xfrm>
        <a:graphic>
          <a:graphicData uri="http://schemas.openxmlformats.org/presentationml/2006/ole">
            <p:oleObj spid="_x0000_s9219" name="Equation" r:id="rId5" imgW="825480" imgH="495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1/9</a:t>
            </a:r>
            <a:endParaRPr lang="en-US" sz="4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FF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1/16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84325" y="1055688"/>
          <a:ext cx="6019800" cy="2003425"/>
        </p:xfrm>
        <a:graphic>
          <a:graphicData uri="http://schemas.openxmlformats.org/presentationml/2006/ole">
            <p:oleObj spid="_x0000_s10242" name="Equation" r:id="rId4" imgW="1295400" imgH="431800" progId="Equation.DSMT4">
              <p:embed/>
            </p:oleObj>
          </a:graphicData>
        </a:graphic>
      </p:graphicFrame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>
          <a:xfrm>
            <a:off x="1773238" y="263525"/>
            <a:ext cx="5562600" cy="10287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Standard Deviation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Probably close to </a:t>
            </a:r>
            <a:r>
              <a:rPr lang="en-US" sz="4400" smtClean="0">
                <a:solidFill>
                  <a:schemeClr val="tx1"/>
                </a:solidFill>
              </a:rPr>
              <a:t>c·</a:t>
            </a:r>
            <a:r>
              <a:rPr lang="el-GR" sz="4400" smtClean="0">
                <a:solidFill>
                  <a:schemeClr val="tx1"/>
                </a:solidFill>
                <a:cs typeface="Times New Roman" pitchFamily="18" charset="0"/>
              </a:rPr>
              <a:t>σ</a:t>
            </a:r>
            <a:endParaRPr lang="en-US" sz="440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30363"/>
            <a:ext cx="7964487" cy="3470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Probability that you are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µ ± 2</a:t>
            </a:r>
            <a:r>
              <a:rPr lang="el-GR" sz="5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µ ± 3</a:t>
            </a:r>
            <a:r>
              <a:rPr lang="el-GR" sz="5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1/9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5525877" y="4546600"/>
            <a:ext cx="1488440" cy="9779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p:oleObj spid="_x0000_s120834" name="Equation" r:id="rId4" imgW="126720" imgH="1904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13939" y="2827020"/>
          <a:ext cx="4795520" cy="975360"/>
        </p:xfrm>
        <a:graphic>
          <a:graphicData uri="http://schemas.openxmlformats.org/presentationml/2006/ole">
            <p:oleObj spid="_x0000_s120836" name="Equation" r:id="rId5" imgW="1498320" imgH="30456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22919" y="3621923"/>
          <a:ext cx="4238386" cy="1185027"/>
        </p:xfrm>
        <a:graphic>
          <a:graphicData uri="http://schemas.openxmlformats.org/presentationml/2006/ole">
            <p:oleObj spid="_x0000_s120837" name="Equation" r:id="rId6" imgW="1270000" imgH="3429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p:oleObj spid="_x0000_s120838" name="Equation" r:id="rId7" imgW="1218960" imgH="2538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163" y="2008188"/>
          <a:ext cx="4813300" cy="971550"/>
        </p:xfrm>
        <a:graphic>
          <a:graphicData uri="http://schemas.openxmlformats.org/presentationml/2006/ole">
            <p:oleObj spid="_x0000_s120839" name="Equation" r:id="rId8" imgW="1511280" imgH="30456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7813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369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p:oleObj spid="_x0000_s108546" name="Equation" r:id="rId4" imgW="1574800" imgH="2794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62038" y="2055813"/>
          <a:ext cx="7326312" cy="1487487"/>
        </p:xfrm>
        <a:graphic>
          <a:graphicData uri="http://schemas.openxmlformats.org/presentationml/2006/ole">
            <p:oleObj spid="_x0000_s108549" name="Equation" r:id="rId5" imgW="1625400" imgH="33012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  <p:bldP spid="7270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 Formula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70" y="1037749"/>
            <a:ext cx="7388860" cy="47539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E[(R -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2</a:t>
            </a:r>
            <a:r>
              <a:rPr lang="en-US" sz="4000" dirty="0" smtClean="0">
                <a:sym typeface="Symbol" pitchFamily="18" charset="2"/>
              </a:rPr>
              <a:t>μR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  </a:t>
            </a:r>
            <a:r>
              <a:rPr lang="en-US" sz="4000" dirty="0" err="1" smtClean="0">
                <a:sym typeface="Symbol" pitchFamily="18" charset="2"/>
              </a:rPr>
              <a:t>μ</a:t>
            </a:r>
            <a:r>
              <a:rPr lang="en-US" sz="4000" dirty="0" smtClean="0"/>
              <a:t>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1266" name="Equation" r:id="rId4" imgW="914400" imgH="179640" progId="Equation.DSMT4">
              <p:embed/>
            </p:oleObj>
          </a:graphicData>
        </a:graphic>
      </p:graphicFrame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2009140" y="4693920"/>
            <a:ext cx="4406900" cy="1092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67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1267" name="Equation" r:id="rId5" imgW="0" imgH="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Main computer fails with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probability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in any given year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E[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T]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Var[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{T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= 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}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(1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p)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[T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]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E[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T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(E[T]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)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T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3265744" y="3847003"/>
          <a:ext cx="3968750" cy="1644650"/>
        </p:xfrm>
        <a:graphic>
          <a:graphicData uri="http://schemas.openxmlformats.org/presentationml/2006/ole">
            <p:oleObj spid="_x0000_s266242" name="Equation" r:id="rId4" imgW="1104900" imgH="4572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006475" y="1169923"/>
          <a:ext cx="2752725" cy="1008062"/>
        </p:xfrm>
        <a:graphic>
          <a:graphicData uri="http://schemas.openxmlformats.org/presentationml/2006/ole">
            <p:oleObj spid="_x0000_s266243" name="Equation" r:id="rId5" imgW="660400" imgH="241300" progId="Equation.DSMT4">
              <p:embed/>
            </p:oleObj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906838" y="773913"/>
          <a:ext cx="4538662" cy="1800225"/>
        </p:xfrm>
        <a:graphic>
          <a:graphicData uri="http://schemas.openxmlformats.org/presentationml/2006/ole">
            <p:oleObj spid="_x0000_s266244" name="Equation" r:id="rId6" imgW="1155700" imgH="4572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idx="4294967295"/>
          </p:nvPr>
        </p:nvGraphicFramePr>
        <p:xfrm>
          <a:off x="3582053" y="3971705"/>
          <a:ext cx="3795630" cy="2368446"/>
        </p:xfrm>
        <a:graphic>
          <a:graphicData uri="http://schemas.openxmlformats.org/presentationml/2006/ole">
            <p:oleObj spid="_x0000_s266245" name="Equation" r:id="rId7" imgW="508000" imgH="381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55707" y="2361735"/>
          <a:ext cx="4392612" cy="1700213"/>
        </p:xfrm>
        <a:graphic>
          <a:graphicData uri="http://schemas.openxmlformats.org/presentationml/2006/ole">
            <p:oleObj spid="_x0000_s266246" name="Equation" r:id="rId8" imgW="1181100" imgH="457200" progId="Equation.DSMT4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}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576" y="143598"/>
            <a:ext cx="5408667" cy="985329"/>
          </a:xfrm>
        </p:spPr>
        <p:txBody>
          <a:bodyPr/>
          <a:lstStyle/>
          <a:p>
            <a:r>
              <a:rPr lang="en-US" sz="4000" dirty="0"/>
              <a:t>Calculating Variance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852504" y="3104557"/>
          <a:ext cx="5273880" cy="2185496"/>
        </p:xfrm>
        <a:graphic>
          <a:graphicData uri="http://schemas.openxmlformats.org/presentationml/2006/ole">
            <p:oleObj spid="_x0000_s357378" name="Equation" r:id="rId4" imgW="1104900" imgH="4572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37887" y="1532802"/>
          <a:ext cx="3521313" cy="1289523"/>
        </p:xfrm>
        <a:graphic>
          <a:graphicData uri="http://schemas.openxmlformats.org/presentationml/2006/ole">
            <p:oleObj spid="_x0000_s357379" name="Equation" r:id="rId5" imgW="660400" imgH="2413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idx="4294967295"/>
          </p:nvPr>
        </p:nvGraphicFramePr>
        <p:xfrm>
          <a:off x="3340157" y="3387324"/>
          <a:ext cx="4884150" cy="3047675"/>
        </p:xfrm>
        <a:graphic>
          <a:graphicData uri="http://schemas.openxmlformats.org/presentationml/2006/ole">
            <p:oleObj spid="_x0000_s357380" name="Equation" r:id="rId6" imgW="508000" imgH="381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42978" y="1082067"/>
          <a:ext cx="4944167" cy="2223941"/>
        </p:xfrm>
        <a:graphic>
          <a:graphicData uri="http://schemas.openxmlformats.org/presentationml/2006/ole">
            <p:oleObj spid="_x0000_s357381" name="Equation" r:id="rId7" imgW="1016000" imgH="457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85307" y="1507724"/>
          <a:ext cx="3581621" cy="1233963"/>
        </p:xfrm>
        <a:graphic>
          <a:graphicData uri="http://schemas.openxmlformats.org/presentationml/2006/ole">
            <p:oleObj spid="_x0000_s357382" name="Equation" r:id="rId8" imgW="774700" imgH="2667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866256" y="1777470"/>
          <a:ext cx="5657850" cy="1181100"/>
        </p:xfrm>
        <a:graphic>
          <a:graphicData uri="http://schemas.openxmlformats.org/presentationml/2006/ole">
            <p:oleObj spid="_x0000_s359426" name="Equation" r:id="rId4" imgW="1524000" imgH="3175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/>
        </p:nvGraphicFramePr>
        <p:xfrm>
          <a:off x="390525" y="2742706"/>
          <a:ext cx="8270875" cy="1127125"/>
        </p:xfrm>
        <a:graphic>
          <a:graphicData uri="http://schemas.openxmlformats.org/presentationml/2006/ole">
            <p:oleObj spid="_x0000_s359427" name="Equation" r:id="rId5" imgW="2146300" imgH="2921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p:oleObj spid="_x0000_s359428" name="Equation" r:id="rId6" imgW="546100" imgH="2413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8663" y="3604688"/>
          <a:ext cx="7662338" cy="1992208"/>
        </p:xfrm>
        <a:graphic>
          <a:graphicData uri="http://schemas.openxmlformats.org/presentationml/2006/ole">
            <p:oleObj spid="_x0000_s359429" name="Equation" r:id="rId7" imgW="1905000" imgH="49530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p:oleObj spid="_x0000_s359430" name="Equation" r:id="rId8" imgW="469900" imgH="24130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75778" y="21476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10, 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9.5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{Mir1 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29 years</a:t>
            </a:r>
            <a:r>
              <a:rPr lang="en-US" sz="4400" dirty="0">
                <a:latin typeface="Comic Sans MS" pitchFamily="66" charset="0"/>
              </a:rPr>
              <a:t>}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6359728" y="3112714"/>
            <a:ext cx="239838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l-GR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kern="0" baseline="30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90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1768210" y="978514"/>
          <a:ext cx="4682222" cy="1808414"/>
        </p:xfrm>
        <a:graphic>
          <a:graphicData uri="http://schemas.openxmlformats.org/presentationml/2006/ole">
            <p:oleObj spid="_x0000_s270338" name="Equation" r:id="rId5" imgW="1282700" imgH="495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1500" y="1817688"/>
          <a:ext cx="8075613" cy="1763712"/>
        </p:xfrm>
        <a:graphic>
          <a:graphicData uri="http://schemas.openxmlformats.org/presentationml/2006/ole">
            <p:oleObj spid="_x0000_s109570" name="Equation" r:id="rId4" imgW="2209680" imgH="48240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Deviation of</a:t>
            </a:r>
            <a:b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Repeated Trials</a:t>
            </a:r>
            <a:endParaRPr lang="en-US" sz="1200" b="1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30250" y="1690688"/>
          <a:ext cx="6435725" cy="2335212"/>
        </p:xfrm>
        <a:graphic>
          <a:graphicData uri="http://schemas.openxmlformats.org/presentationml/2006/ole">
            <p:oleObj spid="_x0000_s212999" name="Equation" r:id="rId5" imgW="1295400" imgH="469900" progId="Equation.DSMT4">
              <p:embed/>
            </p:oleObj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385233" y="3992563"/>
          <a:ext cx="8469313" cy="2179637"/>
        </p:xfrm>
        <a:graphic>
          <a:graphicData uri="http://schemas.openxmlformats.org/presentationml/2006/ole">
            <p:oleObj spid="_x0000_s213001" name="Equation" r:id="rId6" imgW="18288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p:oleObj spid="_x0000_s319494" name="Equation" r:id="rId4" imgW="1828800" imgH="469900" progId="Equation.DSMT4">
              <p:embed/>
            </p:oleObj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p:oleObj spid="_x0000_s319498" name="Equation" r:id="rId6" imgW="16383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p:oleObj spid="_x0000_s323588" name="Equation" r:id="rId5" imgW="1638300" imgH="4699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FF00FF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5939" y="-156845"/>
          <a:ext cx="7138153" cy="1873132"/>
        </p:xfrm>
        <a:graphic>
          <a:graphicData uri="http://schemas.openxmlformats.org/presentationml/2006/ole">
            <p:oleObj spid="_x0000_s312322" name="Equation" r:id="rId3" imgW="1790700" imgH="4699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2724" y="10696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8002" y="3366928"/>
          <a:ext cx="7059613" cy="2178050"/>
        </p:xfrm>
        <a:graphic>
          <a:graphicData uri="http://schemas.openxmlformats.org/presentationml/2006/ole">
            <p:oleObj spid="_x0000_s317442" name="Equation" r:id="rId4" imgW="1524000" imgH="469900" progId="Equation.DSMT4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9706" y="2843445"/>
          <a:ext cx="7645400" cy="900113"/>
        </p:xfrm>
        <a:graphic>
          <a:graphicData uri="http://schemas.openxmlformats.org/presentationml/2006/ole">
            <p:oleObj spid="_x0000_s317443" name="Equation" r:id="rId5" imgW="1943100" imgH="228600" progId="Equation.DSMT4">
              <p:embed/>
            </p:oleObj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6338" y="323850"/>
          <a:ext cx="7899400" cy="911225"/>
        </p:xfrm>
        <a:graphic>
          <a:graphicData uri="http://schemas.openxmlformats.org/presentationml/2006/ole">
            <p:oleObj spid="_x0000_s313346" name="Equation" r:id="rId3" imgW="1981200" imgH="2286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7138" y="323850"/>
          <a:ext cx="7797800" cy="911225"/>
        </p:xfrm>
        <a:graphic>
          <a:graphicData uri="http://schemas.openxmlformats.org/presentationml/2006/ole">
            <p:oleObj spid="_x0000_s314370" name="Equation" r:id="rId3" imgW="1955800" imgH="2286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p:oleObj spid="_x0000_s144388" name="Equation" r:id="rId4" imgW="1295400" imgH="355600" progId="Equation.DSMT4">
              <p:embed/>
            </p:oleObj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4997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 is it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p:oleObj spid="_x0000_s144387" name="Equation" r:id="rId5" imgW="1473120" imgH="431640" progId="Equation.DSMT4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4238625" y="4452308"/>
          <a:ext cx="4113213" cy="1506538"/>
        </p:xfrm>
        <a:graphic>
          <a:graphicData uri="http://schemas.openxmlformats.org/presentationml/2006/ole">
            <p:oleObj spid="_x0000_s187394" name="Equation" r:id="rId4" imgW="1143000" imgH="419040" progId="Equation.DSMT4">
              <p:embed/>
            </p:oleObj>
          </a:graphicData>
        </a:graphic>
      </p:graphicFrame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p:oleObj spid="_x0000_s187395" name="Equation" r:id="rId5" imgW="1473120" imgH="431640" progId="Equation.DSMT4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47963" y="4067013"/>
          <a:ext cx="4450639" cy="1449045"/>
        </p:xfrm>
        <a:graphic>
          <a:graphicData uri="http://schemas.openxmlformats.org/presentationml/2006/ole">
            <p:oleObj spid="_x0000_s187396" name="Equation" r:id="rId6" imgW="1092200" imgH="355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86018" name="Object 3"/>
          <p:cNvGraphicFramePr>
            <a:graphicFrameLocks noChangeAspect="1"/>
          </p:cNvGraphicFramePr>
          <p:nvPr/>
        </p:nvGraphicFramePr>
        <p:xfrm>
          <a:off x="489486" y="1136650"/>
          <a:ext cx="7466012" cy="1992313"/>
        </p:xfrm>
        <a:graphic>
          <a:graphicData uri="http://schemas.openxmlformats.org/presentationml/2006/ole">
            <p:oleObj spid="_x0000_s168962" name="Equation" r:id="rId4" imgW="1473200" imgH="393700" progId="Equation.DSMT4">
              <p:embed/>
            </p:oleObj>
          </a:graphicData>
        </a:graphic>
      </p:graphicFrame>
      <p:sp useBgFill="1"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7984303" y="1303338"/>
            <a:ext cx="547483" cy="92333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527050" y="3673475"/>
          <a:ext cx="8002588" cy="1935163"/>
        </p:xfrm>
        <a:graphic>
          <a:graphicData uri="http://schemas.openxmlformats.org/presentationml/2006/ole">
            <p:oleObj spid="_x0000_s168964" name="Equation" r:id="rId5" imgW="1625600" imgH="3937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9831" y="1270001"/>
            <a:ext cx="531065" cy="101566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 animBg="1"/>
      <p:bldP spid="86026" grpId="1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novelty</a:t>
            </a:r>
            <a:r>
              <a:rPr lang="en-US" sz="4000" dirty="0">
                <a:latin typeface="Times New Roman"/>
                <a:cs typeface="Times New Roman"/>
              </a:rPr>
              <a:t> 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3"/>
          <p:cNvGraphicFramePr>
            <a:graphicFrameLocks noChangeAspect="1"/>
          </p:cNvGraphicFramePr>
          <p:nvPr/>
        </p:nvGraphicFramePr>
        <p:xfrm>
          <a:off x="526598" y="3673476"/>
          <a:ext cx="8003375" cy="1935306"/>
        </p:xfrm>
        <a:graphic>
          <a:graphicData uri="http://schemas.openxmlformats.org/presentationml/2006/ole">
            <p:oleObj spid="_x0000_s185347" name="Equation" r:id="rId4" imgW="1625600" imgH="393700" progId="Equation.DSMT4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2630" y="1358942"/>
            <a:ext cx="8169932" cy="148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will follow easily by </a:t>
            </a:r>
            <a:r>
              <a:rPr lang="en-US" sz="4400" dirty="0" err="1" smtClean="0">
                <a:latin typeface="Comic Sans MS"/>
                <a:cs typeface="Comic Sans MS"/>
              </a:rPr>
              <a:t>Chebyshev</a:t>
            </a:r>
            <a:endParaRPr lang="en-US" sz="4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&amp; variance properties 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= 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30547" y="1165225"/>
            <a:ext cx="3260725" cy="14128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78972" y="3741738"/>
          <a:ext cx="2768600" cy="1931987"/>
        </p:xfrm>
        <a:graphic>
          <a:graphicData uri="http://schemas.openxmlformats.org/presentationml/2006/ole">
            <p:oleObj spid="_x0000_s146436" name="Equation" r:id="rId4" imgW="673100" imgH="469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4199" y="1173418"/>
          <a:ext cx="6702981" cy="1729801"/>
        </p:xfrm>
        <a:graphic>
          <a:graphicData uri="http://schemas.openxmlformats.org/presentationml/2006/ole">
            <p:oleObj spid="_x0000_s146434" name="Equation" r:id="rId5" imgW="1968480" imgH="507960" progId="Equation.DSMT4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4669" y="1446784"/>
            <a:ext cx="4686806" cy="3741420"/>
            <a:chOff x="1114669" y="1446784"/>
            <a:chExt cx="4686806" cy="37414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114669" y="14467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610100" y="44165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07355" y="2930524"/>
          <a:ext cx="5696483" cy="1367156"/>
        </p:xfrm>
        <a:graphic>
          <a:graphicData uri="http://schemas.openxmlformats.org/presentationml/2006/ole">
            <p:oleObj spid="_x0000_s146435" name="Equation" r:id="rId6" imgW="1904760" imgH="457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3009" y="1782280"/>
          <a:ext cx="7863160" cy="2397985"/>
        </p:xfrm>
        <a:graphic>
          <a:graphicData uri="http://schemas.openxmlformats.org/presentationml/2006/ole">
            <p:oleObj spid="_x0000_s209922" name="Equation" r:id="rId3" imgW="1790700" imgH="546100" progId="Equation.DSMT4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p:oleObj spid="_x0000_s150531" name="Equation" r:id="rId4" imgW="2336800" imgH="6731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p:oleObj spid="_x0000_s150532" name="Equation" r:id="rId5" imgW="2527300" imgH="571500" progId="Equation.DSMT4">
              <p:embed/>
            </p:oleObj>
          </a:graphicData>
        </a:graphic>
      </p:graphicFrame>
      <p:sp>
        <p:nvSpPr>
          <p:cNvPr id="47111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/>
              <a:t>Repeated Trials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p:oleObj spid="_x0000_s150533" name="Equation" r:id="rId6" imgW="787320" imgH="444240" progId="Equation.DSMT4">
              <p:embed/>
            </p:oleObj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7306808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   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pairwise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7858" y="3221482"/>
          <a:ext cx="5915025" cy="936625"/>
        </p:xfrm>
        <a:graphic>
          <a:graphicData uri="http://schemas.openxmlformats.org/presentationml/2006/ole">
            <p:oleObj spid="_x0000_s154626" name="Equation" r:id="rId4" imgW="1765080" imgH="279360" progId="Equation.DSMT4">
              <p:embed/>
            </p:oleObj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p:oleObj spid="_x0000_s154627" name="Equation" r:id="rId5" imgW="1714500" imgH="596900" progId="Equation.DSMT4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3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omic Sans MS"/>
                <a:cs typeface="Comic Sans MS"/>
              </a:rPr>
              <a:t>Theorem:</a:t>
            </a:r>
            <a:endParaRPr lang="en-US" sz="3600" i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Team Problems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549400"/>
            <a:ext cx="7340600" cy="37973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smtClean="0"/>
              <a:t>1</a:t>
            </a:r>
            <a:r>
              <a:rPr lang="en-US" sz="10600" smtClean="0">
                <a:latin typeface="Euclids"/>
                <a:cs typeface="Euclids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Pr{R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8047" y="2994439"/>
          <a:ext cx="4637831" cy="1583650"/>
        </p:xfrm>
        <a:graphic>
          <a:graphicData uri="http://schemas.openxmlformats.org/presentationml/2006/ole">
            <p:oleObj spid="_x0000_s1030" name="Equation" r:id="rId4" imgW="1041400" imgH="355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1031" name="Equation" r:id="rId5" imgW="1397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908800" cy="1181100"/>
          </a:xfrm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320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Pr{D =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sp>
        <p:nvSpPr>
          <p:cNvPr id="32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8600" y="266700"/>
            <a:ext cx="6718300" cy="12573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9066</TotalTime>
  <Words>2383</Words>
  <Application>Microsoft Macintosh PowerPoint</Application>
  <PresentationFormat>On-screen Show (4:3)</PresentationFormat>
  <Paragraphs>417</Paragraphs>
  <Slides>67</Slides>
  <Notes>62</Notes>
  <HiddenSlides>37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Comic Sans MS</vt:lpstr>
      <vt:lpstr>cmsy10</vt:lpstr>
      <vt:lpstr>Euclid Symbol</vt:lpstr>
      <vt:lpstr>Euclid</vt:lpstr>
      <vt:lpstr>Arial Unicode MS</vt:lpstr>
      <vt:lpstr>6.042 Lecture Template</vt:lpstr>
      <vt:lpstr>Default Design</vt:lpstr>
      <vt:lpstr>Equation</vt:lpstr>
      <vt:lpstr>Slide 1</vt:lpstr>
      <vt:lpstr>Don’t expect the Expectation!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Two Dice with Same Mean</vt:lpstr>
      <vt:lpstr>Dice have Different Deviations</vt:lpstr>
      <vt:lpstr>Giving Meaning to the Mean</vt:lpstr>
      <vt:lpstr>Two Distributions, Same Mean</vt:lpstr>
      <vt:lpstr>IQ</vt:lpstr>
      <vt:lpstr>IQ Higher than 200</vt:lpstr>
      <vt:lpstr>Example: IQ</vt:lpstr>
      <vt:lpstr>IQ Higher than 300?</vt:lpstr>
      <vt:lpstr>IQ Higher than 300?</vt:lpstr>
      <vt:lpstr>IQ Higher than x?</vt:lpstr>
      <vt:lpstr>IQ Higher than x?</vt:lpstr>
      <vt:lpstr>Markov Bound</vt:lpstr>
      <vt:lpstr>Markov Bound (Alternate Form)</vt:lpstr>
      <vt:lpstr>Markov Bound</vt:lpstr>
      <vt:lpstr>Lower bounds on IQ</vt:lpstr>
      <vt:lpstr>IQ ≥ 300, again</vt:lpstr>
      <vt:lpstr>IQ ≥ 300, again</vt:lpstr>
      <vt:lpstr>Improving the Markov Bound</vt:lpstr>
      <vt:lpstr>Chebyshev Bound</vt:lpstr>
      <vt:lpstr>Chebyshev Bound</vt:lpstr>
      <vt:lpstr>Standard Deviation</vt:lpstr>
      <vt:lpstr>Standard Deviation</vt:lpstr>
      <vt:lpstr>Chebyshev Bound (alternate form)</vt:lpstr>
      <vt:lpstr>Standard Deviation</vt:lpstr>
      <vt:lpstr>Probably close to c·σ</vt:lpstr>
      <vt:lpstr>Variance of an Indicator</vt:lpstr>
      <vt:lpstr>Calculating Variance</vt:lpstr>
      <vt:lpstr>Variance Formula</vt:lpstr>
      <vt:lpstr>Space Station Mir</vt:lpstr>
      <vt:lpstr>Slide 38</vt:lpstr>
      <vt:lpstr>Slide 39</vt:lpstr>
      <vt:lpstr>Calculating Variance</vt:lpstr>
      <vt:lpstr>Slide 41</vt:lpstr>
      <vt:lpstr>Mean Time to Failure</vt:lpstr>
      <vt:lpstr>Calculating Variance</vt:lpstr>
      <vt:lpstr>Slide 44</vt:lpstr>
      <vt:lpstr>Slide 45</vt:lpstr>
      <vt:lpstr>Slide 46</vt:lpstr>
      <vt:lpstr>Repeated Trials</vt:lpstr>
      <vt:lpstr>Repeated Trials</vt:lpstr>
      <vt:lpstr>Repeated Trials</vt:lpstr>
      <vt:lpstr>Slide 50</vt:lpstr>
      <vt:lpstr>Repeated Trials</vt:lpstr>
      <vt:lpstr>Slide 52</vt:lpstr>
      <vt:lpstr>Slide 53</vt:lpstr>
      <vt:lpstr>Repeated Trials</vt:lpstr>
      <vt:lpstr>Slide 55</vt:lpstr>
      <vt:lpstr>Slide 56</vt:lpstr>
      <vt:lpstr>Slide 57</vt:lpstr>
      <vt:lpstr>Jacob D. Bernoulli (1659 – 1705)</vt:lpstr>
      <vt:lpstr>Slide 59</vt:lpstr>
      <vt:lpstr>Repeated Trials</vt:lpstr>
      <vt:lpstr>Slide 61</vt:lpstr>
      <vt:lpstr>Repeated Trials</vt:lpstr>
      <vt:lpstr>Repeated Trials</vt:lpstr>
      <vt:lpstr>Analysis of the Proof</vt:lpstr>
      <vt:lpstr>Pairwise Independent Sampling</vt:lpstr>
      <vt:lpstr>Pairwise Independent Sampling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1247</cp:revision>
  <cp:lastPrinted>2009-12-05T05:50:43Z</cp:lastPrinted>
  <dcterms:created xsi:type="dcterms:W3CDTF">2011-04-28T00:40:48Z</dcterms:created>
  <dcterms:modified xsi:type="dcterms:W3CDTF">2011-04-28T00:42:10Z</dcterms:modified>
</cp:coreProperties>
</file>