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embeddings/oleObject16.bin" ContentType="application/vnd.openxmlformats-officedocument.oleObject"/>
  <Override PartName="/ppt/notesSlides/notesSlide1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9" r:id="rId3"/>
    <p:sldId id="274" r:id="rId4"/>
    <p:sldId id="338" r:id="rId5"/>
    <p:sldId id="329" r:id="rId6"/>
    <p:sldId id="332" r:id="rId7"/>
    <p:sldId id="337" r:id="rId8"/>
    <p:sldId id="331" r:id="rId9"/>
    <p:sldId id="344" r:id="rId10"/>
    <p:sldId id="341" r:id="rId11"/>
    <p:sldId id="343" r:id="rId12"/>
    <p:sldId id="342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17" autoAdjust="0"/>
  </p:normalViewPr>
  <p:slideViewPr>
    <p:cSldViewPr snapToGrid="0" showGuides="1">
      <p:cViewPr varScale="1">
        <p:scale>
          <a:sx n="101" d="100"/>
          <a:sy n="101" d="100"/>
        </p:scale>
        <p:origin x="-456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12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63553" y="6556290"/>
            <a:ext cx="8708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pred2..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80254" y="1285067"/>
            <a:ext cx="8267600" cy="99401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4800" b="0" dirty="0" smtClean="0"/>
              <a:t>Predicate Logic, II</a:t>
            </a:r>
            <a:endParaRPr lang="en-US" sz="48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66522" y="2268257"/>
            <a:ext cx="62109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Validity &amp; </a:t>
            </a:r>
            <a:endParaRPr lang="en-US" sz="9600" kern="0" dirty="0" smtClean="0">
              <a:solidFill>
                <a:srgbClr val="000000"/>
              </a:solidFill>
              <a:latin typeface="Comic Sans MS" pitchFamily="66" charset="0"/>
              <a:ea typeface="+mj-ea"/>
            </a:endParaRPr>
          </a:p>
          <a:p>
            <a:pPr algn="ctr"/>
            <a:r>
              <a:rPr lang="en-US" sz="9600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Soundness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82455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69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3074" y="3558146"/>
            <a:ext cx="322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Subtlety:</a:t>
            </a:r>
            <a:endParaRPr lang="en-US" sz="5400" dirty="0"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10" y="4493549"/>
            <a:ext cx="9030739" cy="1265979"/>
            <a:chOff x="74570" y="4132139"/>
            <a:chExt cx="9030739" cy="1265979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140629"/>
                </p:ext>
              </p:extLst>
            </p:nvPr>
          </p:nvGraphicFramePr>
          <p:xfrm>
            <a:off x="74570" y="4132139"/>
            <a:ext cx="1720850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70" name="Equation" r:id="rId6" imgW="317500" imgH="215900" progId="Equation.DSMT4">
                    <p:embed/>
                  </p:oleObj>
                </mc:Choice>
                <mc:Fallback>
                  <p:oleObj name="Equation" r:id="rId6" imgW="3175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70" y="4132139"/>
                          <a:ext cx="1720850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4368089"/>
                </p:ext>
              </p:extLst>
            </p:nvPr>
          </p:nvGraphicFramePr>
          <p:xfrm>
            <a:off x="6008096" y="4159868"/>
            <a:ext cx="3097213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71" name="Equation" r:id="rId8" imgW="571500" imgH="228600" progId="Equation.DSMT4">
                    <p:embed/>
                  </p:oleObj>
                </mc:Choice>
                <mc:Fallback>
                  <p:oleObj name="Equation" r:id="rId8" imgW="571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8096" y="4159868"/>
                          <a:ext cx="3097213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773870" y="4324199"/>
              <a:ext cx="42795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Comic Sans MS"/>
                  <a:cs typeface="Comic Sans MS"/>
                </a:rPr>
                <a:t>d</a:t>
              </a:r>
              <a:r>
                <a:rPr lang="en-US" sz="4800" dirty="0" smtClean="0">
                  <a:latin typeface="Comic Sans MS"/>
                  <a:cs typeface="Comic Sans MS"/>
                </a:rPr>
                <a:t>oes </a:t>
              </a:r>
              <a:r>
                <a:rPr lang="en-US" sz="4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not</a:t>
              </a:r>
              <a:r>
                <a:rPr lang="en-US" sz="4800" dirty="0" smtClean="0">
                  <a:latin typeface="Comic Sans MS"/>
                  <a:cs typeface="Comic Sans MS"/>
                </a:rPr>
                <a:t> imply</a:t>
              </a:r>
              <a:endParaRPr lang="en-US" sz="48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3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40646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0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8960" y="3719157"/>
            <a:ext cx="852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…unlike propositional case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225" y="4658715"/>
            <a:ext cx="89037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instead have weaker notion 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of Soundness: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774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4893" y="2388897"/>
            <a:ext cx="7861234" cy="1219950"/>
            <a:chOff x="624893" y="2388897"/>
            <a:chExt cx="7861234" cy="1219950"/>
          </a:xfrm>
        </p:grpSpPr>
        <p:sp>
          <p:nvSpPr>
            <p:cNvPr id="9" name="TextBox 8"/>
            <p:cNvSpPr txBox="1"/>
            <p:nvPr/>
          </p:nvSpPr>
          <p:spPr>
            <a:xfrm>
              <a:off x="624893" y="2388897"/>
              <a:ext cx="786123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If        is 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valid</a:t>
              </a:r>
              <a:r>
                <a:rPr lang="en-US" sz="6600" dirty="0" smtClean="0">
                  <a:latin typeface="Comic Sans MS"/>
                  <a:cs typeface="Comic Sans MS"/>
                </a:rPr>
                <a:t> then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715492"/>
                </p:ext>
              </p:extLst>
            </p:nvPr>
          </p:nvGraphicFramePr>
          <p:xfrm>
            <a:off x="1737581" y="2438859"/>
            <a:ext cx="1720850" cy="116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94" name="Equation" r:id="rId4" imgW="317500" imgH="215900" progId="Equation.DSMT4">
                    <p:embed/>
                  </p:oleObj>
                </mc:Choice>
                <mc:Fallback>
                  <p:oleObj name="Equation" r:id="rId4" imgW="3175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581" y="2438859"/>
                          <a:ext cx="1720850" cy="1169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604729" y="1562359"/>
            <a:ext cx="7713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Weaker notion of Soundness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5067" y="3686119"/>
            <a:ext cx="5871153" cy="1238250"/>
            <a:chOff x="243013" y="3686119"/>
            <a:chExt cx="5871153" cy="123825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275550"/>
                </p:ext>
              </p:extLst>
            </p:nvPr>
          </p:nvGraphicFramePr>
          <p:xfrm>
            <a:off x="243013" y="3686119"/>
            <a:ext cx="3097213" cy="1238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95" name="Equation" r:id="rId6" imgW="571500" imgH="228600" progId="Equation.DSMT4">
                    <p:embed/>
                  </p:oleObj>
                </mc:Choice>
                <mc:Fallback>
                  <p:oleObj name="Equation" r:id="rId6" imgW="571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13" y="3686119"/>
                          <a:ext cx="3097213" cy="1238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216355" y="3690387"/>
              <a:ext cx="28978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latin typeface="Comic Sans MS"/>
                  <a:cs typeface="Comic Sans MS"/>
                </a:rPr>
                <a:t>is</a:t>
              </a:r>
              <a:r>
                <a:rPr lang="en-US" sz="66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 valid</a:t>
              </a:r>
              <a:endParaRPr lang="en-US" sz="6600" dirty="0" smtClean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10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17765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2146300" imgH="215900" progId="Equation.3">
                  <p:embed/>
                </p:oleObj>
              </mc:Choice>
              <mc:Fallback>
                <p:oleObj name="Equation" r:id="rId6" imgW="214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650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0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1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409" y="2365584"/>
            <a:ext cx="6736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P(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  </a:t>
            </a:r>
            <a:r>
              <a:rPr lang="en-US" sz="6000" dirty="0" err="1" smtClean="0"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smtClean="0">
                <a:solidFill>
                  <a:srgbClr val="660066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800000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endParaRPr lang="en-US" sz="6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3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65542"/>
              </p:ext>
            </p:extLst>
          </p:nvPr>
        </p:nvGraphicFramePr>
        <p:xfrm>
          <a:off x="456406" y="1369456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40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369456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33743" y="2122488"/>
            <a:ext cx="8641343" cy="407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 smtClean="0">
                <a:latin typeface="Comic Sans MS" pitchFamily="66" charset="0"/>
              </a:rPr>
              <a:t>: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, for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all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values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of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in the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domain,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is true.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Suppose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2800" dirty="0" smtClean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an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element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in the domain. </a:t>
            </a:r>
            <a:r>
              <a:rPr lang="en-US" sz="2800" dirty="0" smtClean="0">
                <a:latin typeface="Comic Sans MS" pitchFamily="66" charset="0"/>
              </a:rPr>
              <a:t>Then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4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65610" y="1357942"/>
            <a:ext cx="81747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5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51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37344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2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4240" y="3839465"/>
            <a:ext cx="8634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where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is a constant symbol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that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has not appeared 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earlier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761848"/>
              </p:ext>
            </p:extLst>
          </p:nvPr>
        </p:nvGraphicFramePr>
        <p:xfrm>
          <a:off x="2752725" y="1092200"/>
          <a:ext cx="323532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9" name="Equation" r:id="rId4" imgW="596900" imgH="508000" progId="Equation.DSMT4">
                  <p:embed/>
                </p:oleObj>
              </mc:Choice>
              <mc:Fallback>
                <p:oleObj name="Equation" r:id="rId4" imgW="596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92200"/>
                        <a:ext cx="3235325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2780" y="3839465"/>
            <a:ext cx="7767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is a “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fresh</a:t>
            </a:r>
            <a:r>
              <a:rPr lang="en-US" sz="6000" dirty="0" smtClean="0">
                <a:latin typeface="Comic Sans MS" pitchFamily="66" charset="0"/>
                <a:sym typeface="Euclid Symbol" pitchFamily="18" charset="2"/>
              </a:rPr>
              <a:t> symbol”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272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</TotalTime>
  <Words>369</Words>
  <Application>Microsoft Macintosh PowerPoint</Application>
  <PresentationFormat>On-screen Show (4:3)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1_Custom Design</vt:lpstr>
      <vt:lpstr>Equation</vt:lpstr>
      <vt:lpstr>Predicate Logic, II</vt:lpstr>
      <vt:lpstr>Propositional Validity</vt:lpstr>
      <vt:lpstr>Predicate Calculus Validity</vt:lpstr>
      <vt:lpstr>DeMorgan’s Law for Quantifiers</vt:lpstr>
      <vt:lpstr>PowerPoint Presentation</vt:lpstr>
      <vt:lpstr>PowerPoint Presentation</vt:lpstr>
      <vt:lpstr>Similar Example is Not Valid</vt:lpstr>
      <vt:lpstr>Universal Generalization (UG)</vt:lpstr>
      <vt:lpstr>Universal Generalization (UG)</vt:lpstr>
      <vt:lpstr>Universal Generalization (UG)</vt:lpstr>
      <vt:lpstr>Universal Generalization (UG)</vt:lpstr>
      <vt:lpstr>Universal Generalization (UG)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443</cp:revision>
  <cp:lastPrinted>2016-02-12T00:27:32Z</cp:lastPrinted>
  <dcterms:created xsi:type="dcterms:W3CDTF">2011-02-11T16:24:00Z</dcterms:created>
  <dcterms:modified xsi:type="dcterms:W3CDTF">2016-02-13T01:42:02Z</dcterms:modified>
</cp:coreProperties>
</file>