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57" r:id="rId3"/>
    <p:sldId id="333" r:id="rId4"/>
    <p:sldId id="363" r:id="rId5"/>
    <p:sldId id="364" r:id="rId6"/>
    <p:sldId id="387" r:id="rId7"/>
    <p:sldId id="391" r:id="rId8"/>
    <p:sldId id="388" r:id="rId9"/>
    <p:sldId id="392" r:id="rId10"/>
    <p:sldId id="393" r:id="rId11"/>
    <p:sldId id="394" r:id="rId12"/>
    <p:sldId id="395" r:id="rId13"/>
    <p:sldId id="389" r:id="rId14"/>
    <p:sldId id="390" r:id="rId15"/>
    <p:sldId id="380" r:id="rId16"/>
    <p:sldId id="381" r:id="rId17"/>
    <p:sldId id="382" r:id="rId18"/>
    <p:sldId id="383" r:id="rId19"/>
    <p:sldId id="384" r:id="rId20"/>
    <p:sldId id="385" r:id="rId21"/>
    <p:sldId id="386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27" d="100"/>
          <a:sy n="127" d="100"/>
        </p:scale>
        <p:origin x="-1200" y="-112"/>
      </p:cViewPr>
      <p:guideLst>
        <p:guide orient="horz" pos="2106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8890" y="1413784"/>
            <a:ext cx="7831206" cy="495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/>
              <a:t>P</a:t>
            </a:r>
            <a:r>
              <a:rPr lang="en-US" sz="4400" dirty="0" smtClean="0"/>
              <a:t>rocedure to compute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):</a:t>
            </a:r>
          </a:p>
          <a:p>
            <a:r>
              <a:rPr lang="en-US" sz="4400" dirty="0">
                <a:solidFill>
                  <a:srgbClr val="000000"/>
                </a:solidFill>
              </a:rPr>
              <a:t>C</a:t>
            </a:r>
            <a:r>
              <a:rPr lang="en-US" sz="4400" dirty="0" smtClean="0">
                <a:solidFill>
                  <a:srgbClr val="000000"/>
                </a:solidFill>
              </a:rPr>
              <a:t>alculate if </a:t>
            </a:r>
            <a:r>
              <a:rPr lang="en-US" sz="4400" dirty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dirty="0" smtClean="0">
                <a:solidFill>
                  <a:srgbClr val="000000"/>
                </a:solidFill>
              </a:rPr>
              <a:t>halts 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when </a:t>
            </a:r>
            <a:r>
              <a:rPr lang="en-US" sz="4400" dirty="0">
                <a:solidFill>
                  <a:srgbClr val="000000"/>
                </a:solidFill>
              </a:rPr>
              <a:t>applied to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.  If not, </a:t>
            </a:r>
          </a:p>
          <a:p>
            <a:r>
              <a:rPr lang="en-US" sz="4400" dirty="0" smtClean="0"/>
              <a:t>halt and return </a:t>
            </a:r>
            <a:r>
              <a:rPr lang="en-US" sz="4400" dirty="0" smtClean="0">
                <a:solidFill>
                  <a:srgbClr val="0000FF"/>
                </a:solidFill>
              </a:rPr>
              <a:t>1.  </a:t>
            </a:r>
            <a:r>
              <a:rPr lang="en-US" sz="4400" dirty="0" smtClean="0"/>
              <a:t>If so,</a:t>
            </a:r>
          </a:p>
          <a:p>
            <a:r>
              <a:rPr lang="en-US" sz="4400" dirty="0" smtClean="0"/>
              <a:t>then run </a:t>
            </a:r>
            <a:r>
              <a:rPr lang="en-US" sz="4400" dirty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 and 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return </a:t>
            </a:r>
            <a:r>
              <a:rPr lang="en-US" sz="4400" dirty="0">
                <a:solidFill>
                  <a:srgbClr val="0000FF"/>
                </a:solidFill>
              </a:rPr>
              <a:t>1 </a:t>
            </a:r>
            <a:r>
              <a:rPr lang="en-US" sz="4400" dirty="0"/>
              <a:t>or</a:t>
            </a:r>
            <a:r>
              <a:rPr lang="en-US" sz="4400" dirty="0">
                <a:solidFill>
                  <a:srgbClr val="0000FF"/>
                </a:solidFill>
              </a:rPr>
              <a:t> 0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4400" dirty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).</a:t>
            </a:r>
            <a:endParaRPr lang="en-US" sz="4400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0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28890" y="1499070"/>
            <a:ext cx="8060358" cy="4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</a:t>
            </a:r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>
                <a:solidFill>
                  <a:srgbClr val="000000"/>
                </a:solidFill>
              </a:rPr>
              <a:t>can’t be computed</a:t>
            </a:r>
            <a:r>
              <a:rPr lang="en-US" sz="4400" dirty="0" smtClean="0"/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so there must not be a way to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calculate whether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halted </a:t>
            </a:r>
            <a:r>
              <a:rPr lang="en-US" sz="4400" dirty="0">
                <a:solidFill>
                  <a:srgbClr val="000000"/>
                </a:solidFill>
              </a:rPr>
              <a:t>and returned a value 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when </a:t>
            </a:r>
            <a:r>
              <a:rPr lang="en-US" sz="4400" dirty="0">
                <a:solidFill>
                  <a:srgbClr val="000000"/>
                </a:solidFill>
              </a:rPr>
              <a:t>applied to 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FF"/>
                </a:solidFill>
              </a:rPr>
              <a:t>’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  <a:endParaRPr lang="en-US" sz="4400" b="1" dirty="0" smtClean="0">
              <a:solidFill>
                <a:srgbClr val="000000"/>
              </a:solidFill>
              <a:latin typeface="Euclid Symbol" charset="2"/>
              <a:cs typeface="Euclid 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4184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19357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93723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457200" imgH="393700" progId="Equation.3">
                  <p:embed/>
                </p:oleObj>
              </mc:Choice>
              <mc:Fallback>
                <p:oleObj name="Equation" r:id="rId6" imgW="45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368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32740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39339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76207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698500" imgH="393700" progId="Equation.3">
                  <p:embed/>
                </p:oleObj>
              </mc:Choice>
              <mc:Fallback>
                <p:oleObj name="Equation" r:id="rId7" imgW="69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/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the text </a:t>
            </a:r>
            <a:r>
              <a:rPr lang="en-US" sz="4800" dirty="0" smtClean="0"/>
              <a:t>string</a:t>
            </a:r>
          </a:p>
          <a:p>
            <a:r>
              <a:rPr lang="en-US" sz="4800" dirty="0" smtClean="0"/>
              <a:t>from which </a:t>
            </a:r>
            <a:r>
              <a:rPr lang="en-US" sz="4800" dirty="0">
                <a:solidFill>
                  <a:srgbClr val="9933FF"/>
                </a:solidFill>
              </a:rPr>
              <a:t>P </a:t>
            </a:r>
            <a:r>
              <a:rPr lang="en-US" sz="4800" dirty="0"/>
              <a:t>was compiled.</a:t>
            </a:r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if </a:t>
            </a:r>
            <a:r>
              <a:rPr lang="en-US" sz="4800" dirty="0">
                <a:solidFill>
                  <a:srgbClr val="9933FF"/>
                </a:solidFill>
              </a:rPr>
              <a:t>P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00FF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00FF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Let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be the text </a:t>
            </a:r>
            <a:r>
              <a:rPr lang="en-US" sz="3600" dirty="0" smtClean="0"/>
              <a:t>for </a:t>
            </a:r>
            <a:r>
              <a:rPr lang="en-US" sz="3600" dirty="0" smtClean="0">
                <a:solidFill>
                  <a:srgbClr val="9933FF"/>
                </a:solidFill>
              </a:rPr>
              <a:t>Q’</a:t>
            </a:r>
            <a:endParaRPr lang="en-US" sz="3600" dirty="0">
              <a:solidFill>
                <a:srgbClr val="9933FF"/>
              </a:solidFill>
            </a:endParaRPr>
          </a:p>
          <a:p>
            <a:r>
              <a:rPr lang="en-US" sz="3600" dirty="0"/>
              <a:t>So by </a:t>
            </a: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: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0000FF"/>
                </a:solidFill>
              </a:rPr>
              <a:t>t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50802"/>
                </a:solidFill>
              </a:rPr>
              <a:t>HALTS</a:t>
            </a:r>
            <a:r>
              <a:rPr lang="en-US" sz="3600" dirty="0"/>
              <a:t>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</a:t>
            </a:r>
          </a:p>
          <a:p>
            <a:r>
              <a:rPr lang="en-US" sz="3600" dirty="0"/>
              <a:t>and by </a:t>
            </a:r>
            <a:r>
              <a:rPr lang="en-US" sz="3600" dirty="0" err="1"/>
              <a:t>def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9933FF"/>
                </a:solidFill>
              </a:rPr>
              <a:t>Q'</a:t>
            </a:r>
          </a:p>
          <a:p>
            <a:r>
              <a:rPr lang="en-US" sz="3600" dirty="0"/>
              <a:t>  </a:t>
            </a:r>
            <a:r>
              <a:rPr lang="en-US" sz="3600" dirty="0" smtClean="0">
                <a:solidFill>
                  <a:srgbClr val="9933FF"/>
                </a:solidFill>
              </a:rPr>
              <a:t>Q</a:t>
            </a:r>
            <a:r>
              <a:rPr lang="en-US" sz="3600" dirty="0">
                <a:solidFill>
                  <a:srgbClr val="9933FF"/>
                </a:solidFill>
              </a:rPr>
              <a:t>'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) returns something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t</a:t>
            </a:r>
            <a:r>
              <a:rPr lang="en-US" sz="3600" dirty="0"/>
              <a:t> does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HALT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/>
              <a:t>CONTRADICTION: </a:t>
            </a:r>
            <a:endParaRPr lang="en-US" sz="36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t </a:t>
            </a:r>
            <a:r>
              <a:rPr lang="en-US" sz="4400" dirty="0"/>
              <a:t>does </a:t>
            </a:r>
            <a:r>
              <a:rPr lang="en-US" sz="4400" dirty="0">
                <a:solidFill>
                  <a:srgbClr val="F50802"/>
                </a:solidFill>
              </a:rPr>
              <a:t>not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>
                <a:solidFill>
                  <a:srgbClr val="008000"/>
                </a:solidFill>
              </a:rPr>
              <a:t>strings</a:t>
            </a:r>
            <a:r>
              <a:rPr lang="en-US" sz="4400"/>
              <a:t> </a:t>
            </a:r>
            <a:r>
              <a:rPr lang="en-US" sz="440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2558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0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1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j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i</a:t>
                      </a:r>
                      <a:endParaRPr kumimoji="0" 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5331"/>
              </p:ext>
            </p:extLst>
          </p:nvPr>
        </p:nvGraphicFramePr>
        <p:xfrm>
          <a:off x="2629349" y="1096963"/>
          <a:ext cx="45497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727200" imgH="393700" progId="Equation.DSMT4">
                  <p:embed/>
                </p:oleObj>
              </mc:Choice>
              <mc:Fallback>
                <p:oleObj name="Equation" r:id="rId4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9349" y="1096963"/>
                        <a:ext cx="45497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173820"/>
              </p:ext>
            </p:extLst>
          </p:nvPr>
        </p:nvGraphicFramePr>
        <p:xfrm>
          <a:off x="1720031" y="3360123"/>
          <a:ext cx="6984014" cy="193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3035300" imgH="838200" progId="Equation.DSMT4">
                  <p:embed/>
                </p:oleObj>
              </mc:Choice>
              <mc:Fallback>
                <p:oleObj name="Equation" r:id="rId6" imgW="30353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031" y="3360123"/>
                        <a:ext cx="6984014" cy="193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0074" y="5671635"/>
            <a:ext cx="2606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matrix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957802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70079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8502"/>
              </p:ext>
            </p:extLst>
          </p:nvPr>
        </p:nvGraphicFramePr>
        <p:xfrm>
          <a:off x="2665646" y="1097473"/>
          <a:ext cx="4113875" cy="103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1562100" imgH="393700" progId="Equation.DSMT4">
                  <p:embed/>
                </p:oleObj>
              </mc:Choice>
              <mc:Fallback>
                <p:oleObj name="Equation" r:id="rId4" imgW="1562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646" y="1097473"/>
                        <a:ext cx="4113875" cy="103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576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41306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333500" imgH="393700" progId="Equation.3">
                  <p:embed/>
                </p:oleObj>
              </mc:Choice>
              <mc:Fallback>
                <p:oleObj name="Equation" r:id="rId4" imgW="1333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03638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931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46929" y="1413784"/>
            <a:ext cx="8634219" cy="495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Define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s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400" dirty="0" smtClean="0"/>
              <a:t>) ::= </a:t>
            </a:r>
            <a:r>
              <a:rPr lang="en-US" sz="4400" dirty="0" smtClean="0">
                <a:solidFill>
                  <a:srgbClr val="0000FF"/>
                </a:solidFill>
              </a:rPr>
              <a:t>1−M</a:t>
            </a:r>
            <a:r>
              <a:rPr lang="en-US" sz="4400" baseline="-25000" dirty="0" smtClean="0">
                <a:solidFill>
                  <a:srgbClr val="0000FF"/>
                </a:solidFill>
              </a:rPr>
              <a:t>ii</a:t>
            </a:r>
          </a:p>
          <a:p>
            <a:r>
              <a:rPr lang="en-US" sz="4400" dirty="0" smtClean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every row:</a:t>
            </a:r>
          </a:p>
          <a:p>
            <a:r>
              <a:rPr lang="en-US" sz="4400" dirty="0">
                <a:solidFill>
                  <a:srgbClr val="E45ECA"/>
                </a:solidFill>
              </a:rPr>
              <a:t>D </a:t>
            </a:r>
            <a:r>
              <a:rPr lang="en-US" sz="4400" dirty="0" smtClean="0"/>
              <a:t>differs from </a:t>
            </a:r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for all strings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sz="4400" dirty="0" smtClean="0"/>
              <a:t>So no procedure computes </a:t>
            </a:r>
            <a:r>
              <a:rPr lang="en-US" sz="4400" dirty="0">
                <a:solidFill>
                  <a:srgbClr val="E45ECA"/>
                </a:solidFill>
              </a:rPr>
              <a:t>D</a:t>
            </a:r>
            <a:endParaRPr lang="en-US" sz="4400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7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46929" y="1413784"/>
            <a:ext cx="8634219" cy="495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/>
              <a:t>But if there was a procedure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that calculated whether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compile</a:t>
            </a:r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>
                <a:solidFill>
                  <a:srgbClr val="000000"/>
                </a:solidFill>
              </a:rPr>
              <a:t>) halted and returned a value when applied to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, then</a:t>
            </a:r>
          </a:p>
          <a:p>
            <a:r>
              <a:rPr lang="en-US" sz="4400" dirty="0" smtClean="0"/>
              <a:t>a procedure </a:t>
            </a:r>
            <a:r>
              <a:rPr lang="en-US" sz="4400" dirty="0" smtClean="0">
                <a:solidFill>
                  <a:srgbClr val="FF0000"/>
                </a:solidFill>
              </a:rPr>
              <a:t>does</a:t>
            </a:r>
            <a:r>
              <a:rPr lang="en-US" sz="4400" dirty="0" smtClean="0"/>
              <a:t> compute </a:t>
            </a:r>
            <a:r>
              <a:rPr lang="en-US" sz="4400" dirty="0" smtClean="0">
                <a:solidFill>
                  <a:srgbClr val="E45ECA"/>
                </a:solidFill>
              </a:rPr>
              <a:t>D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59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785</Words>
  <Application>Microsoft Macintosh PowerPoint</Application>
  <PresentationFormat>On-screen Show (4:3)</PresentationFormat>
  <Paragraphs>295</Paragraphs>
  <Slides>20</Slides>
  <Notes>4</Notes>
  <HiddenSlides>9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1_Custom Design</vt:lpstr>
      <vt:lpstr>2_Custom Design</vt:lpstr>
      <vt:lpstr>Equation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Diagonal Arguments</vt:lpstr>
      <vt:lpstr>Diagonal Arguments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454</cp:revision>
  <cp:lastPrinted>2013-03-01T07:02:11Z</cp:lastPrinted>
  <dcterms:created xsi:type="dcterms:W3CDTF">2011-02-18T03:43:54Z</dcterms:created>
  <dcterms:modified xsi:type="dcterms:W3CDTF">2013-03-01T19:50:43Z</dcterms:modified>
</cp:coreProperties>
</file>