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2"/>
  </p:notesMasterIdLst>
  <p:handoutMasterIdLst>
    <p:handoutMasterId r:id="rId13"/>
  </p:handoutMasterIdLst>
  <p:sldIdLst>
    <p:sldId id="322" r:id="rId2"/>
    <p:sldId id="381" r:id="rId3"/>
    <p:sldId id="387" r:id="rId4"/>
    <p:sldId id="397" r:id="rId5"/>
    <p:sldId id="399" r:id="rId6"/>
    <p:sldId id="400" r:id="rId7"/>
    <p:sldId id="401" r:id="rId8"/>
    <p:sldId id="402" r:id="rId9"/>
    <p:sldId id="403" r:id="rId10"/>
    <p:sldId id="379" r:id="rId11"/>
  </p:sldIdLst>
  <p:sldSz cx="9144000" cy="6858000" type="screen4x3"/>
  <p:notesSz cx="9601200" cy="7315200"/>
  <p:custDataLst>
    <p:tags r:id="rId15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52174"/>
    <a:srgbClr val="3333CC"/>
    <a:srgbClr val="FF00FF"/>
    <a:srgbClr val="008000"/>
    <a:srgbClr val="FFFF00"/>
    <a:srgbClr val="80C0FF"/>
    <a:srgbClr val="99FF66"/>
    <a:srgbClr val="FFF901"/>
    <a:srgbClr val="D1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9" autoAdjust="0"/>
    <p:restoredTop sz="94620" autoAdjust="0"/>
  </p:normalViewPr>
  <p:slideViewPr>
    <p:cSldViewPr snapToObjects="1" showGuides="1">
      <p:cViewPr varScale="1">
        <p:scale>
          <a:sx n="99" d="100"/>
          <a:sy n="99" d="100"/>
        </p:scale>
        <p:origin x="-328" y="-104"/>
      </p:cViewPr>
      <p:guideLst>
        <p:guide orient="horz" pos="2160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0" d="100"/>
        <a:sy n="240" d="100"/>
      </p:scale>
      <p:origin x="0" y="0"/>
    </p:cViewPr>
  </p:sorterViewPr>
  <p:notesViewPr>
    <p:cSldViewPr snapToObjects="1" showGuides="1">
      <p:cViewPr varScale="1">
        <p:scale>
          <a:sx n="55" d="100"/>
          <a:sy n="55" d="100"/>
        </p:scale>
        <p:origin x="-1716" y="-84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tags" Target="tags/tag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C0B388CB-5CED-4B7E-A05D-104443F27D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15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E43B162F-3006-4669-9143-B86E3D043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94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1E042F-2F68-4568-93A6-9081C90C2C9D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3B162F-3006-4669-9143-B86E3D04398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75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3B162F-3006-4669-9143-B86E3D04398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71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3B162F-3006-4669-9143-B86E3D04398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75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2pair-alt.</a:t>
            </a:r>
            <a:fld id="{B971C7D4-D9BD-4A1F-AB94-94E3F5A0DDE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2pair-alt.</a:t>
            </a:r>
            <a:fld id="{9C0B6E0F-EDA7-4496-A72F-8E0EBD3F01E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2pair-alt.</a:t>
            </a:r>
            <a:fld id="{88EF8437-3F51-4B27-A37C-59DA587AFCD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2pair-alt.</a:t>
            </a:r>
            <a:fld id="{B6F1E441-844C-41E3-A135-77978BB3664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.2pair-alt</a:t>
            </a:r>
            <a:fld id="{5F0958A0-D934-47E4-8648-CFFBC09FF01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1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895600" y="6553199"/>
            <a:ext cx="3429000" cy="29031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November 6,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500091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3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2pair-alt.</a:t>
            </a:r>
            <a:fld id="{FA37E6F2-F2EB-4CD5-AFBF-DAF43A4D56E9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663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152400" y="1687513"/>
            <a:ext cx="8839200" cy="364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Better Way to Count 2 Pair</a:t>
            </a:r>
            <a:endParaRPr lang="en-US" sz="8000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50950"/>
            <a:ext cx="9067800" cy="4999038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and so </a:t>
            </a:r>
            <a:r>
              <a:rPr lang="en-US" sz="4400" dirty="0" smtClean="0">
                <a:solidFill>
                  <a:srgbClr val="0000FF"/>
                </a:solidFill>
              </a:rPr>
              <a:t># 2-pair hands</a:t>
            </a:r>
            <a:r>
              <a:rPr lang="en-US" sz="4400" dirty="0" smtClean="0">
                <a:solidFill>
                  <a:srgbClr val="000000"/>
                </a:solidFill>
              </a:rPr>
              <a:t> is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#rank 2-</a:t>
            </a:r>
            <a:r>
              <a:rPr lang="en-US" dirty="0">
                <a:solidFill>
                  <a:srgbClr val="000000"/>
                </a:solidFill>
              </a:rPr>
              <a:t>sets ・</a:t>
            </a:r>
            <a:r>
              <a:rPr lang="en-US" dirty="0" smtClean="0">
                <a:solidFill>
                  <a:prstClr val="black"/>
                </a:solidFill>
                <a:latin typeface="CambriaMath"/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#suit 2-</a:t>
            </a:r>
            <a:r>
              <a:rPr lang="en-US" dirty="0">
                <a:solidFill>
                  <a:srgbClr val="000000"/>
                </a:solidFill>
              </a:rPr>
              <a:t>sets ・</a:t>
            </a:r>
            <a:endParaRPr lang="en-US" dirty="0" smtClean="0">
              <a:solidFill>
                <a:prstClr val="black"/>
              </a:solidFill>
              <a:latin typeface="CambriaMath"/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  #suit 2-</a:t>
            </a:r>
            <a:r>
              <a:rPr lang="en-US" dirty="0">
                <a:solidFill>
                  <a:srgbClr val="000000"/>
                </a:solidFill>
              </a:rPr>
              <a:t>sets </a:t>
            </a:r>
            <a:r>
              <a:rPr lang="en-US" dirty="0" smtClean="0">
                <a:solidFill>
                  <a:srgbClr val="000000"/>
                </a:solidFill>
              </a:rPr>
              <a:t> ・ </a:t>
            </a:r>
            <a:r>
              <a:rPr lang="en-US" dirty="0" smtClean="0">
                <a:solidFill>
                  <a:prstClr val="black"/>
                </a:solidFill>
                <a:latin typeface="Comic Sans MS"/>
                <a:cs typeface="Comic Sans MS"/>
              </a:rPr>
              <a:t>#remaining cards</a:t>
            </a:r>
            <a:endParaRPr lang="en-US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2pair-alt.</a:t>
            </a:r>
            <a:fld id="{9C0B6E0F-EDA7-4496-A72F-8E0EBD3F01E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8406527"/>
              </p:ext>
            </p:extLst>
          </p:nvPr>
        </p:nvGraphicFramePr>
        <p:xfrm>
          <a:off x="1520825" y="3797300"/>
          <a:ext cx="6102350" cy="245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18" name="Equation" r:id="rId3" imgW="1295400" imgH="520700" progId="Equation.DSMT4">
                  <p:embed/>
                </p:oleObj>
              </mc:Choice>
              <mc:Fallback>
                <p:oleObj name="Equation" r:id="rId3" imgW="1295400" imgH="5207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825" y="3797300"/>
                        <a:ext cx="6102350" cy="2452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7441466" y="4086729"/>
            <a:ext cx="111400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</a:rPr>
              <a:t>✓</a:t>
            </a:r>
            <a:endParaRPr lang="en-US" sz="96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915400" cy="5500688"/>
          </a:xfrm>
        </p:spPr>
        <p:txBody>
          <a:bodyPr/>
          <a:lstStyle/>
          <a:p>
            <a:r>
              <a:rPr lang="en-US" sz="5400" dirty="0" smtClean="0">
                <a:solidFill>
                  <a:srgbClr val="000000"/>
                </a:solidFill>
              </a:rPr>
              <a:t>to count, </a:t>
            </a:r>
            <a:r>
              <a:rPr lang="en-US" sz="5400" dirty="0" smtClean="0">
                <a:solidFill>
                  <a:srgbClr val="0000FF"/>
                </a:solidFill>
              </a:rPr>
              <a:t>choose</a:t>
            </a:r>
            <a:r>
              <a:rPr lang="en-US" sz="5400" dirty="0" smtClean="0">
                <a:solidFill>
                  <a:srgbClr val="000000"/>
                </a:solidFill>
              </a:rPr>
              <a:t>:</a:t>
            </a:r>
          </a:p>
          <a:p>
            <a:pPr>
              <a:buFont typeface="Arial"/>
              <a:buChar char="•"/>
            </a:pPr>
            <a:r>
              <a:rPr lang="en-US" sz="5400" dirty="0" smtClean="0">
                <a:solidFill>
                  <a:srgbClr val="A52174"/>
                </a:solidFill>
              </a:rPr>
              <a:t>set</a:t>
            </a:r>
            <a:r>
              <a:rPr lang="en-US" sz="5400" dirty="0" smtClean="0">
                <a:solidFill>
                  <a:srgbClr val="000000"/>
                </a:solidFill>
              </a:rPr>
              <a:t> of 2 ranks for pairs </a:t>
            </a:r>
          </a:p>
          <a:p>
            <a:pPr>
              <a:buFont typeface="Arial"/>
              <a:buChar char="•"/>
            </a:pPr>
            <a:r>
              <a:rPr lang="en-US" sz="5400" dirty="0" smtClean="0">
                <a:solidFill>
                  <a:srgbClr val="000000"/>
                </a:solidFill>
              </a:rPr>
              <a:t>suits for the </a:t>
            </a:r>
            <a:r>
              <a:rPr lang="en-US" sz="5400" dirty="0" smtClean="0">
                <a:solidFill>
                  <a:srgbClr val="A52174"/>
                </a:solidFill>
              </a:rPr>
              <a:t>smaller</a:t>
            </a:r>
            <a:r>
              <a:rPr lang="en-US" sz="5400" dirty="0" smtClean="0">
                <a:solidFill>
                  <a:srgbClr val="000000"/>
                </a:solidFill>
              </a:rPr>
              <a:t> rank</a:t>
            </a:r>
          </a:p>
          <a:p>
            <a:pPr>
              <a:spcAft>
                <a:spcPts val="600"/>
              </a:spcAft>
              <a:buFont typeface="Arial"/>
              <a:buChar char="•"/>
            </a:pPr>
            <a:r>
              <a:rPr lang="en-US" sz="5400" dirty="0" smtClean="0">
                <a:solidFill>
                  <a:srgbClr val="000000"/>
                </a:solidFill>
              </a:rPr>
              <a:t>suits for the </a:t>
            </a:r>
            <a:r>
              <a:rPr lang="en-US" sz="5400" dirty="0" smtClean="0">
                <a:solidFill>
                  <a:srgbClr val="A52174"/>
                </a:solidFill>
              </a:rPr>
              <a:t>larger </a:t>
            </a:r>
            <a:r>
              <a:rPr lang="en-US" sz="5400" dirty="0" smtClean="0"/>
              <a:t>r</a:t>
            </a:r>
            <a:r>
              <a:rPr lang="en-US" sz="5400" dirty="0" smtClean="0">
                <a:solidFill>
                  <a:srgbClr val="000000"/>
                </a:solidFill>
              </a:rPr>
              <a:t>ank</a:t>
            </a:r>
          </a:p>
          <a:p>
            <a:pPr>
              <a:spcAft>
                <a:spcPts val="600"/>
              </a:spcAft>
              <a:buFont typeface="Arial"/>
              <a:buChar char="•"/>
            </a:pPr>
            <a:r>
              <a:rPr lang="en-US" sz="5400" dirty="0" smtClean="0">
                <a:solidFill>
                  <a:srgbClr val="000000"/>
                </a:solidFill>
              </a:rPr>
              <a:t>last card</a:t>
            </a:r>
            <a:endParaRPr lang="en-US" sz="5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2pair-alt.</a:t>
            </a:r>
            <a:fld id="{9C0B6E0F-EDA7-4496-A72F-8E0EBD3F01E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2pair-alt.</a:t>
            </a:r>
            <a:fld id="{9C0B6E0F-EDA7-4496-A72F-8E0EBD3F01E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2209800"/>
            <a:ext cx="6921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{9, 4}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♠}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3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♣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1371600"/>
            <a:ext cx="5086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example: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choosing</a:t>
            </a:r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3048000"/>
            <a:ext cx="64123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specifies 2-pair hand: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2pair-alt.</a:t>
            </a:r>
            <a:fld id="{9C0B6E0F-EDA7-4496-A72F-8E0EBD3F01E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2209800"/>
            <a:ext cx="6921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{9,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4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>
                <a:solidFill>
                  <a:srgbClr val="FF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FF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♥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♠}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3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♣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1371600"/>
            <a:ext cx="5086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example: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choosing</a:t>
            </a:r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3048000"/>
            <a:ext cx="6412332" cy="1717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specifies 2-pair hand:</a:t>
            </a:r>
          </a:p>
          <a:p>
            <a:r>
              <a:rPr lang="en-US" sz="4800" dirty="0" smtClean="0">
                <a:solidFill>
                  <a:srgbClr val="0000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  </a:t>
            </a:r>
            <a:r>
              <a:rPr lang="en-US" sz="4800" dirty="0" smtClean="0">
                <a:solidFill>
                  <a:srgbClr val="0000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 4</a:t>
            </a:r>
            <a:r>
              <a:rPr lang="en-US" sz="4800" dirty="0" smtClean="0">
                <a:solidFill>
                  <a:srgbClr val="FF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♦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4</a:t>
            </a:r>
            <a:r>
              <a:rPr lang="en-US" sz="4800" dirty="0" smtClean="0">
                <a:solidFill>
                  <a:srgbClr val="FF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♥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06304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2pair-alt.</a:t>
            </a:r>
            <a:fld id="{9C0B6E0F-EDA7-4496-A72F-8E0EBD3F01E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2209800"/>
            <a:ext cx="6921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9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4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♥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F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tx2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♠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3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♣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1371600"/>
            <a:ext cx="5086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example: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choosing</a:t>
            </a:r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3048000"/>
            <a:ext cx="6412332" cy="1717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specifies 2-pair hand:</a:t>
            </a:r>
          </a:p>
          <a:p>
            <a:r>
              <a:rPr lang="en-US" sz="4800" dirty="0" smtClean="0">
                <a:solidFill>
                  <a:srgbClr val="0000FF"/>
                </a:solidFill>
                <a:effectLst/>
                <a:latin typeface="Comic Sans MS"/>
                <a:cs typeface="Comic Sans MS"/>
              </a:rPr>
              <a:t>  </a:t>
            </a:r>
            <a:r>
              <a:rPr lang="en-US" sz="4800" dirty="0" smtClean="0">
                <a:solidFill>
                  <a:srgbClr val="0000FF"/>
                </a:solidFill>
                <a:effectLst/>
                <a:latin typeface="Comic Sans MS"/>
                <a:cs typeface="Comic Sans MS"/>
              </a:rPr>
              <a:t> 4</a:t>
            </a:r>
            <a:r>
              <a:rPr lang="en-US" sz="4800" dirty="0" smtClean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♦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4</a:t>
            </a:r>
            <a:r>
              <a:rPr lang="en-US" sz="4800" dirty="0" smtClean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♥</a:t>
            </a:r>
            <a:r>
              <a:rPr lang="en-US" sz="4800" dirty="0" smtClean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9</a:t>
            </a:r>
            <a:r>
              <a:rPr lang="en-US" sz="4800" dirty="0" smtClean="0">
                <a:solidFill>
                  <a:srgbClr val="FF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♦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,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9</a:t>
            </a:r>
            <a:r>
              <a:rPr lang="en-US" sz="4800" dirty="0" smtClean="0">
                <a:solidFill>
                  <a:schemeClr val="tx2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♠</a:t>
            </a:r>
            <a:endParaRPr lang="en-US" sz="4800" dirty="0">
              <a:effectLst/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6708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2pair-alt.</a:t>
            </a:r>
            <a:fld id="{9C0B6E0F-EDA7-4496-A72F-8E0EBD3F01E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2209800"/>
            <a:ext cx="6921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{9, 4}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effectLst/>
                <a:latin typeface="Comic Sans MS"/>
                <a:cs typeface="Comic Sans MS"/>
              </a:rPr>
              <a:t>{</a:t>
            </a:r>
            <a:r>
              <a:rPr lang="en-US" sz="4800" dirty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♥</a:t>
            </a:r>
            <a:r>
              <a:rPr lang="en-US" sz="4800" dirty="0" smtClean="0">
                <a:solidFill>
                  <a:srgbClr val="000000"/>
                </a:solidFill>
                <a:effectLst/>
                <a:latin typeface="Comic Sans MS"/>
                <a:cs typeface="Comic Sans MS"/>
              </a:rPr>
              <a:t>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effectLst/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tx2"/>
                </a:solidFill>
                <a:effectLst/>
                <a:latin typeface="Comic Sans MS"/>
                <a:cs typeface="Comic Sans MS"/>
              </a:rPr>
              <a:t>♠}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3</a:t>
            </a:r>
            <a:r>
              <a:rPr lang="en-US" sz="4800" dirty="0" smtClean="0">
                <a:solidFill>
                  <a:srgbClr val="00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♣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1371600"/>
            <a:ext cx="5086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example: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choosing</a:t>
            </a:r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3048000"/>
            <a:ext cx="6412332" cy="1717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effectLst/>
                <a:latin typeface="Comic Sans MS"/>
                <a:cs typeface="Comic Sans MS"/>
              </a:rPr>
              <a:t>specifies 2-pair hand:</a:t>
            </a:r>
          </a:p>
          <a:p>
            <a:r>
              <a:rPr lang="en-US" sz="4800" dirty="0" smtClean="0">
                <a:solidFill>
                  <a:srgbClr val="0000FF"/>
                </a:solidFill>
                <a:effectLst/>
                <a:latin typeface="Comic Sans MS"/>
                <a:cs typeface="Comic Sans MS"/>
              </a:rPr>
              <a:t>   </a:t>
            </a:r>
            <a:r>
              <a:rPr lang="en-US" sz="4800" dirty="0" smtClean="0">
                <a:solidFill>
                  <a:srgbClr val="0000FF"/>
                </a:solidFill>
                <a:effectLst/>
                <a:latin typeface="Comic Sans MS"/>
                <a:cs typeface="Comic Sans MS"/>
              </a:rPr>
              <a:t>4</a:t>
            </a:r>
            <a:r>
              <a:rPr lang="en-US" sz="4800" dirty="0" smtClean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♦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4</a:t>
            </a:r>
            <a:r>
              <a:rPr lang="en-US" sz="4800" dirty="0" smtClean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♥</a:t>
            </a:r>
            <a:r>
              <a:rPr lang="en-US" sz="4800" dirty="0" smtClean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FF"/>
                </a:solidFill>
                <a:effectLst/>
                <a:latin typeface="Comic Sans MS"/>
                <a:cs typeface="Comic Sans MS"/>
              </a:rPr>
              <a:t>9</a:t>
            </a:r>
            <a:r>
              <a:rPr lang="en-US" sz="4800" dirty="0" smtClean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♦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FF"/>
                </a:solidFill>
                <a:effectLst/>
                <a:latin typeface="Comic Sans MS"/>
                <a:cs typeface="Comic Sans MS"/>
              </a:rPr>
              <a:t>9</a:t>
            </a:r>
            <a:r>
              <a:rPr lang="en-US" sz="4800" dirty="0" smtClean="0">
                <a:solidFill>
                  <a:schemeClr val="tx2"/>
                </a:solidFill>
                <a:effectLst/>
                <a:latin typeface="Comic Sans MS"/>
                <a:cs typeface="Comic Sans MS"/>
              </a:rPr>
              <a:t>♠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3</a:t>
            </a:r>
            <a:r>
              <a:rPr lang="en-US" sz="4800" dirty="0" smtClean="0">
                <a:solidFill>
                  <a:srgbClr val="00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♣</a:t>
            </a:r>
          </a:p>
        </p:txBody>
      </p:sp>
    </p:spTree>
    <p:extLst>
      <p:ext uri="{BB962C8B-B14F-4D97-AF65-F5344CB8AC3E}">
        <p14:creationId xmlns:p14="http://schemas.microsoft.com/office/powerpoint/2010/main" val="97548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5867400" cy="762000"/>
          </a:xfrm>
        </p:spPr>
        <p:txBody>
          <a:bodyPr/>
          <a:lstStyle/>
          <a:p>
            <a:r>
              <a:rPr lang="en-US" dirty="0" smtClean="0"/>
              <a:t>Unique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066800"/>
            <a:ext cx="7010400" cy="5530850"/>
          </a:xfrm>
        </p:spPr>
        <p:txBody>
          <a:bodyPr/>
          <a:lstStyle/>
          <a:p>
            <a:r>
              <a:rPr lang="en-US" dirty="0" smtClean="0"/>
              <a:t>Now given a 2-pair hand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  <a:effectLst/>
                <a:latin typeface="Comic Sans MS"/>
                <a:cs typeface="Comic Sans MS"/>
              </a:rPr>
              <a:t>4</a:t>
            </a:r>
            <a:r>
              <a:rPr lang="en-US" dirty="0" smtClean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♦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,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4</a:t>
            </a:r>
            <a:r>
              <a:rPr lang="en-US" dirty="0" smtClean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♥</a:t>
            </a:r>
            <a:r>
              <a:rPr lang="en-US" dirty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, </a:t>
            </a:r>
            <a:r>
              <a:rPr lang="en-US" dirty="0" smtClean="0">
                <a:solidFill>
                  <a:srgbClr val="0000FF"/>
                </a:solidFill>
                <a:effectLst/>
                <a:latin typeface="Comic Sans MS"/>
                <a:cs typeface="Comic Sans MS"/>
              </a:rPr>
              <a:t>9</a:t>
            </a:r>
            <a:r>
              <a:rPr lang="en-US" dirty="0" smtClean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♦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, </a:t>
            </a:r>
            <a:r>
              <a:rPr lang="en-US" dirty="0" smtClean="0">
                <a:solidFill>
                  <a:srgbClr val="0000FF"/>
                </a:solidFill>
                <a:effectLst/>
                <a:latin typeface="Comic Sans MS"/>
                <a:cs typeface="Comic Sans MS"/>
              </a:rPr>
              <a:t>9</a:t>
            </a:r>
            <a:r>
              <a:rPr lang="en-US" dirty="0" smtClean="0">
                <a:solidFill>
                  <a:schemeClr val="tx2"/>
                </a:solidFill>
                <a:effectLst/>
                <a:latin typeface="Comic Sans MS"/>
                <a:cs typeface="Comic Sans MS"/>
              </a:rPr>
              <a:t>♠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, 3</a:t>
            </a:r>
            <a:r>
              <a:rPr lang="en-US" dirty="0" smtClean="0">
                <a:solidFill>
                  <a:srgbClr val="000000"/>
                </a:solidFill>
                <a:effectLst/>
                <a:latin typeface="Comic Sans MS"/>
                <a:cs typeface="Comic Sans MS"/>
              </a:rPr>
              <a:t>♣</a:t>
            </a:r>
            <a:endParaRPr lang="en-US" dirty="0">
              <a:solidFill>
                <a:srgbClr val="000000"/>
              </a:solidFill>
              <a:effectLst/>
              <a:latin typeface="Comic Sans MS"/>
              <a:cs typeface="Comic Sans MS"/>
            </a:endParaRPr>
          </a:p>
          <a:p>
            <a:r>
              <a:rPr lang="en-US" dirty="0" smtClean="0">
                <a:solidFill>
                  <a:srgbClr val="000000"/>
                </a:solidFill>
                <a:effectLst/>
                <a:latin typeface="Comic Sans MS"/>
                <a:cs typeface="Comic Sans MS"/>
              </a:rPr>
              <a:t>have </a:t>
            </a:r>
            <a:r>
              <a:rPr lang="en-US" dirty="0" smtClean="0">
                <a:solidFill>
                  <a:srgbClr val="A52174"/>
                </a:solidFill>
                <a:effectLst/>
                <a:latin typeface="Comic Sans MS"/>
                <a:cs typeface="Comic Sans MS"/>
              </a:rPr>
              <a:t>unique</a:t>
            </a:r>
            <a:r>
              <a:rPr lang="en-US" dirty="0" smtClean="0">
                <a:solidFill>
                  <a:srgbClr val="000000"/>
                </a:solidFill>
                <a:effectLst/>
                <a:latin typeface="Comic Sans MS"/>
                <a:cs typeface="Comic Sans MS"/>
              </a:rPr>
              <a:t> sets of </a:t>
            </a:r>
          </a:p>
          <a:p>
            <a:pPr marL="571500" indent="-57150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effectLst/>
                <a:latin typeface="Comic Sans MS"/>
                <a:cs typeface="Comic Sans MS"/>
              </a:rPr>
              <a:t>two ranks:          </a:t>
            </a:r>
            <a:r>
              <a:rPr lang="en-US" dirty="0" smtClean="0">
                <a:solidFill>
                  <a:srgbClr val="000000"/>
                </a:solidFill>
                <a:effectLst/>
                <a:latin typeface="Comic Sans MS"/>
                <a:cs typeface="Comic Sans MS"/>
              </a:rPr>
              <a:t>{</a:t>
            </a:r>
            <a:r>
              <a:rPr lang="en-US" dirty="0" smtClean="0">
                <a:solidFill>
                  <a:srgbClr val="0000FF"/>
                </a:solidFill>
                <a:effectLst/>
                <a:latin typeface="Comic Sans MS"/>
                <a:cs typeface="Comic Sans MS"/>
              </a:rPr>
              <a:t>4</a:t>
            </a:r>
            <a:r>
              <a:rPr lang="en-US" dirty="0" smtClean="0">
                <a:solidFill>
                  <a:srgbClr val="000000"/>
                </a:solidFill>
                <a:effectLst/>
                <a:latin typeface="Comic Sans MS"/>
                <a:cs typeface="Comic Sans MS"/>
              </a:rPr>
              <a:t>, </a:t>
            </a:r>
            <a:r>
              <a:rPr lang="en-US" dirty="0" smtClean="0">
                <a:solidFill>
                  <a:srgbClr val="0000FF"/>
                </a:solidFill>
                <a:effectLst/>
                <a:latin typeface="Comic Sans MS"/>
                <a:cs typeface="Comic Sans MS"/>
              </a:rPr>
              <a:t>9</a:t>
            </a:r>
            <a:r>
              <a:rPr lang="en-US" dirty="0" smtClean="0">
                <a:solidFill>
                  <a:srgbClr val="000000"/>
                </a:solidFill>
                <a:effectLst/>
                <a:latin typeface="Comic Sans MS"/>
                <a:cs typeface="Comic Sans MS"/>
              </a:rPr>
              <a:t>}</a:t>
            </a:r>
            <a:endParaRPr lang="en-US" dirty="0" smtClean="0">
              <a:solidFill>
                <a:srgbClr val="000000"/>
              </a:solidFill>
              <a:effectLst/>
              <a:latin typeface="Comic Sans MS"/>
              <a:cs typeface="Comic Sans MS"/>
            </a:endParaRPr>
          </a:p>
          <a:p>
            <a:pPr marL="571500" indent="-57150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effectLst/>
                <a:latin typeface="Comic Sans MS"/>
                <a:cs typeface="Comic Sans MS"/>
              </a:rPr>
              <a:t>suits for </a:t>
            </a:r>
            <a:r>
              <a:rPr lang="en-US" dirty="0" smtClean="0">
                <a:solidFill>
                  <a:srgbClr val="0000FF"/>
                </a:solidFill>
                <a:effectLst/>
                <a:latin typeface="Comic Sans MS"/>
                <a:cs typeface="Comic Sans MS"/>
              </a:rPr>
              <a:t>4</a:t>
            </a:r>
            <a:r>
              <a:rPr lang="en-US" dirty="0" smtClean="0">
                <a:solidFill>
                  <a:srgbClr val="000000"/>
                </a:solidFill>
                <a:effectLst/>
                <a:latin typeface="Comic Sans MS"/>
                <a:cs typeface="Comic Sans MS"/>
              </a:rPr>
              <a:t>’</a:t>
            </a:r>
            <a:r>
              <a:rPr lang="en-US" dirty="0" smtClean="0">
                <a:solidFill>
                  <a:srgbClr val="000000"/>
                </a:solidFill>
                <a:effectLst/>
                <a:latin typeface="Comic Sans MS"/>
                <a:cs typeface="Comic Sans MS"/>
              </a:rPr>
              <a:t>s:      {</a:t>
            </a:r>
            <a:r>
              <a:rPr lang="en-US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dirty="0" smtClean="0">
                <a:latin typeface="Comic Sans MS"/>
                <a:cs typeface="Comic Sans MS"/>
              </a:rPr>
              <a:t>}</a:t>
            </a:r>
          </a:p>
          <a:p>
            <a:pPr marL="571500" indent="-57150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Comic Sans MS"/>
                <a:cs typeface="Comic Sans MS"/>
              </a:rPr>
              <a:t>suits </a:t>
            </a:r>
            <a:r>
              <a:rPr lang="en-US" dirty="0">
                <a:solidFill>
                  <a:srgbClr val="000000"/>
                </a:solidFill>
                <a:latin typeface="Comic Sans MS"/>
                <a:cs typeface="Comic Sans MS"/>
              </a:rPr>
              <a:t>for </a:t>
            </a:r>
            <a:r>
              <a:rPr lang="en-US" dirty="0" smtClean="0">
                <a:solidFill>
                  <a:srgbClr val="0000FF"/>
                </a:solidFill>
                <a:latin typeface="Comic Sans MS"/>
                <a:cs typeface="Comic Sans MS"/>
              </a:rPr>
              <a:t>9</a:t>
            </a:r>
            <a:r>
              <a:rPr lang="en-US" dirty="0" smtClean="0">
                <a:solidFill>
                  <a:srgbClr val="000000"/>
                </a:solidFill>
                <a:latin typeface="Comic Sans MS"/>
                <a:cs typeface="Comic Sans MS"/>
              </a:rPr>
              <a:t>’</a:t>
            </a:r>
            <a:r>
              <a:rPr lang="en-US" dirty="0" smtClean="0">
                <a:solidFill>
                  <a:srgbClr val="000000"/>
                </a:solidFill>
                <a:latin typeface="Comic Sans MS"/>
                <a:cs typeface="Comic Sans MS"/>
              </a:rPr>
              <a:t>s:      </a:t>
            </a:r>
            <a:r>
              <a:rPr lang="en-US" dirty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dirty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dirty="0">
                <a:solidFill>
                  <a:schemeClr val="tx2"/>
                </a:solidFill>
                <a:latin typeface="Comic Sans MS"/>
                <a:cs typeface="Comic Sans MS"/>
              </a:rPr>
              <a:t>♠</a:t>
            </a:r>
            <a:r>
              <a:rPr lang="en-US" dirty="0" smtClean="0">
                <a:latin typeface="Comic Sans MS"/>
                <a:cs typeface="Comic Sans MS"/>
              </a:rPr>
              <a:t>}</a:t>
            </a:r>
          </a:p>
          <a:p>
            <a:pPr marL="571500" indent="-571500">
              <a:buFont typeface="Arial"/>
              <a:buChar char="•"/>
            </a:pPr>
            <a:r>
              <a:rPr lang="en-US" dirty="0" smtClean="0">
                <a:latin typeface="Comic Sans MS"/>
                <a:cs typeface="Comic Sans MS"/>
              </a:rPr>
              <a:t>unpaired card:  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3</a:t>
            </a:r>
            <a:r>
              <a:rPr lang="en-US" dirty="0">
                <a:solidFill>
                  <a:srgbClr val="000000"/>
                </a:solidFill>
                <a:latin typeface="Comic Sans MS"/>
                <a:cs typeface="Comic Sans MS"/>
              </a:rPr>
              <a:t>♣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endParaRPr lang="en-US" dirty="0"/>
          </a:p>
          <a:p>
            <a:endParaRPr lang="en-US" sz="48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2pair-alt.</a:t>
            </a:r>
            <a:fld id="{9C0B6E0F-EDA7-4496-A72F-8E0EBD3F01E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11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4114800"/>
          </a:xfrm>
        </p:spPr>
        <p:txBody>
          <a:bodyPr/>
          <a:lstStyle/>
          <a:p>
            <a:r>
              <a:rPr lang="en-US" dirty="0" smtClean="0"/>
              <a:t>which shows that the map from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[2-set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of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ranks]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ambriaMath"/>
              </a:rPr>
              <a:t>⨯[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2-set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of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suits]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Math"/>
              </a:rPr>
              <a:t>⨯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[2-set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of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suits]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Math"/>
              </a:rPr>
              <a:t>⨯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remaining card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/>
              <a:t>    to   {</a:t>
            </a:r>
            <a:r>
              <a:rPr lang="en-US" dirty="0" smtClean="0">
                <a:solidFill>
                  <a:srgbClr val="0000E5"/>
                </a:solidFill>
              </a:rPr>
              <a:t>2-pair hands}</a:t>
            </a:r>
          </a:p>
          <a:p>
            <a:pPr algn="ctr"/>
            <a:r>
              <a:rPr lang="en-US" dirty="0" smtClean="0"/>
              <a:t>is a </a:t>
            </a:r>
            <a:r>
              <a:rPr lang="en-US" sz="5400" dirty="0" err="1" smtClean="0">
                <a:solidFill>
                  <a:srgbClr val="A52174"/>
                </a:solidFill>
              </a:rPr>
              <a:t>bijection</a:t>
            </a:r>
            <a:endParaRPr lang="en-US" dirty="0">
              <a:solidFill>
                <a:srgbClr val="A52174"/>
              </a:solidFill>
            </a:endParaRPr>
          </a:p>
          <a:p>
            <a:endParaRPr lang="en-US" sz="48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2pair-alt.</a:t>
            </a:r>
            <a:fld id="{9C0B6E0F-EDA7-4496-A72F-8E0EBD3F01E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895600" y="304800"/>
            <a:ext cx="3314700" cy="76200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Bijection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30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915400" cy="5500688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to count, </a:t>
            </a:r>
            <a:r>
              <a:rPr lang="en-US" sz="4400" dirty="0" smtClean="0">
                <a:solidFill>
                  <a:srgbClr val="0000FF"/>
                </a:solidFill>
              </a:rPr>
              <a:t>choose</a:t>
            </a:r>
            <a:r>
              <a:rPr lang="en-US" sz="4400" dirty="0" smtClean="0">
                <a:solidFill>
                  <a:srgbClr val="000000"/>
                </a:solidFill>
              </a:rPr>
              <a:t>:</a:t>
            </a:r>
          </a:p>
          <a:p>
            <a:pPr>
              <a:lnSpc>
                <a:spcPct val="130000"/>
              </a:lnSpc>
              <a:buFont typeface="Arial"/>
              <a:buChar char="•"/>
            </a:pPr>
            <a:r>
              <a:rPr lang="en-US" sz="4400" dirty="0" smtClean="0">
                <a:solidFill>
                  <a:srgbClr val="A52174"/>
                </a:solidFill>
              </a:rPr>
              <a:t>set</a:t>
            </a:r>
            <a:r>
              <a:rPr lang="en-US" sz="4400" dirty="0" smtClean="0">
                <a:solidFill>
                  <a:srgbClr val="000000"/>
                </a:solidFill>
              </a:rPr>
              <a:t> of 2 ranks for pairs 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suits for the </a:t>
            </a:r>
            <a:r>
              <a:rPr lang="en-US" sz="4400" dirty="0" smtClean="0">
                <a:solidFill>
                  <a:srgbClr val="A52174"/>
                </a:solidFill>
              </a:rPr>
              <a:t>smaller</a:t>
            </a:r>
            <a:r>
              <a:rPr lang="en-US" sz="4400" dirty="0" smtClean="0">
                <a:solidFill>
                  <a:srgbClr val="000000"/>
                </a:solidFill>
              </a:rPr>
              <a:t> rank</a:t>
            </a:r>
          </a:p>
          <a:p>
            <a:pPr>
              <a:lnSpc>
                <a:spcPct val="150000"/>
              </a:lnSpc>
              <a:spcAft>
                <a:spcPts val="600"/>
              </a:spcAft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suits for the </a:t>
            </a:r>
            <a:r>
              <a:rPr lang="en-US" sz="4400" dirty="0" smtClean="0">
                <a:solidFill>
                  <a:srgbClr val="A52174"/>
                </a:solidFill>
              </a:rPr>
              <a:t>larger </a:t>
            </a:r>
            <a:r>
              <a:rPr lang="en-US" sz="4400" dirty="0" smtClean="0"/>
              <a:t>r</a:t>
            </a:r>
            <a:r>
              <a:rPr lang="en-US" sz="4400" dirty="0" smtClean="0">
                <a:solidFill>
                  <a:srgbClr val="000000"/>
                </a:solidFill>
              </a:rPr>
              <a:t>ank</a:t>
            </a:r>
          </a:p>
          <a:p>
            <a:pPr>
              <a:spcAft>
                <a:spcPts val="600"/>
              </a:spcAft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last card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2pair-alt.</a:t>
            </a:r>
            <a:fld id="{9C0B6E0F-EDA7-4496-A72F-8E0EBD3F01E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6258870"/>
              </p:ext>
            </p:extLst>
          </p:nvPr>
        </p:nvGraphicFramePr>
        <p:xfrm>
          <a:off x="6770915" y="1752600"/>
          <a:ext cx="1001485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7" name="Equation" r:id="rId4" imgW="292100" imgH="533400" progId="Equation.DSMT4">
                  <p:embed/>
                </p:oleObj>
              </mc:Choice>
              <mc:Fallback>
                <p:oleObj name="Equation" r:id="rId4" imgW="2921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70915" y="1752600"/>
                        <a:ext cx="1001485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9581737"/>
              </p:ext>
            </p:extLst>
          </p:nvPr>
        </p:nvGraphicFramePr>
        <p:xfrm>
          <a:off x="7620000" y="2743200"/>
          <a:ext cx="758948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8" name="Equation" r:id="rId6" imgW="241300" imgH="533400" progId="Equation.DSMT4">
                  <p:embed/>
                </p:oleObj>
              </mc:Choice>
              <mc:Fallback>
                <p:oleObj name="Equation" r:id="rId6" imgW="2413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20000" y="2743200"/>
                        <a:ext cx="758948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9408713"/>
              </p:ext>
            </p:extLst>
          </p:nvPr>
        </p:nvGraphicFramePr>
        <p:xfrm>
          <a:off x="7699252" y="4267200"/>
          <a:ext cx="758948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9" name="Equation" r:id="rId8" imgW="241300" imgH="533400" progId="Equation.DSMT4">
                  <p:embed/>
                </p:oleObj>
              </mc:Choice>
              <mc:Fallback>
                <p:oleObj name="Equation" r:id="rId8" imgW="2413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99252" y="4267200"/>
                        <a:ext cx="758948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657600" y="5555159"/>
            <a:ext cx="40969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0000"/>
                </a:solidFill>
              </a:rPr>
              <a:t>      </a:t>
            </a:r>
            <a:r>
              <a:rPr lang="en-US" sz="4400" dirty="0">
                <a:solidFill>
                  <a:srgbClr val="000000"/>
                </a:solidFill>
                <a:latin typeface="Comic Sans MS"/>
                <a:cs typeface="Comic Sans MS"/>
              </a:rPr>
              <a:t>52 </a:t>
            </a:r>
            <a:r>
              <a:rPr lang="en-US" sz="4400" b="1" dirty="0">
                <a:solidFill>
                  <a:srgbClr val="000000"/>
                </a:solidFill>
                <a:latin typeface="Comic Sans MS"/>
                <a:cs typeface="Comic Sans MS"/>
              </a:rPr>
              <a:t>– 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8 </a:t>
            </a:r>
            <a:r>
              <a:rPr lang="en-US" sz="4400" b="1" dirty="0">
                <a:solidFill>
                  <a:srgbClr val="000000"/>
                </a:solidFill>
                <a:latin typeface="Comic Sans MS"/>
                <a:cs typeface="Comic Sans MS"/>
              </a:rPr>
              <a:t>=</a:t>
            </a:r>
            <a:r>
              <a:rPr lang="en-US" sz="4400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44</a:t>
            </a:r>
            <a:endParaRPr lang="en-US" sz="44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89614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4450" cap="flat" cmpd="sng" algn="ctr">
          <a:solidFill>
            <a:srgbClr val="FF00FF"/>
          </a:solidFill>
          <a:prstDash val="sysDash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ysDot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9453</TotalTime>
  <Words>446</Words>
  <Application>Microsoft Macintosh PowerPoint</Application>
  <PresentationFormat>On-screen Show (4:3)</PresentationFormat>
  <Paragraphs>67</Paragraphs>
  <Slides>10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6.042 Lecture Template</vt:lpstr>
      <vt:lpstr>Equation</vt:lpstr>
      <vt:lpstr>PowerPoint Presentation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Unique representation</vt:lpstr>
      <vt:lpstr>A Bijection</vt:lpstr>
      <vt:lpstr>counting 2-pair poker hands</vt:lpstr>
      <vt:lpstr>Counting 2-pair poker hands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1212</cp:revision>
  <cp:lastPrinted>2015-11-05T17:58:12Z</cp:lastPrinted>
  <dcterms:created xsi:type="dcterms:W3CDTF">2011-04-05T13:58:44Z</dcterms:created>
  <dcterms:modified xsi:type="dcterms:W3CDTF">2015-11-13T18:57:34Z</dcterms:modified>
</cp:coreProperties>
</file>