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embeddings/oleObject18.bin" ContentType="application/vnd.openxmlformats-officedocument.oleObject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embeddings/oleObject19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Override PartName="/ppt/notesSlides/notesSlide33.xml" ContentType="application/vnd.openxmlformats-officedocument.presentationml.notesSlide+xml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8" r:id="rId9"/>
    <p:sldId id="265" r:id="rId10"/>
    <p:sldId id="267" r:id="rId11"/>
    <p:sldId id="268" r:id="rId12"/>
    <p:sldId id="292" r:id="rId13"/>
    <p:sldId id="269" r:id="rId14"/>
    <p:sldId id="270" r:id="rId15"/>
    <p:sldId id="274" r:id="rId16"/>
    <p:sldId id="271" r:id="rId17"/>
    <p:sldId id="272" r:id="rId18"/>
    <p:sldId id="293" r:id="rId19"/>
    <p:sldId id="273" r:id="rId20"/>
    <p:sldId id="290" r:id="rId21"/>
    <p:sldId id="276" r:id="rId22"/>
    <p:sldId id="275" r:id="rId23"/>
    <p:sldId id="289" r:id="rId24"/>
    <p:sldId id="286" r:id="rId25"/>
    <p:sldId id="277" r:id="rId26"/>
    <p:sldId id="294" r:id="rId27"/>
    <p:sldId id="355" r:id="rId28"/>
    <p:sldId id="358" r:id="rId29"/>
    <p:sldId id="296" r:id="rId30"/>
    <p:sldId id="297" r:id="rId31"/>
    <p:sldId id="301" r:id="rId32"/>
    <p:sldId id="278" r:id="rId33"/>
    <p:sldId id="300" r:id="rId34"/>
    <p:sldId id="279" r:id="rId35"/>
    <p:sldId id="280" r:id="rId36"/>
    <p:sldId id="291" r:id="rId37"/>
    <p:sldId id="281" r:id="rId38"/>
    <p:sldId id="282" r:id="rId39"/>
    <p:sldId id="284" r:id="rId40"/>
    <p:sldId id="285" r:id="rId41"/>
  </p:sldIdLst>
  <p:sldSz cx="9144000" cy="6858000" type="screen4x3"/>
  <p:notesSz cx="7315200" cy="9601200"/>
  <p:embeddedFontLst>
    <p:embeddedFont>
      <p:font typeface="Comic Sans MS"/>
      <p:regular r:id="rId44"/>
      <p:bold r:id="rId45"/>
    </p:embeddedFont>
    <p:embeddedFont>
      <p:font typeface="Euclid Symbol" charset="2"/>
      <p:regular r:id="rId46"/>
      <p:bold r:id="rId47"/>
      <p:italic r:id="rId48"/>
      <p:boldItalic r:id="rId49"/>
    </p:embeddedFont>
    <p:embeddedFont>
      <p:font typeface="Euclid Math One" charset="2"/>
      <p:regular r:id="rId50"/>
      <p:bold r:id="rId51"/>
    </p:embeddedFont>
    <p:embeddedFont>
      <p:font typeface="Euclid Extra" charset="2"/>
      <p:regular r:id="rId52"/>
      <p:bold r:id="rId5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00" autoAdjust="0"/>
    <p:restoredTop sz="94697" autoAdjust="0"/>
  </p:normalViewPr>
  <p:slideViewPr>
    <p:cSldViewPr snapToGrid="0" showGuides="1">
      <p:cViewPr>
        <p:scale>
          <a:sx n="130" d="100"/>
          <a:sy n="130" d="100"/>
        </p:scale>
        <p:origin x="-264" y="-96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51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handoutMaster" Target="handoutMasters/handoutMaster1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font" Target="fonts/font7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2.fntdata"/><Relationship Id="rId58" Type="http://schemas.openxmlformats.org/officeDocument/2006/relationships/tableStyles" Target="tableStyles.xml"/><Relationship Id="rId42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49" Type="http://schemas.openxmlformats.org/officeDocument/2006/relationships/font" Target="fonts/font6.fntdata"/><Relationship Id="rId44" Type="http://schemas.openxmlformats.org/officeDocument/2006/relationships/font" Target="fonts/font1.fntdata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3.fntdata"/><Relationship Id="rId57" Type="http://schemas.openxmlformats.org/officeDocument/2006/relationships/theme" Target="theme/theme1.xml"/><Relationship Id="rId35" Type="http://schemas.openxmlformats.org/officeDocument/2006/relationships/slide" Target="slides/slide34.xml"/><Relationship Id="rId51" Type="http://schemas.openxmlformats.org/officeDocument/2006/relationships/font" Target="fonts/font8.fntdata"/><Relationship Id="rId55" Type="http://schemas.openxmlformats.org/officeDocument/2006/relationships/presProps" Target="presProps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font" Target="fonts/font4.fntdata"/><Relationship Id="rId56" Type="http://schemas.openxmlformats.org/officeDocument/2006/relationships/viewProps" Target="viewProps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font" Target="fonts/font9.fntdata"/><Relationship Id="rId54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font" Target="fonts/font10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ict"/><Relationship Id="rId1" Type="http://schemas.openxmlformats.org/officeDocument/2006/relationships/image" Target="../media/image14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ict"/><Relationship Id="rId1" Type="http://schemas.openxmlformats.org/officeDocument/2006/relationships/image" Target="../media/image10.pict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ict"/><Relationship Id="rId1" Type="http://schemas.openxmlformats.org/officeDocument/2006/relationships/image" Target="../media/image10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6D73D-881C-4C15-8768-B3D24FF458C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4B10E-C470-4F74-AF4E-ADF6072E4C6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EE01B-AE1E-47AD-AE80-63840EE1615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31704-E9D8-41B1-82B1-E420A120367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88D4F-2887-4794-93DE-00404A66AB3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35062-BF6C-44D4-86C9-B8FAF2EE28D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6FE24-3DBC-4537-A4B5-6A3050A6E04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358DA-6D36-4924-98C4-87E7A62A18E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480E2-8651-40C1-B1F4-6F2CB3632D1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93040-C9BB-4244-A038-D6243EFD48E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F02B9-50A4-44CF-82CB-DCD8E445C1AE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44B4BB-2453-4F68-ACD1-A5D1D7A182D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D8D47-F791-4FA5-B124-E7A6B5D4D1F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58E70-3EA5-46FB-B03F-50B57ABFC75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EF558-0D7D-4CD5-B512-C290E9305AB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77C33-B589-47FA-BBE9-8332920E38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E8130-4383-4706-B13E-8AF1C61CFF8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A44C9-DEE3-4123-B243-27C2B35E23E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97366" y="6556963"/>
            <a:ext cx="2715554" cy="3010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May 3,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7.xml"/><Relationship Id="rId5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8.xml"/><Relationship Id="rId5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1.xml"/><Relationship Id="rId5" Type="http://schemas.openxmlformats.org/officeDocument/2006/relationships/oleObject" Target="../embeddings/oleObject15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9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8.xml"/><Relationship Id="rId5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latin typeface="Comic Sans MS" pitchFamily="66" charset="0"/>
              </a:rPr>
              <a:t>Introduction to Random Variables</a:t>
            </a:r>
            <a:endParaRPr lang="en-US" sz="1200" b="1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B48ABEAC-C0A2-414D-A2EC-7337A3B2DB5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25425"/>
            <a:ext cx="6454775" cy="7635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6600"/>
                </a:solidFill>
              </a:rPr>
              <a:t>Team 1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Strategy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8450" y="1530350"/>
            <a:ext cx="85502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latin typeface="Comic Sans MS" pitchFamily="66" charset="0"/>
              </a:rPr>
              <a:t>…&amp;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Team 1</a:t>
            </a:r>
            <a:r>
              <a:rPr lang="en-US" sz="6000" dirty="0">
                <a:latin typeface="Comic Sans MS" pitchFamily="66" charset="0"/>
              </a:rPr>
              <a:t> can play so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  </a:t>
            </a:r>
            <a:r>
              <a:rPr lang="en-US" sz="6000" dirty="0">
                <a:latin typeface="Comic Sans MS" pitchFamily="66" charset="0"/>
              </a:rPr>
              <a:t>Pr{Team 2 wins}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6000" b="1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whatever </a:t>
            </a:r>
            <a:r>
              <a:rPr lang="en-US" sz="6000" dirty="0">
                <a:latin typeface="Comic Sans MS" pitchFamily="66" charset="0"/>
                <a:sym typeface="Symbol" pitchFamily="18" charset="2"/>
              </a:rPr>
              <a:t>Team 2 does</a:t>
            </a:r>
            <a:endParaRPr lang="en-US" sz="6000" dirty="0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7658445" y="2533523"/>
          <a:ext cx="812800" cy="1839913"/>
        </p:xfrm>
        <a:graphic>
          <a:graphicData uri="http://schemas.openxmlformats.org/presentationml/2006/ole">
            <p:oleObj spid="_x0000_s5122" name="Equation" r:id="rId4" imgW="190440" imgH="4316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23F9710-1A5A-4DD7-AAD4-90010A12B4A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threshold variable </a:t>
            </a:r>
            <a:r>
              <a:rPr lang="en-US" sz="4400" dirty="0" smtClean="0">
                <a:solidFill>
                  <a:srgbClr val="3333FF"/>
                </a:solidFill>
              </a:rPr>
              <a:t>Z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larger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smaller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exposed card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23F9710-1A5A-4DD7-AAD4-90010A12B4A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#hours to next system crash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#faulty chips in production run</a:t>
            </a:r>
          </a:p>
          <a:p>
            <a:pPr eaLnBrk="1" hangingPunct="1">
              <a:buFontTx/>
              <a:buChar char="•"/>
            </a:pPr>
            <a:r>
              <a:rPr lang="en-US" sz="4400" dirty="0" err="1" smtClean="0"/>
              <a:t>avg</a:t>
            </a:r>
            <a:r>
              <a:rPr lang="en-US" sz="4400" dirty="0" smtClean="0"/>
              <a:t> # faulty chips in many runs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#heads in </a:t>
            </a:r>
            <a:r>
              <a:rPr lang="en-US" sz="4400" dirty="0" err="1" smtClean="0"/>
              <a:t>n</a:t>
            </a:r>
            <a:r>
              <a:rPr lang="en-US" sz="4400" dirty="0" smtClean="0"/>
              <a:t> coin flips</a:t>
            </a:r>
            <a:endParaRPr lang="en-US" sz="44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46C5BC43-4CC7-4EEC-A2B6-2433DE61198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447800"/>
            <a:ext cx="8023225" cy="1795463"/>
          </a:xfrm>
        </p:spPr>
        <p:txBody>
          <a:bodyPr/>
          <a:lstStyle/>
          <a:p>
            <a:pPr eaLnBrk="1" hangingPunct="1"/>
            <a:r>
              <a:rPr lang="en-US" smtClean="0"/>
              <a:t>Example: Flip three fair coins</a:t>
            </a:r>
          </a:p>
          <a:p>
            <a:pPr algn="ctr" eaLnBrk="1" hangingPunct="1"/>
            <a:r>
              <a:rPr lang="en-US" sz="6000" smtClean="0">
                <a:solidFill>
                  <a:srgbClr val="3333FF"/>
                </a:solidFill>
              </a:rPr>
              <a:t>C</a:t>
            </a:r>
            <a:r>
              <a:rPr lang="en-US" sz="6000" i="1" smtClean="0">
                <a:solidFill>
                  <a:schemeClr val="accent2"/>
                </a:solidFill>
              </a:rPr>
              <a:t> </a:t>
            </a:r>
            <a:r>
              <a:rPr lang="en-US" sz="6000" smtClean="0"/>
              <a:t>::=</a:t>
            </a:r>
            <a:r>
              <a:rPr lang="en-US" sz="6000" i="1" smtClean="0"/>
              <a:t> </a:t>
            </a:r>
            <a:r>
              <a:rPr lang="en-US" sz="6000" smtClean="0"/>
              <a:t># heads (</a:t>
            </a:r>
            <a:r>
              <a:rPr lang="en-US" sz="6000" b="1" smtClean="0">
                <a:solidFill>
                  <a:srgbClr val="3333FF"/>
                </a:solidFill>
              </a:rPr>
              <a:t>C</a:t>
            </a:r>
            <a:r>
              <a:rPr lang="en-US" sz="6000" smtClean="0"/>
              <a:t>ount)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947738" y="3408363"/>
          <a:ext cx="7177087" cy="2222500"/>
        </p:xfrm>
        <a:graphic>
          <a:graphicData uri="http://schemas.openxmlformats.org/presentationml/2006/ole">
            <p:oleObj spid="_x0000_s6146" name="Equation" r:id="rId4" imgW="1638000" imgH="50796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6314249-D27F-4E10-9233-4726DA19EA6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8275" y="1209675"/>
            <a:ext cx="8791575" cy="45132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Specify events using values of variables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/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= 1] is event “exactly 1 head”</a:t>
            </a:r>
          </a:p>
          <a:p>
            <a:pPr lvl="1" algn="ctr" eaLnBrk="1" hangingPunct="1"/>
            <a:r>
              <a:rPr lang="en-US" sz="4000" dirty="0" smtClean="0"/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= 1} = 3/8</a:t>
            </a:r>
          </a:p>
          <a:p>
            <a:pPr lvl="1" eaLnBrk="1" hangingPunct="1">
              <a:buFontTx/>
              <a:buChar char="•"/>
            </a:pPr>
            <a:r>
              <a:rPr lang="en-US" sz="4000" dirty="0" err="1" smtClean="0">
                <a:cs typeface="Times New Roman" pitchFamily="18" charset="0"/>
              </a:rPr>
              <a:t>Pr{</a:t>
            </a:r>
            <a:r>
              <a:rPr lang="en-US" sz="4000" dirty="0" err="1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latin typeface="Euclid Symbol" charset="2"/>
                <a:cs typeface="Euclid Symbol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cs typeface="Times New Roman" pitchFamily="18" charset="0"/>
              </a:rPr>
              <a:t> 1} = 7/8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>
                <a:cs typeface="Times New Roman" pitchFamily="18" charset="0"/>
              </a:rPr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cs typeface="Times New Roman" pitchFamily="18" charset="0"/>
              </a:rPr>
              <a:t>·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 0} = Pr{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 </a:t>
            </a:r>
            <a:r>
              <a:rPr lang="en-US" sz="3200" dirty="0" smtClean="0">
                <a:solidFill>
                  <a:schemeClr val="tx2"/>
                </a:solidFill>
                <a:sym typeface="Symbol" pitchFamily="18" charset="2"/>
              </a:rPr>
              <a:t>and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0}</a:t>
            </a:r>
          </a:p>
          <a:p>
            <a:pPr lvl="1" eaLnBrk="1" hangingPunct="1"/>
            <a:r>
              <a:rPr lang="en-US" sz="4000" dirty="0" smtClean="0">
                <a:cs typeface="Times New Roman" pitchFamily="18" charset="0"/>
              </a:rPr>
              <a:t>    = Pr{all heads} = 1/8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13M.</a:t>
            </a:r>
            <a:fld id="{E30C1D59-262D-4F8F-B8EA-654BF725DE37}" type="slidenum">
              <a:rPr lang="en-US" smtClean="0">
                <a:latin typeface="+mj-lt"/>
              </a:rPr>
              <a:pPr>
                <a:defRPr/>
              </a:pPr>
              <a:t>15</a:t>
            </a:fld>
            <a:endParaRPr lang="en-US" dirty="0">
              <a:latin typeface="+mj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Random Variable?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3465513" cy="938213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>
                <a:latin typeface="+mj-lt"/>
              </a:rPr>
              <a:t>Formally,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038600" y="3535363"/>
            <a:ext cx="1066800" cy="990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4" name="Text Box 6"/>
          <p:cNvSpPr txBox="1">
            <a:spLocks noChangeArrowheads="1"/>
          </p:cNvSpPr>
          <p:nvPr/>
        </p:nvSpPr>
        <p:spPr bwMode="auto">
          <a:xfrm>
            <a:off x="1373188" y="4738688"/>
            <a:ext cx="3435350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Sample space</a:t>
            </a:r>
          </a:p>
        </p:txBody>
      </p:sp>
      <p:sp>
        <p:nvSpPr>
          <p:cNvPr id="28685" name="Freeform 8"/>
          <p:cNvSpPr>
            <a:spLocks/>
          </p:cNvSpPr>
          <p:nvPr/>
        </p:nvSpPr>
        <p:spPr bwMode="auto">
          <a:xfrm flipH="1">
            <a:off x="2897188" y="3611563"/>
            <a:ext cx="914400" cy="1143000"/>
          </a:xfrm>
          <a:custGeom>
            <a:avLst/>
            <a:gdLst>
              <a:gd name="T0" fmla="*/ 0 w 768"/>
              <a:gd name="T1" fmla="*/ 0 h 672"/>
              <a:gd name="T2" fmla="*/ 77 w 768"/>
              <a:gd name="T3" fmla="*/ 291 h 672"/>
              <a:gd name="T4" fmla="*/ 85 w 768"/>
              <a:gd name="T5" fmla="*/ 510 h 672"/>
              <a:gd name="T6" fmla="*/ 120 w 768"/>
              <a:gd name="T7" fmla="*/ 654 h 672"/>
              <a:gd name="T8" fmla="*/ 137 w 768"/>
              <a:gd name="T9" fmla="*/ 101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6276975" y="5178425"/>
            <a:ext cx="2154238" cy="708025"/>
          </a:xfrm>
          <a:prstGeom prst="rect">
            <a:avLst/>
          </a:prstGeom>
          <a:noFill/>
          <a:ln w="444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(usually)</a:t>
            </a:r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6500813" y="3535363"/>
            <a:ext cx="762000" cy="1600200"/>
          </a:xfrm>
          <a:custGeom>
            <a:avLst/>
            <a:gdLst>
              <a:gd name="T0" fmla="*/ 0 w 768"/>
              <a:gd name="T1" fmla="*/ 0 h 672"/>
              <a:gd name="T2" fmla="*/ 26 w 768"/>
              <a:gd name="T3" fmla="*/ 2187 h 672"/>
              <a:gd name="T4" fmla="*/ 29 w 768"/>
              <a:gd name="T5" fmla="*/ 3827 h 672"/>
              <a:gd name="T6" fmla="*/ 40 w 768"/>
              <a:gd name="T7" fmla="*/ 4921 h 672"/>
              <a:gd name="T8" fmla="*/ 46 w 768"/>
              <a:gd name="T9" fmla="*/ 7655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4288" y="2417763"/>
            <a:ext cx="4176712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>
                <a:solidFill>
                  <a:srgbClr val="3333FF"/>
                </a:solidFill>
                <a:latin typeface="+mj-lt"/>
              </a:rPr>
              <a:t>R:</a:t>
            </a:r>
            <a:r>
              <a:rPr lang="en-US" sz="9600" dirty="0" smtClean="0">
                <a:solidFill>
                  <a:srgbClr val="3333FF"/>
                </a:solidFill>
                <a:latin typeface="Arial" charset="0"/>
                <a:sym typeface="Euclid Math One"/>
              </a:rPr>
              <a:t></a:t>
            </a:r>
            <a:r>
              <a:rPr lang="en-US" sz="960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/>
              </a:rPr>
              <a:t>→</a:t>
            </a:r>
            <a:r>
              <a:rPr lang="en-US" sz="9600" dirty="0" smtClean="0">
                <a:solidFill>
                  <a:srgbClr val="3333FF"/>
                </a:solidFill>
                <a:latin typeface="+mj-lt"/>
                <a:sym typeface="Euclid Extra"/>
              </a:rPr>
              <a:t></a:t>
            </a:r>
            <a:endParaRPr lang="en-US" sz="9600" dirty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8685" grpId="0" animBg="1"/>
      <p:bldP spid="28682" grpId="0"/>
      <p:bldP spid="286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5D7D57D3-C431-464B-8EDB-FA5824302ED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8738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0450" y="1035050"/>
            <a:ext cx="7035800" cy="4811713"/>
          </a:xfrm>
        </p:spPr>
        <p:txBody>
          <a:bodyPr/>
          <a:lstStyle/>
          <a:p>
            <a:pPr eaLnBrk="1" hangingPunct="1"/>
            <a:r>
              <a:rPr lang="en-US" sz="5400" dirty="0" smtClean="0"/>
              <a:t>random variables </a:t>
            </a:r>
            <a:r>
              <a:rPr lang="en-US" sz="5400" dirty="0" smtClean="0">
                <a:solidFill>
                  <a:srgbClr val="0000CC"/>
                </a:solidFill>
              </a:rPr>
              <a:t>R,S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are </a:t>
            </a:r>
            <a:r>
              <a:rPr lang="en-US" sz="5400" dirty="0" smtClean="0">
                <a:solidFill>
                  <a:srgbClr val="006600"/>
                </a:solidFill>
              </a:rPr>
              <a:t>independent</a:t>
            </a:r>
            <a:r>
              <a:rPr lang="en-US" sz="5400" dirty="0" smtClean="0"/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5400" dirty="0" smtClean="0"/>
              <a:t> [</a:t>
            </a:r>
            <a:r>
              <a:rPr lang="en-US" sz="54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], [</a:t>
            </a:r>
            <a:r>
              <a:rPr lang="en-US" sz="5400" dirty="0" smtClean="0">
                <a:solidFill>
                  <a:srgbClr val="3333FF"/>
                </a:solidFill>
              </a:rPr>
              <a:t>S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b</a:t>
            </a:r>
            <a:r>
              <a:rPr lang="en-US" sz="5400" dirty="0" smtClean="0"/>
              <a:t>]</a:t>
            </a:r>
          </a:p>
          <a:p>
            <a:pPr eaLnBrk="1" hangingPunct="1">
              <a:spcBef>
                <a:spcPts val="1200"/>
              </a:spcBef>
            </a:pPr>
            <a:r>
              <a:rPr lang="en-US" sz="5400" dirty="0" smtClean="0"/>
              <a:t>are independent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7030A0"/>
                </a:solidFill>
              </a:rPr>
              <a:t>events</a:t>
            </a:r>
            <a:r>
              <a:rPr lang="en-US" sz="5400" i="1" dirty="0" smtClean="0"/>
              <a:t>  </a:t>
            </a:r>
            <a:r>
              <a:rPr lang="en-US" sz="5400" dirty="0" smtClean="0"/>
              <a:t>for all</a:t>
            </a:r>
            <a:r>
              <a:rPr lang="en-US" sz="5400" dirty="0" smtClean="0"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a</a:t>
            </a:r>
            <a:r>
              <a:rPr lang="en-US" sz="5400" dirty="0" smtClean="0">
                <a:sym typeface="Symbol" pitchFamily="18" charset="2"/>
              </a:rPr>
              <a:t>,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b</a:t>
            </a:r>
            <a:endParaRPr lang="en-US" sz="5400" i="1" dirty="0" smtClean="0">
              <a:sym typeface="Symbol" pitchFamily="18" charset="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4BEEAA87-0C16-438F-8FC8-D5EDAE475F3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8000" y="966788"/>
            <a:ext cx="8142288" cy="4889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version: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independent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 |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 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endParaRPr lang="en-US" sz="4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 2: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3200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</a:t>
            </a:r>
            <a:endParaRPr lang="en-US" sz="48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4BEEAA87-0C16-438F-8FC8-D5EDAE475F3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383" y="1767846"/>
            <a:ext cx="8001000" cy="33219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ym typeface="Symbol" pitchFamily="18" charset="2"/>
              </a:rPr>
              <a:t>alternate version: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 =</a:t>
            </a:r>
            <a:endParaRPr lang="en-US" sz="60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60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95F672D9-7FDA-4DF5-84B2-B60196FF4FE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85875" y="1403350"/>
            <a:ext cx="6532563" cy="4083050"/>
          </a:xfrm>
        </p:spPr>
        <p:txBody>
          <a:bodyPr/>
          <a:lstStyle/>
          <a:p>
            <a:pPr eaLnBrk="1" hangingPunct="1"/>
            <a:r>
              <a:rPr lang="en-US" sz="6600" smtClean="0">
                <a:solidFill>
                  <a:srgbClr val="006600"/>
                </a:solidFill>
              </a:rPr>
              <a:t>Tell me:</a:t>
            </a:r>
          </a:p>
          <a:p>
            <a:pPr eaLnBrk="1" hangingPunct="1"/>
            <a:r>
              <a:rPr lang="en-US" sz="7200" smtClean="0"/>
              <a:t>Are </a:t>
            </a:r>
            <a:r>
              <a:rPr lang="en-US" sz="7200" smtClean="0">
                <a:solidFill>
                  <a:srgbClr val="3333FF"/>
                </a:solidFill>
              </a:rPr>
              <a:t>C</a:t>
            </a:r>
            <a:r>
              <a:rPr lang="en-US" sz="7200" smtClean="0"/>
              <a:t> and </a:t>
            </a:r>
            <a:r>
              <a:rPr lang="en-US" sz="7200" smtClean="0">
                <a:solidFill>
                  <a:srgbClr val="3333FF"/>
                </a:solidFill>
              </a:rPr>
              <a:t>M</a:t>
            </a:r>
            <a:r>
              <a:rPr lang="en-US" sz="7200" smtClean="0"/>
              <a:t> </a:t>
            </a:r>
          </a:p>
          <a:p>
            <a:pPr eaLnBrk="1" hangingPunct="1"/>
            <a:r>
              <a:rPr lang="en-US" sz="7200" smtClean="0"/>
              <a:t>independent?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29635E03-FCDF-4257-96EB-6C762F5E24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5513" y="173038"/>
            <a:ext cx="7292975" cy="873125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350" y="979488"/>
            <a:ext cx="8866188" cy="5276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Team 1: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Write different integers between 0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     7 on two pieces of paper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Show to Team 2 face down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Expose one paper and look at number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Either </a:t>
            </a:r>
            <a:r>
              <a:rPr lang="en-US" sz="3200" i="1" dirty="0" smtClean="0"/>
              <a:t>stick</a:t>
            </a:r>
            <a:r>
              <a:rPr lang="en-US" sz="3200" dirty="0" smtClean="0"/>
              <a:t> or </a:t>
            </a:r>
            <a:r>
              <a:rPr lang="en-US" sz="3200" i="1" dirty="0" smtClean="0"/>
              <a:t>switch</a:t>
            </a:r>
            <a:r>
              <a:rPr lang="en-US" sz="3200" dirty="0" smtClean="0"/>
              <a:t> to other number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wins</a:t>
            </a:r>
            <a:r>
              <a:rPr lang="en-US" dirty="0" smtClean="0"/>
              <a:t> if gets </a:t>
            </a:r>
            <a:r>
              <a:rPr lang="en-US" b="1" dirty="0" smtClean="0">
                <a:solidFill>
                  <a:srgbClr val="7030A0"/>
                </a:solidFill>
              </a:rPr>
              <a:t>larger</a:t>
            </a:r>
            <a:r>
              <a:rPr lang="en-US" b="1" dirty="0" smtClean="0"/>
              <a:t> </a:t>
            </a:r>
            <a:r>
              <a:rPr lang="en-US" dirty="0" smtClean="0"/>
              <a:t>number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95F672D9-7FDA-4DF5-84B2-B60196FF4FE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90" y="1143761"/>
            <a:ext cx="8870719" cy="4585523"/>
          </a:xfrm>
        </p:spPr>
        <p:txBody>
          <a:bodyPr/>
          <a:lstStyle/>
          <a:p>
            <a:pPr eaLnBrk="1" hangingPunct="1"/>
            <a:r>
              <a:rPr lang="en-US" sz="6000" dirty="0" smtClean="0"/>
              <a:t>    Are </a:t>
            </a:r>
            <a:r>
              <a:rPr lang="en-US" sz="6000" dirty="0" smtClean="0">
                <a:solidFill>
                  <a:srgbClr val="3333FF"/>
                </a:solidFill>
              </a:rPr>
              <a:t>C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3333FF"/>
                </a:solidFill>
              </a:rPr>
              <a:t>M</a:t>
            </a:r>
            <a:r>
              <a:rPr lang="en-US" sz="6000" dirty="0" smtClean="0"/>
              <a:t> </a:t>
            </a:r>
          </a:p>
          <a:p>
            <a:pPr eaLnBrk="1" hangingPunct="1"/>
            <a:r>
              <a:rPr lang="en-US" sz="6000" dirty="0" smtClean="0"/>
              <a:t>    independent?</a:t>
            </a:r>
          </a:p>
          <a:p>
            <a:pPr eaLnBrk="1" hangingPunct="1"/>
            <a:r>
              <a:rPr lang="en-US" sz="6000" dirty="0" smtClean="0"/>
              <a:t>	       </a:t>
            </a:r>
            <a:r>
              <a:rPr lang="en-US" sz="6000" dirty="0" err="1" smtClean="0"/>
              <a:t>Pr{M</a:t>
            </a:r>
            <a:r>
              <a:rPr lang="en-US" sz="6000" dirty="0" smtClean="0"/>
              <a:t>=1} = </a:t>
            </a:r>
            <a:r>
              <a:rPr lang="en-US" sz="6000" dirty="0" smtClean="0">
                <a:solidFill>
                  <a:srgbClr val="FF00FF"/>
                </a:solidFill>
              </a:rPr>
              <a:t>1/8</a:t>
            </a:r>
          </a:p>
          <a:p>
            <a:pPr eaLnBrk="1" hangingPunct="1"/>
            <a:r>
              <a:rPr lang="en-US" sz="6000" dirty="0" smtClean="0"/>
              <a:t>Pr{M=1 | C=1} = </a:t>
            </a:r>
            <a:r>
              <a:rPr lang="en-US" sz="6000" dirty="0" smtClean="0">
                <a:solidFill>
                  <a:srgbClr val="FF00FF"/>
                </a:solidFill>
              </a:rPr>
              <a:t>0</a:t>
            </a:r>
          </a:p>
          <a:p>
            <a:pPr eaLnBrk="1" hangingPunct="1"/>
            <a:endParaRPr lang="en-US" sz="6000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8151" y="2134416"/>
            <a:ext cx="17892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+mj-lt"/>
              </a:rPr>
              <a:t>NO</a:t>
            </a:r>
            <a:r>
              <a:rPr lang="en-US" sz="6600" dirty="0" smtClean="0">
                <a:latin typeface="+mj-lt"/>
              </a:rPr>
              <a:t>:</a:t>
            </a:r>
            <a:endParaRPr lang="en-US" sz="6600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49480264-560C-4B6D-AA11-2CFC3B5E164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52500"/>
            <a:ext cx="8191500" cy="533400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1</a:t>
            </a:r>
            <a:endParaRPr lang="en-US" sz="3600" baseline="-25000" dirty="0" smtClean="0"/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2</a:t>
            </a:r>
            <a:endParaRPr lang="en-US" sz="3600" baseline="-25000" dirty="0" smtClean="0"/>
          </a:p>
          <a:p>
            <a:pPr eaLnBrk="1" hangingPunct="1"/>
            <a:r>
              <a:rPr lang="en-US" sz="3600" dirty="0" smtClean="0"/>
              <a:t>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="1" dirty="0" smtClean="0">
                <a:solidFill>
                  <a:srgbClr val="3333FF"/>
                </a:solidFill>
              </a:rPr>
              <a:t> </a:t>
            </a:r>
            <a:r>
              <a:rPr lang="en-US" sz="36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⊕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             </a:t>
            </a:r>
            <a:r>
              <a:rPr lang="en-US" sz="3600" dirty="0" smtClean="0"/>
              <a:t>  (mod 2 sum).</a:t>
            </a:r>
          </a:p>
          <a:p>
            <a:pPr eaLnBrk="1" hangingPunct="1"/>
            <a:r>
              <a:rPr lang="en-US" sz="3600" dirty="0" smtClean="0"/>
              <a:t>any 2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of them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are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independent:</a:t>
            </a:r>
          </a:p>
          <a:p>
            <a:pPr algn="ctr" eaLnBrk="1" hangingPunct="1"/>
            <a:r>
              <a:rPr lang="en-US" sz="3600" dirty="0" smtClean="0"/>
              <a:t>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 |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dirty="0" smtClean="0"/>
              <a:t>=</a:t>
            </a:r>
            <a:r>
              <a:rPr lang="en-US" sz="3600" dirty="0" smtClean="0">
                <a:solidFill>
                  <a:srgbClr val="3333FF"/>
                </a:solidFill>
              </a:rPr>
              <a:t>a</a:t>
            </a:r>
            <a:r>
              <a:rPr lang="en-US" sz="3600" dirty="0" smtClean="0"/>
              <a:t>} = </a:t>
            </a:r>
            <a:r>
              <a:rPr lang="en-US" sz="3600" dirty="0" smtClean="0">
                <a:solidFill>
                  <a:srgbClr val="3333FF"/>
                </a:solidFill>
              </a:rPr>
              <a:t>1/2</a:t>
            </a:r>
            <a:r>
              <a:rPr lang="en-US" sz="3600" dirty="0" smtClean="0"/>
              <a:t> = 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=0}, etc.</a:t>
            </a:r>
          </a:p>
          <a:p>
            <a:pPr eaLnBrk="1" hangingPunct="1"/>
            <a:r>
              <a:rPr lang="en-US" sz="3600" dirty="0" smtClean="0"/>
              <a:t>But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any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2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determine the 3</a:t>
            </a:r>
            <a:r>
              <a:rPr lang="en-US" sz="3600" baseline="30000" dirty="0" smtClean="0">
                <a:solidFill>
                  <a:srgbClr val="FF00FF"/>
                </a:solidFill>
              </a:rPr>
              <a:t>rd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/>
              <a:t>one,</a:t>
            </a:r>
          </a:p>
          <a:p>
            <a:pPr eaLnBrk="1" hangingPunct="1"/>
            <a:r>
              <a:rPr lang="en-US" sz="3600" dirty="0" smtClean="0"/>
              <a:t>so the 3 </a:t>
            </a:r>
            <a:r>
              <a:rPr lang="en-US" sz="3600" dirty="0" smtClean="0">
                <a:solidFill>
                  <a:srgbClr val="7030A0"/>
                </a:solidFill>
              </a:rPr>
              <a:t>together</a:t>
            </a:r>
            <a:r>
              <a:rPr lang="en-US" sz="3600" dirty="0" smtClean="0"/>
              <a:t> are not really </a:t>
            </a:r>
          </a:p>
          <a:p>
            <a:pPr eaLnBrk="1" hangingPunct="1"/>
            <a:r>
              <a:rPr lang="en-US" sz="3600" dirty="0" smtClean="0"/>
              <a:t>independent.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8D1CEAE9-5C17-48A5-8273-F5BB2E618A8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1938" y="1284288"/>
            <a:ext cx="8583612" cy="4294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00B050"/>
                </a:solidFill>
                <a:sym typeface="Symbol" pitchFamily="1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00B050"/>
                </a:solidFill>
                <a:sym typeface="Symbol" pitchFamily="18" charset="2"/>
              </a:rPr>
              <a:t>AND</a:t>
            </a:r>
            <a:endParaRPr lang="en-US" sz="6000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··· </a:t>
            </a:r>
            <a:r>
              <a:rPr lang="en-US" sz="4400" dirty="0" smtClean="0">
                <a:solidFill>
                  <a:srgbClr val="00B05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FF00FF"/>
                </a:solidFill>
              </a:rPr>
              <a:t>=</a:t>
            </a:r>
            <a:r>
              <a:rPr lang="en-US" sz="6000" dirty="0" smtClean="0"/>
              <a:t> 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00B050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00B050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···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590A2166-0018-4978-87FF-4F4CBF7BDDD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0200" y="1092200"/>
            <a:ext cx="8437563" cy="4737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006600"/>
                </a:solidFill>
              </a:rPr>
              <a:t>Pairwise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b="1" dirty="0" smtClean="0"/>
              <a:t>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} </a:t>
            </a:r>
            <a:r>
              <a:rPr lang="en-US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     all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dirty="0" smtClean="0"/>
              <a:t> j.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6600"/>
                </a:solidFill>
              </a:rPr>
              <a:t>Mutual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}</a:t>
            </a:r>
            <a:r>
              <a:rPr lang="en-US" sz="4800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}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8DD91466-0C9A-4B09-A15B-A12F4B3C9D6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73113" y="1697038"/>
            <a:ext cx="7624762" cy="3440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b="1" dirty="0" err="1" smtClean="0">
                <a:solidFill>
                  <a:srgbClr val="3333FF"/>
                </a:solidFill>
              </a:rPr>
              <a:t>k</a:t>
            </a:r>
            <a:r>
              <a:rPr lang="en-US" sz="4800" b="1" dirty="0" smtClean="0">
                <a:solidFill>
                  <a:srgbClr val="006600"/>
                </a:solidFill>
              </a:rPr>
              <a:t>-way</a:t>
            </a:r>
            <a:r>
              <a:rPr lang="en-US" sz="4800" dirty="0" smtClean="0">
                <a:solidFill>
                  <a:srgbClr val="006600"/>
                </a:solidFill>
              </a:rPr>
              <a:t> </a:t>
            </a:r>
            <a:r>
              <a:rPr lang="en-US" sz="4800" dirty="0" smtClean="0"/>
              <a:t>Independence: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any </a:t>
            </a:r>
            <a:r>
              <a:rPr lang="en-US" sz="4800" dirty="0" err="1" smtClean="0">
                <a:solidFill>
                  <a:srgbClr val="3333FF"/>
                </a:solidFill>
              </a:rPr>
              <a:t>k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dirty="0" smtClean="0"/>
              <a:t>of the variables are mutually independent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(so </a:t>
            </a:r>
            <a:r>
              <a:rPr lang="en-US" sz="4800" dirty="0" smtClean="0">
                <a:solidFill>
                  <a:srgbClr val="3333FF"/>
                </a:solidFill>
              </a:rPr>
              <a:t>2</a:t>
            </a:r>
            <a:r>
              <a:rPr lang="en-US" sz="4800" dirty="0" smtClean="0"/>
              <a:t>-way = </a:t>
            </a:r>
            <a:r>
              <a:rPr lang="en-US" sz="4800" dirty="0" err="1" smtClean="0"/>
              <a:t>pairwise</a:t>
            </a:r>
            <a:r>
              <a:rPr lang="en-US" sz="4800" dirty="0" smtClean="0"/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5502BB3B-0EEA-453B-BE55-E4452FE5D14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371600"/>
            <a:ext cx="8305800" cy="4648200"/>
          </a:xfrm>
        </p:spPr>
        <p:txBody>
          <a:bodyPr/>
          <a:lstStyle/>
          <a:p>
            <a:pPr eaLnBrk="1" hangingPunct="1"/>
            <a:r>
              <a:rPr lang="en-US" smtClean="0"/>
              <a:t>Pairwise Independence sufficient for major applications (in later lecture).</a:t>
            </a:r>
          </a:p>
          <a:p>
            <a:pPr eaLnBrk="1" hangingPunct="1"/>
            <a:r>
              <a:rPr lang="en-US" smtClean="0"/>
              <a:t>Good to know, since pairwise holds in important cases where mutual does not.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EDCF3E0-95E5-4B40-9A75-5FDE935C926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 err="1" smtClean="0">
                <a:solidFill>
                  <a:srgbClr val="0000FF"/>
                </a:solidFill>
              </a:rPr>
              <a:t>Pr{H}⋅Pr{H}⋅Pr{T}⋅Pr{T}⋅Pr{H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eaLnBrk="1" hangingPunct="1"/>
            <a:r>
              <a:rPr lang="en-US" dirty="0" smtClean="0"/>
              <a:t>            (by independence)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EDCF3E0-95E5-4B40-9A75-5FDE935C926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p:oleObj spid="_x0000_s262146" name="Equation" r:id="rId4" imgW="660400" imgH="5969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71702" y="4835766"/>
          <a:ext cx="7137400" cy="1344613"/>
        </p:xfrm>
        <a:graphic>
          <a:graphicData uri="http://schemas.openxmlformats.org/presentationml/2006/ole">
            <p:oleObj spid="_x0000_s262147" name="Equation" r:id="rId5" imgW="17907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EDCF3E0-95E5-4B40-9A75-5FDE935C926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p:oleObj spid="_x0000_s454658" name="Equation" r:id="rId4" imgW="660400" imgH="5969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75758" y="3897680"/>
          <a:ext cx="3920626" cy="1592632"/>
        </p:xfrm>
        <a:graphic>
          <a:graphicData uri="http://schemas.openxmlformats.org/presentationml/2006/ole">
            <p:oleObj spid="_x0000_s454659" name="Equation" r:id="rId5" imgW="9779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EDCF3E0-95E5-4B40-9A75-5FDE935C926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>
              <a:spcAft>
                <a:spcPts val="1200"/>
              </a:spcAft>
            </a:pPr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>
              <a:spcAft>
                <a:spcPts val="3000"/>
              </a:spcAft>
            </a:pPr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sequence </a:t>
            </a:r>
            <a:r>
              <a:rPr lang="en-US" dirty="0" err="1" smtClean="0"/>
              <a:t>w/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95854" y="3888276"/>
          <a:ext cx="3389312" cy="1874837"/>
        </p:xfrm>
        <a:graphic>
          <a:graphicData uri="http://schemas.openxmlformats.org/presentationml/2006/ole">
            <p:oleObj spid="_x0000_s100354" name="Equation" r:id="rId4" imgW="711200" imgH="3937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7E781BB2-0009-4685-941F-B9830CAD66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2039938" y="2803525"/>
            <a:ext cx="5045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latin typeface="Comic Sans MS" pitchFamily="66" charset="0"/>
              </a:rPr>
              <a:t>Try it out!</a:t>
            </a:r>
            <a:endParaRPr lang="en-US" sz="40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EDCF3E0-95E5-4B40-9A75-5FDE935C926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>
              <a:spcAft>
                <a:spcPts val="1200"/>
              </a:spcAft>
            </a:pPr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get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37155" y="3818125"/>
          <a:ext cx="4184040" cy="2473257"/>
        </p:xfrm>
        <a:graphic>
          <a:graphicData uri="http://schemas.openxmlformats.org/presentationml/2006/ole">
            <p:oleObj spid="_x0000_s122882" name="Equation" r:id="rId4" imgW="901700" imgH="5334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EDCF3E0-95E5-4B40-9A75-5FDE935C926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>
              <a:spcAft>
                <a:spcPts val="1200"/>
              </a:spcAft>
            </a:pPr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Pr{</a:t>
            </a:r>
            <a:r>
              <a:rPr lang="en-US" dirty="0" smtClean="0">
                <a:solidFill>
                  <a:srgbClr val="000000"/>
                </a:solidFill>
              </a:rPr>
              <a:t>                        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37155" y="3818125"/>
          <a:ext cx="4184040" cy="2473257"/>
        </p:xfrm>
        <a:graphic>
          <a:graphicData uri="http://schemas.openxmlformats.org/presentationml/2006/ole">
            <p:oleObj spid="_x0000_s131074" name="Equation" r:id="rId4" imgW="901700" imgH="533400" progId="Equation.DSMT4">
              <p:embed/>
            </p:oleObj>
          </a:graphicData>
        </a:graphic>
      </p:graphicFrame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1599101" y="2888759"/>
          <a:ext cx="1917700" cy="1279525"/>
        </p:xfrm>
        <a:graphic>
          <a:graphicData uri="http://schemas.openxmlformats.org/presentationml/2006/ole">
            <p:oleObj spid="_x0000_s131075" name="Equation" r:id="rId5" imgW="495300" imgH="330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96B43620-50E9-4AF8-A2CB-DB1E00EE695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6600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>
                <a:solidFill>
                  <a:srgbClr val="006600"/>
                </a:solidFill>
              </a:rPr>
              <a:t>PDF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>
                <a:solidFill>
                  <a:srgbClr val="3333FF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  <a:p>
            <a:pPr eaLnBrk="1" hangingPunct="1"/>
            <a:r>
              <a:rPr lang="en-US" sz="4400" dirty="0" smtClean="0"/>
              <a:t>so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73549" y="3512053"/>
          <a:ext cx="6097587" cy="1940346"/>
        </p:xfrm>
        <a:graphic>
          <a:graphicData uri="http://schemas.openxmlformats.org/presentationml/2006/ole">
            <p:oleObj spid="_x0000_s104450" name="Equation" r:id="rId4" imgW="1676400" imgH="5334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96B43620-50E9-4AF8-A2CB-DB1E00EE695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6600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PDF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006600"/>
                </a:solidFill>
              </a:rPr>
              <a:t>Cumulative Distribution Function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CDF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F2801238-F1E7-4FD8-BA50-E337AFF1C7D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219200"/>
            <a:ext cx="8758238" cy="4446588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3333FF"/>
                </a:solidFill>
              </a:rPr>
              <a:t>R</a:t>
            </a:r>
            <a:r>
              <a:rPr lang="en-US" smtClean="0"/>
              <a:t> is </a:t>
            </a:r>
            <a:r>
              <a:rPr lang="en-US" smtClean="0">
                <a:solidFill>
                  <a:srgbClr val="006600"/>
                </a:solidFill>
              </a:rPr>
              <a:t>uniform</a:t>
            </a:r>
            <a:r>
              <a:rPr lang="en-US" i="1" smtClean="0">
                <a:solidFill>
                  <a:srgbClr val="0000FF"/>
                </a:solidFill>
              </a:rPr>
              <a:t> </a:t>
            </a:r>
            <a:r>
              <a:rPr lang="en-US" smtClean="0"/>
              <a:t>iff  PDF</a:t>
            </a:r>
            <a:r>
              <a:rPr lang="en-US" baseline="-25000" smtClean="0">
                <a:solidFill>
                  <a:srgbClr val="3333FF"/>
                </a:solidFill>
              </a:rPr>
              <a:t>R</a:t>
            </a:r>
            <a:r>
              <a:rPr lang="en-US" baseline="-25000" smtClean="0"/>
              <a:t> </a:t>
            </a:r>
            <a:r>
              <a:rPr lang="en-US" smtClean="0"/>
              <a:t> is </a:t>
            </a:r>
            <a:r>
              <a:rPr lang="en-US" smtClean="0">
                <a:solidFill>
                  <a:srgbClr val="006600"/>
                </a:solidFill>
              </a:rPr>
              <a:t>constant</a:t>
            </a:r>
            <a:r>
              <a:rPr lang="en-US" smtClean="0"/>
              <a:t>.</a:t>
            </a:r>
          </a:p>
          <a:p>
            <a:pPr eaLnBrk="1" hangingPunct="1"/>
            <a:r>
              <a:rPr lang="en-US" sz="3600" smtClean="0">
                <a:solidFill>
                  <a:srgbClr val="3333FF"/>
                </a:solidFill>
              </a:rPr>
              <a:t>R</a:t>
            </a:r>
            <a:r>
              <a:rPr lang="en-US" sz="3600" smtClean="0"/>
              <a:t> ::= outcome of fair die roll.</a:t>
            </a:r>
          </a:p>
          <a:p>
            <a:pPr algn="ctr" eaLnBrk="1" hangingPunct="1"/>
            <a:r>
              <a:rPr lang="en-US" sz="3600" smtClean="0"/>
              <a:t>Pr{</a:t>
            </a:r>
            <a:r>
              <a:rPr lang="en-US" sz="3600" smtClean="0">
                <a:solidFill>
                  <a:srgbClr val="3333FF"/>
                </a:solidFill>
              </a:rPr>
              <a:t>R</a:t>
            </a:r>
            <a:r>
              <a:rPr lang="en-US" sz="3600" smtClean="0"/>
              <a:t>=1} = Pr{</a:t>
            </a:r>
            <a:r>
              <a:rPr lang="en-US" sz="3600" smtClean="0">
                <a:solidFill>
                  <a:srgbClr val="3333FF"/>
                </a:solidFill>
              </a:rPr>
              <a:t>R</a:t>
            </a:r>
            <a:r>
              <a:rPr lang="en-US" sz="3600" smtClean="0"/>
              <a:t>=2} = </a:t>
            </a:r>
            <a:r>
              <a:rPr lang="en-US" sz="3600" smtClean="0">
                <a:cs typeface="Times New Roman" pitchFamily="18" charset="0"/>
              </a:rPr>
              <a:t>··· = Pr{</a:t>
            </a:r>
            <a:r>
              <a:rPr lang="en-US" sz="3600" smtClean="0">
                <a:solidFill>
                  <a:srgbClr val="3333FF"/>
                </a:solidFill>
              </a:rPr>
              <a:t>R</a:t>
            </a:r>
            <a:r>
              <a:rPr lang="en-US" sz="3600" smtClean="0">
                <a:cs typeface="Times New Roman" pitchFamily="18" charset="0"/>
              </a:rPr>
              <a:t>=6} = </a:t>
            </a:r>
            <a:r>
              <a:rPr lang="en-US" smtClean="0">
                <a:solidFill>
                  <a:srgbClr val="3333FF"/>
                </a:solidFill>
                <a:cs typeface="Times New Roman" pitchFamily="18" charset="0"/>
              </a:rPr>
              <a:t>1/6</a:t>
            </a:r>
            <a:endParaRPr lang="en-US" sz="36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smtClean="0">
                <a:solidFill>
                  <a:srgbClr val="3333FF"/>
                </a:solidFill>
              </a:rPr>
              <a:t>S</a:t>
            </a:r>
            <a:r>
              <a:rPr lang="en-US" sz="3600" smtClean="0"/>
              <a:t> ::= 4-digit lottery number</a:t>
            </a:r>
          </a:p>
          <a:p>
            <a:pPr algn="ctr" eaLnBrk="1" hangingPunct="1"/>
            <a:r>
              <a:rPr lang="en-US" sz="3600" smtClean="0"/>
              <a:t>Pr{</a:t>
            </a:r>
            <a:r>
              <a:rPr lang="en-US" sz="3600" smtClean="0">
                <a:solidFill>
                  <a:srgbClr val="3333FF"/>
                </a:solidFill>
              </a:rPr>
              <a:t>S</a:t>
            </a:r>
            <a:r>
              <a:rPr lang="en-US" sz="3600" smtClean="0"/>
              <a:t> = 0000} = Pr{</a:t>
            </a:r>
            <a:r>
              <a:rPr lang="en-US" sz="3600" smtClean="0">
                <a:solidFill>
                  <a:srgbClr val="3333FF"/>
                </a:solidFill>
              </a:rPr>
              <a:t>S</a:t>
            </a:r>
            <a:r>
              <a:rPr lang="en-US" sz="3600" smtClean="0"/>
              <a:t> = 0001} = </a:t>
            </a:r>
            <a:r>
              <a:rPr lang="en-US" sz="3600" smtClean="0">
                <a:cs typeface="Times New Roman" pitchFamily="18" charset="0"/>
              </a:rPr>
              <a:t>···</a:t>
            </a:r>
          </a:p>
          <a:p>
            <a:pPr eaLnBrk="1" hangingPunct="1"/>
            <a:r>
              <a:rPr lang="en-US" sz="3600" smtClean="0">
                <a:cs typeface="Times New Roman" pitchFamily="18" charset="0"/>
              </a:rPr>
              <a:t>           = Pr{</a:t>
            </a:r>
            <a:r>
              <a:rPr lang="en-US" sz="3600" smtClean="0">
                <a:solidFill>
                  <a:srgbClr val="3333FF"/>
                </a:solidFill>
              </a:rPr>
              <a:t>S</a:t>
            </a:r>
            <a:r>
              <a:rPr lang="en-US" sz="3600" smtClean="0"/>
              <a:t> </a:t>
            </a:r>
            <a:r>
              <a:rPr lang="en-US" sz="3600" smtClean="0">
                <a:cs typeface="Times New Roman" pitchFamily="18" charset="0"/>
              </a:rPr>
              <a:t>= 9999} =  </a:t>
            </a:r>
            <a:r>
              <a:rPr lang="en-US" sz="3600" smtClean="0">
                <a:solidFill>
                  <a:srgbClr val="3333FF"/>
                </a:solidFill>
                <a:cs typeface="Times New Roman" pitchFamily="18" charset="0"/>
              </a:rPr>
              <a:t>1/10000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C000224B-2332-4750-9253-37D5821B63F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733550"/>
            <a:ext cx="8626475" cy="3327400"/>
          </a:xfrm>
        </p:spPr>
        <p:txBody>
          <a:bodyPr/>
          <a:lstStyle/>
          <a:p>
            <a:pPr eaLnBrk="1" hangingPunct="1"/>
            <a:r>
              <a:rPr lang="en-US" smtClean="0"/>
              <a:t>“threshold” variable </a:t>
            </a:r>
            <a:r>
              <a:rPr lang="en-US" sz="4400" smtClean="0"/>
              <a:t>was uniform:</a:t>
            </a:r>
            <a:endParaRPr lang="en-US" smtClean="0"/>
          </a:p>
          <a:p>
            <a:pPr eaLnBrk="1" hangingPunct="1"/>
            <a:r>
              <a:rPr lang="en-US" sz="5400" smtClean="0"/>
              <a:t>PDF</a:t>
            </a:r>
            <a:r>
              <a:rPr lang="en-US" sz="5400" baseline="-25000" smtClean="0">
                <a:solidFill>
                  <a:srgbClr val="3333FF"/>
                </a:solidFill>
              </a:rPr>
              <a:t>Z</a:t>
            </a:r>
            <a:r>
              <a:rPr lang="en-US" sz="5400" smtClean="0"/>
              <a:t>(i) ::=</a:t>
            </a:r>
            <a:r>
              <a:rPr lang="en-US" sz="5400" smtClean="0">
                <a:solidFill>
                  <a:srgbClr val="0000FF"/>
                </a:solidFill>
              </a:rPr>
              <a:t> </a:t>
            </a:r>
            <a:r>
              <a:rPr lang="en-US" sz="5400" smtClean="0"/>
              <a:t>Pr{</a:t>
            </a:r>
            <a:r>
              <a:rPr lang="en-US" sz="5400" smtClean="0">
                <a:solidFill>
                  <a:srgbClr val="3333FF"/>
                </a:solidFill>
              </a:rPr>
              <a:t>Z</a:t>
            </a:r>
            <a:r>
              <a:rPr lang="en-US" sz="5400" smtClean="0">
                <a:solidFill>
                  <a:srgbClr val="FF6600"/>
                </a:solidFill>
              </a:rPr>
              <a:t> </a:t>
            </a:r>
            <a:r>
              <a:rPr lang="en-US" sz="5400" smtClean="0"/>
              <a:t>= i} = </a:t>
            </a:r>
            <a:endParaRPr lang="en-US" sz="54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mtClean="0"/>
              <a:t>   </a:t>
            </a:r>
            <a:r>
              <a:rPr lang="en-US" sz="4400" smtClean="0"/>
              <a:t>for i</a:t>
            </a:r>
            <a:r>
              <a:rPr lang="en-US" sz="4400" i="1" smtClean="0"/>
              <a:t> </a:t>
            </a:r>
            <a:r>
              <a:rPr lang="en-US" sz="4400" smtClean="0"/>
              <a:t>= 0,1,…,6.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5" y="2286000"/>
          <a:ext cx="655638" cy="1563688"/>
        </p:xfrm>
        <a:graphic>
          <a:graphicData uri="http://schemas.openxmlformats.org/presentationml/2006/ole">
            <p:oleObj spid="_x0000_s7170" name="Equation" r:id="rId4" imgW="164880" imgH="3934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C000224B-2332-4750-9253-37D5821B63F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41028" y="1733550"/>
            <a:ext cx="8690247" cy="369908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1B7F3C"/>
                </a:solidFill>
              </a:rPr>
              <a:t>…all values equally likely</a:t>
            </a:r>
            <a:r>
              <a:rPr lang="en-US" sz="4800" dirty="0" smtClean="0"/>
              <a:t>.</a:t>
            </a:r>
          </a:p>
          <a:p>
            <a:pPr eaLnBrk="1" hangingPunct="1"/>
            <a:r>
              <a:rPr lang="en-US" dirty="0" smtClean="0"/>
              <a:t>“threshold” variable </a:t>
            </a:r>
            <a:r>
              <a:rPr lang="en-US" sz="4400" dirty="0" smtClean="0"/>
              <a:t>was uniform:</a:t>
            </a:r>
            <a:endParaRPr lang="en-US" dirty="0" smtClean="0"/>
          </a:p>
          <a:p>
            <a:pPr eaLnBrk="1" hangingPunct="1"/>
            <a:r>
              <a:rPr lang="en-US" sz="5400" dirty="0" err="1" smtClean="0"/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err="1" smtClean="0"/>
              <a:t>(i</a:t>
            </a:r>
            <a:r>
              <a:rPr lang="en-US" sz="5400" dirty="0" smtClean="0"/>
              <a:t>) ::=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smtClean="0">
                <a:solidFill>
                  <a:srgbClr val="FF6600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err="1" smtClean="0"/>
              <a:t>i</a:t>
            </a:r>
            <a:r>
              <a:rPr lang="en-US" sz="5400" dirty="0" smtClean="0"/>
              <a:t>} = </a:t>
            </a:r>
            <a:endParaRPr lang="en-US" sz="54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dirty="0" smtClean="0"/>
              <a:t>   </a:t>
            </a:r>
            <a:r>
              <a:rPr lang="en-US" sz="4400" dirty="0" smtClean="0"/>
              <a:t>for </a:t>
            </a:r>
            <a:r>
              <a:rPr lang="en-US" sz="4400" dirty="0" err="1" smtClean="0"/>
              <a:t>i</a:t>
            </a:r>
            <a:r>
              <a:rPr lang="en-US" sz="4400" i="1" dirty="0" smtClean="0"/>
              <a:t> </a:t>
            </a:r>
            <a:r>
              <a:rPr lang="en-US" sz="4400" dirty="0" smtClean="0"/>
              <a:t>= 0,1,…,6.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5" y="3176016"/>
          <a:ext cx="655638" cy="1563688"/>
        </p:xfrm>
        <a:graphic>
          <a:graphicData uri="http://schemas.openxmlformats.org/presentationml/2006/ole">
            <p:oleObj spid="_x0000_s79874" name="Equation" r:id="rId4" imgW="164880" imgH="3934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39196791-36AF-407D-9527-253971E27E1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955675"/>
            <a:ext cx="8002588" cy="4962525"/>
          </a:xfrm>
        </p:spPr>
        <p:txBody>
          <a:bodyPr/>
          <a:lstStyle/>
          <a:p>
            <a:pPr marL="0" indent="0" eaLnBrk="1" hangingPunct="1"/>
            <a:r>
              <a:rPr lang="en-US" sz="3600" smtClean="0"/>
              <a:t>The </a:t>
            </a:r>
            <a:r>
              <a:rPr lang="en-US" sz="3600" smtClean="0">
                <a:solidFill>
                  <a:srgbClr val="006600"/>
                </a:solidFill>
              </a:rPr>
              <a:t>indicator variable </a:t>
            </a:r>
            <a:r>
              <a:rPr lang="en-US" sz="3600" smtClean="0"/>
              <a:t>for event </a:t>
            </a:r>
            <a:r>
              <a:rPr lang="en-US" sz="3600" smtClean="0">
                <a:solidFill>
                  <a:srgbClr val="3333FF"/>
                </a:solidFill>
              </a:rPr>
              <a:t>A</a:t>
            </a:r>
            <a:r>
              <a:rPr lang="en-US" sz="3600" smtClean="0"/>
              <a:t>: </a:t>
            </a:r>
            <a:endParaRPr lang="en-US" sz="360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sz="3600" smtClean="0"/>
          </a:p>
          <a:p>
            <a:pPr marL="0" indent="0" eaLnBrk="1" hangingPunct="1"/>
            <a:endParaRPr lang="en-US" sz="360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sz="3600" smtClean="0">
              <a:solidFill>
                <a:schemeClr val="accent2"/>
              </a:solidFill>
            </a:endParaRPr>
          </a:p>
          <a:p>
            <a:pPr marL="0" indent="0" eaLnBrk="1" hangingPunct="1"/>
            <a:r>
              <a:rPr lang="en-US" sz="3600" smtClean="0"/>
              <a:t>(</a:t>
            </a:r>
            <a:r>
              <a:rPr lang="en-US" sz="360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sz="3600" smtClean="0"/>
              <a:t> </a:t>
            </a:r>
            <a:r>
              <a:rPr lang="en-US" sz="3600" smtClean="0">
                <a:solidFill>
                  <a:srgbClr val="3333FF"/>
                </a:solidFill>
              </a:rPr>
              <a:t>I</a:t>
            </a:r>
            <a:r>
              <a:rPr lang="en-US" sz="3600" baseline="-25000" smtClean="0">
                <a:solidFill>
                  <a:srgbClr val="3333FF"/>
                </a:solidFill>
              </a:rPr>
              <a:t>A</a:t>
            </a:r>
            <a:r>
              <a:rPr lang="en-US" sz="3600" baseline="-25000" smtClean="0"/>
              <a:t>  </a:t>
            </a:r>
            <a:r>
              <a:rPr lang="en-US" sz="3600" smtClean="0"/>
              <a:t>and </a:t>
            </a:r>
            <a:r>
              <a:rPr lang="en-US" sz="3600" smtClean="0">
                <a:solidFill>
                  <a:srgbClr val="3333FF"/>
                </a:solidFill>
              </a:rPr>
              <a:t>I</a:t>
            </a:r>
            <a:r>
              <a:rPr lang="en-US" sz="3600" baseline="-25000" smtClean="0">
                <a:solidFill>
                  <a:srgbClr val="3333FF"/>
                </a:solidFill>
              </a:rPr>
              <a:t>B</a:t>
            </a:r>
            <a:r>
              <a:rPr lang="en-US" sz="3600" baseline="-25000" smtClean="0"/>
              <a:t>  </a:t>
            </a:r>
            <a:r>
              <a:rPr lang="en-US" sz="3600" smtClean="0"/>
              <a:t>are independent iff</a:t>
            </a:r>
          </a:p>
          <a:p>
            <a:pPr marL="0" indent="0" algn="ctr" eaLnBrk="1" hangingPunct="1"/>
            <a:r>
              <a:rPr lang="en-US" sz="3600" smtClean="0"/>
              <a:t> </a:t>
            </a:r>
            <a:r>
              <a:rPr lang="en-US" sz="3600" smtClean="0">
                <a:solidFill>
                  <a:srgbClr val="3333FF"/>
                </a:solidFill>
              </a:rPr>
              <a:t>A</a:t>
            </a:r>
            <a:r>
              <a:rPr lang="en-US" sz="3600" smtClean="0"/>
              <a:t> and </a:t>
            </a:r>
            <a:r>
              <a:rPr lang="en-US" sz="3600" smtClean="0">
                <a:solidFill>
                  <a:srgbClr val="3333FF"/>
                </a:solidFill>
              </a:rPr>
              <a:t>B</a:t>
            </a:r>
            <a:r>
              <a:rPr lang="en-US" sz="360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371600" y="1624013"/>
          <a:ext cx="6399213" cy="1741487"/>
        </p:xfrm>
        <a:graphic>
          <a:graphicData uri="http://schemas.openxmlformats.org/presentationml/2006/ole">
            <p:oleObj spid="_x0000_s8194" name="Equation" r:id="rId4" imgW="1866600" imgH="507960" progId="Equation.DSMT4">
              <p:embed/>
            </p:oleObj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8BC80482-5903-4BA0-8387-F4755F94137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Distributions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676400"/>
            <a:ext cx="84963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b="1" smtClean="0">
                <a:solidFill>
                  <a:srgbClr val="0000FF"/>
                </a:solidFill>
              </a:rPr>
              <a:t>Bernoulli</a:t>
            </a:r>
            <a:r>
              <a:rPr lang="en-US" sz="3600" smtClean="0">
                <a:solidFill>
                  <a:srgbClr val="0000FF"/>
                </a:solidFill>
              </a:rPr>
              <a:t> </a:t>
            </a:r>
            <a:r>
              <a:rPr lang="en-US" sz="3600" b="1" smtClean="0">
                <a:solidFill>
                  <a:srgbClr val="0000FF"/>
                </a:solidFill>
              </a:rPr>
              <a:t>variable</a:t>
            </a:r>
            <a:r>
              <a:rPr lang="en-US" sz="3600" smtClean="0"/>
              <a:t> ::= 0-1 valued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smtClean="0"/>
              <a:t>                            ::= indicator variable</a:t>
            </a:r>
          </a:p>
          <a:p>
            <a:pPr eaLnBrk="1" hangingPunct="1">
              <a:lnSpc>
                <a:spcPct val="90000"/>
              </a:lnSpc>
            </a:pPr>
            <a:endParaRPr lang="en-US" sz="3600" smtClean="0"/>
          </a:p>
          <a:p>
            <a:pPr eaLnBrk="1" hangingPunct="1">
              <a:lnSpc>
                <a:spcPct val="90000"/>
              </a:lnSpc>
            </a:pPr>
            <a:r>
              <a:rPr lang="en-US" sz="3600" smtClean="0"/>
              <a:t>Example:</a:t>
            </a:r>
            <a:r>
              <a:rPr lang="en-US" sz="3600" smtClean="0">
                <a:solidFill>
                  <a:srgbClr val="008000"/>
                </a:solidFill>
              </a:rPr>
              <a:t>       </a:t>
            </a:r>
            <a:r>
              <a:rPr lang="en-US" smtClean="0">
                <a:solidFill>
                  <a:srgbClr val="3333FF"/>
                </a:solidFill>
              </a:rPr>
              <a:t>M</a:t>
            </a:r>
            <a:r>
              <a:rPr lang="en-US" smtClean="0">
                <a:solidFill>
                  <a:srgbClr val="008000"/>
                </a:solidFill>
              </a:rPr>
              <a:t> </a:t>
            </a:r>
            <a:r>
              <a:rPr lang="en-US" smtClean="0"/>
              <a:t>is Bernoulli,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mtClean="0"/>
              <a:t>  but </a:t>
            </a:r>
            <a:r>
              <a:rPr lang="en-US" smtClean="0">
                <a:solidFill>
                  <a:srgbClr val="3333FF"/>
                </a:solidFill>
              </a:rPr>
              <a:t>C</a:t>
            </a:r>
            <a:r>
              <a:rPr lang="en-US" smtClean="0">
                <a:solidFill>
                  <a:srgbClr val="006600"/>
                </a:solidFill>
              </a:rPr>
              <a:t> </a:t>
            </a:r>
            <a:r>
              <a:rPr lang="en-US" smtClean="0"/>
              <a:t>is not.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87734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93DA0692-DAF7-4AFE-9BE7-E02439D3694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Binomial Distribution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219200"/>
            <a:ext cx="8877300" cy="4572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Graphs from the Web:</a:t>
            </a:r>
          </a:p>
          <a:p>
            <a:pPr algn="ctr" eaLnBrk="1" hangingPunct="1"/>
            <a:r>
              <a:rPr lang="en-US" sz="4800" dirty="0" smtClean="0"/>
              <a:t> spikier as </a:t>
            </a:r>
            <a:r>
              <a:rPr lang="en-US" sz="4800" dirty="0" err="1" smtClean="0"/>
              <a:t>n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→ </a:t>
            </a:r>
            <a:r>
              <a:rPr lang="en-US" sz="4800" b="1" dirty="0" smtClean="0">
                <a:latin typeface="Euclid Symbol" charset="2"/>
                <a:cs typeface="Euclid Symbol" charset="2"/>
                <a:sym typeface="Symbol" pitchFamily="18" charset="2"/>
              </a:rPr>
              <a:t>∞</a:t>
            </a:r>
          </a:p>
          <a:p>
            <a:pPr algn="ctr" eaLnBrk="1" hangingPunct="1"/>
            <a:endParaRPr lang="en-US" sz="4800" dirty="0" smtClean="0">
              <a:sym typeface="Symbol" pitchFamily="18" charset="2"/>
            </a:endParaRPr>
          </a:p>
          <a:p>
            <a:pPr algn="ctr" eaLnBrk="1" hangingPunct="1"/>
            <a:r>
              <a:rPr lang="en-US" sz="4800" dirty="0" smtClean="0">
                <a:sym typeface="Symbol" pitchFamily="18" charset="2"/>
              </a:rPr>
              <a:t>(“Bell” Curves in a later lecture)</a:t>
            </a:r>
          </a:p>
          <a:p>
            <a:pPr algn="ctr" eaLnBrk="1" hangingPunct="1"/>
            <a:endParaRPr lang="en-US" sz="4800" dirty="0" smtClean="0"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8C735B2F-117E-467F-AA86-C8CA26EAB2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Strategy for Team 2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pick a paper to expose giving each paper equal probability.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if exposed number is “small” then switch, otherwise stick.  That is</a:t>
            </a:r>
          </a:p>
          <a:p>
            <a:pPr eaLnBrk="1" hangingPunct="1"/>
            <a:r>
              <a:rPr lang="en-US" dirty="0" smtClean="0"/>
              <a:t>  switch if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threshold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where</a:t>
            </a:r>
            <a:endParaRPr lang="en-US" dirty="0" smtClean="0">
              <a:solidFill>
                <a:srgbClr val="FF6600"/>
              </a:solidFill>
            </a:endParaRPr>
          </a:p>
          <a:p>
            <a:pPr algn="ctr" eaLnBrk="1" hangingPunct="1"/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/>
              <a:t>  is a </a:t>
            </a:r>
            <a:r>
              <a:rPr lang="en-US" dirty="0" smtClean="0">
                <a:solidFill>
                  <a:srgbClr val="FF00FF"/>
                </a:solidFill>
              </a:rPr>
              <a:t>random</a:t>
            </a:r>
            <a:r>
              <a:rPr lang="en-US" dirty="0" smtClean="0"/>
              <a:t> integer, 0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3333FF"/>
                </a:solidFill>
              </a:rPr>
              <a:t> Z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6.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CE1FEF93-960A-4432-A981-01A75AA852B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2</a:t>
            </a:r>
            <a:r>
              <a:rPr lang="en-US" sz="10600" dirty="0" smtClean="0">
                <a:sym typeface="Euclid Symbol" pitchFamily="18" charset="2"/>
              </a:rPr>
              <a:t> ― 4</a:t>
            </a:r>
            <a:endParaRPr lang="en-US" sz="10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C9731CB-2F8A-470A-AADF-931B7CDAF7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00200"/>
            <a:ext cx="83058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Case M: low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high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Team 2 wins in this case, so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err="1" smtClean="0"/>
              <a:t>Pr{Team</a:t>
            </a:r>
            <a:r>
              <a:rPr lang="en-US" sz="4800" dirty="0" smtClean="0"/>
              <a:t> 2 wins | M} = </a:t>
            </a:r>
            <a:r>
              <a:rPr lang="en-US" sz="4800" dirty="0" smtClean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dirty="0" smtClean="0"/>
              <a:t> and</a:t>
            </a:r>
            <a:r>
              <a:rPr lang="en-US" sz="4800" dirty="0" smtClean="0"/>
              <a:t> </a:t>
            </a:r>
            <a:r>
              <a:rPr lang="en-US" sz="4800" dirty="0" err="1" smtClean="0"/>
              <a:t>Pr{M</a:t>
            </a:r>
            <a:r>
              <a:rPr lang="en-US" sz="4800" dirty="0" smtClean="0"/>
              <a:t>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endParaRPr lang="en-US" sz="4800" b="1" dirty="0" smtClean="0">
              <a:solidFill>
                <a:srgbClr val="0000CC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38613" y="3579813"/>
          <a:ext cx="812800" cy="2063750"/>
        </p:xfrm>
        <a:graphic>
          <a:graphicData uri="http://schemas.openxmlformats.org/presentationml/2006/ole">
            <p:oleObj spid="_x0000_s1026" name="Equation" r:id="rId4" imgW="164880" imgH="419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DE5972EA-EB66-4458-A91F-67F065CCE3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4638" y="1446213"/>
            <a:ext cx="8458200" cy="3810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H: high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endParaRPr lang="en-US" sz="4800" dirty="0" smtClean="0"/>
          </a:p>
          <a:p>
            <a:pPr eaLnBrk="1" hangingPunct="1"/>
            <a:r>
              <a:rPr lang="en-US" sz="4400" dirty="0" smtClean="0"/>
              <a:t>Team 2 will switch,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low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H}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6624638" y="3157538"/>
          <a:ext cx="750887" cy="2063750"/>
        </p:xfrm>
        <a:graphic>
          <a:graphicData uri="http://schemas.openxmlformats.org/presentationml/2006/ole">
            <p:oleObj spid="_x0000_s2050" name="Equation" r:id="rId4" imgW="152280" imgH="419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C8E1B2AC-ADC5-4B51-80CC-A3F4D8DD7E3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9400" y="1600200"/>
            <a:ext cx="8610600" cy="3429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L: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b="1" i="1" dirty="0" smtClean="0">
                <a:solidFill>
                  <a:srgbClr val="FF6600"/>
                </a:solidFill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low</a:t>
            </a:r>
          </a:p>
          <a:p>
            <a:pPr eaLnBrk="1" hangingPunct="1"/>
            <a:r>
              <a:rPr lang="en-US" sz="4400" dirty="0" smtClean="0"/>
              <a:t>Team 2 will stick,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high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L}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592888" y="3322638"/>
          <a:ext cx="750887" cy="2063750"/>
        </p:xfrm>
        <a:graphic>
          <a:graphicData uri="http://schemas.openxmlformats.org/presentationml/2006/ole">
            <p:oleObj spid="_x0000_s3074" name="Equation" r:id="rId4" imgW="152280" imgH="419040" progId="Equation.DSMT4">
              <p:embed/>
            </p:oleObj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8064" y="1219200"/>
            <a:ext cx="8153400" cy="274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00CC"/>
                </a:solidFill>
              </a:rPr>
              <a:t>1/7</a:t>
            </a:r>
            <a:r>
              <a:rPr lang="en-US" sz="4800" dirty="0" smtClean="0"/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Rest of time, win </a:t>
            </a:r>
            <a:r>
              <a:rPr lang="en-US" sz="4800" dirty="0" smtClean="0">
                <a:solidFill>
                  <a:srgbClr val="006600"/>
                </a:solidFill>
              </a:rPr>
              <a:t>1/2</a:t>
            </a:r>
            <a:r>
              <a:rPr lang="en-US" sz="4800" dirty="0" smtClean="0"/>
              <a:t>, so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Pr{Team 2 wins}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endParaRPr lang="en-US" sz="48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p:oleObj spid="_x0000_s4098" name="Equation" r:id="rId4" imgW="914400" imgH="220320" progId="Equation.DSMT4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046163" y="3887788"/>
          <a:ext cx="7073900" cy="2359025"/>
        </p:xfrm>
        <a:graphic>
          <a:graphicData uri="http://schemas.openxmlformats.org/presentationml/2006/ole">
            <p:oleObj spid="_x0000_s4099" name="Equation" r:id="rId5" imgW="1447560" imgH="482400" progId="Equation.DSMT4">
              <p:embed/>
            </p:oleObj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7886A709-CED2-48A3-8616-B2655C008E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13M.</a:t>
            </a:r>
            <a:fld id="{601D9D26-416F-483A-A5D6-37381C6E50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2133600"/>
            <a:ext cx="7924800" cy="2590800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Does not matter what Team 1 does!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Team 2 Strategy</a:t>
            </a: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</TotalTime>
  <Words>1796</Words>
  <Application>Microsoft Macintosh PowerPoint</Application>
  <PresentationFormat>On-screen Show (4:3)</PresentationFormat>
  <Paragraphs>293</Paragraphs>
  <Slides>40</Slides>
  <Notes>40</Notes>
  <HiddenSlides>16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Comic Sans MS</vt:lpstr>
      <vt:lpstr>Euclid Symbol</vt:lpstr>
      <vt:lpstr>Euclid Math One</vt:lpstr>
      <vt:lpstr>Euclid Extra</vt:lpstr>
      <vt:lpstr>Default Design</vt:lpstr>
      <vt:lpstr>Equation</vt:lpstr>
      <vt:lpstr>Slide 1</vt:lpstr>
      <vt:lpstr>Guess the Bigger Number</vt:lpstr>
      <vt:lpstr>Guess the Bigger Number</vt:lpstr>
      <vt:lpstr>Strategy for Team 2</vt:lpstr>
      <vt:lpstr>Analysis of Team 2 Strategy</vt:lpstr>
      <vt:lpstr>Analysis of Team 2 Strategy</vt:lpstr>
      <vt:lpstr>Slide 7</vt:lpstr>
      <vt:lpstr>Slide 8</vt:lpstr>
      <vt:lpstr>Slide 9</vt:lpstr>
      <vt:lpstr>Team 1 Strategy</vt:lpstr>
      <vt:lpstr>Random Variables</vt:lpstr>
      <vt:lpstr>Random Variables</vt:lpstr>
      <vt:lpstr>Intro to Random Variables</vt:lpstr>
      <vt:lpstr>Intro to Random Variables</vt:lpstr>
      <vt:lpstr>What is a Random Variable?</vt:lpstr>
      <vt:lpstr>Independent Variables</vt:lpstr>
      <vt:lpstr>Slide 17</vt:lpstr>
      <vt:lpstr>Slide 18</vt:lpstr>
      <vt:lpstr>Slide 19</vt:lpstr>
      <vt:lpstr>Slide 20</vt:lpstr>
      <vt:lpstr>Independent Variables</vt:lpstr>
      <vt:lpstr>Mutally Independent Variables</vt:lpstr>
      <vt:lpstr>Independent Variables</vt:lpstr>
      <vt:lpstr>Independent Variables</vt:lpstr>
      <vt:lpstr>Independent Variables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Density &amp; Distribution</vt:lpstr>
      <vt:lpstr>Density &amp; Distribution</vt:lpstr>
      <vt:lpstr>Uniform Distribution</vt:lpstr>
      <vt:lpstr>Uniform Distribution</vt:lpstr>
      <vt:lpstr>Uniform Distribution</vt:lpstr>
      <vt:lpstr>Indicator Variables</vt:lpstr>
      <vt:lpstr>Distributions</vt:lpstr>
      <vt:lpstr>Binomial Distribution</vt:lpstr>
      <vt:lpstr>Team Problems</vt:lpstr>
    </vt:vector>
  </TitlesOfParts>
  <Company>MIT/CSAIL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64</cp:revision>
  <cp:lastPrinted>2009-12-04T17:34:46Z</cp:lastPrinted>
  <dcterms:created xsi:type="dcterms:W3CDTF">2010-05-05T13:34:02Z</dcterms:created>
  <dcterms:modified xsi:type="dcterms:W3CDTF">2010-05-05T13:37:37Z</dcterms:modified>
</cp:coreProperties>
</file>