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388" r:id="rId2"/>
    <p:sldId id="376" r:id="rId3"/>
    <p:sldId id="377" r:id="rId4"/>
    <p:sldId id="379" r:id="rId5"/>
    <p:sldId id="378" r:id="rId6"/>
    <p:sldId id="440" r:id="rId7"/>
    <p:sldId id="441" r:id="rId8"/>
    <p:sldId id="442" r:id="rId9"/>
    <p:sldId id="380" r:id="rId10"/>
    <p:sldId id="393" r:id="rId11"/>
    <p:sldId id="381" r:id="rId12"/>
    <p:sldId id="426" r:id="rId13"/>
    <p:sldId id="427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02" r:id="rId23"/>
    <p:sldId id="439" r:id="rId24"/>
    <p:sldId id="424" r:id="rId25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5" autoAdjust="0"/>
  </p:normalViewPr>
  <p:slideViewPr>
    <p:cSldViewPr showGuides="1">
      <p:cViewPr varScale="1">
        <p:scale>
          <a:sx n="147" d="100"/>
          <a:sy n="147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01000" cy="28194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9475D55-F769-4D1E-BA0D-F03B0BEACB8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600200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67400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867400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867400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00200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00200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00200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00200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002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600200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67400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674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486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0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05600" y="1981200"/>
            <a:ext cx="1371600" cy="3505200"/>
            <a:chOff x="6705600" y="1981200"/>
            <a:chExt cx="1371600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2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670165" y="21336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5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2" name="Oval 6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3D159E7-7261-456C-B1C2-8B1BCE6FD8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19200" y="5715000"/>
            <a:ext cx="576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after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2k</a:t>
            </a:r>
            <a:r>
              <a:rPr lang="en-US" sz="4400" dirty="0" smtClean="0">
                <a:latin typeface="+mj-lt"/>
              </a:rPr>
              <a:t> SAT tests…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200" y="24384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p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q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438400"/>
            <a:ext cx="435135" cy="3048000"/>
            <a:chOff x="1219200" y="2387024"/>
            <a:chExt cx="435135" cy="3048000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35135" cy="1270576"/>
              <a:chOff x="1143000" y="2387024"/>
              <a:chExt cx="435135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43000" y="3134380"/>
                <a:ext cx="346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19200" y="3768804"/>
              <a:ext cx="403826" cy="1666220"/>
              <a:chOff x="1219200" y="3768804"/>
              <a:chExt cx="403826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19200" y="3768804"/>
                <a:ext cx="403826" cy="1295400"/>
                <a:chOff x="1143000" y="2321004"/>
                <a:chExt cx="403826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151207" y="232100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143000" y="2712184"/>
                  <a:ext cx="403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43000" y="309318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19200" y="4911804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762000" y="5562600"/>
            <a:ext cx="747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found the factors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p</a:t>
            </a:r>
            <a:r>
              <a:rPr lang="en-US" sz="5400" dirty="0" err="1" smtClean="0">
                <a:latin typeface="+mj-lt"/>
              </a:rPr>
              <a:t>,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q</a:t>
            </a:r>
            <a:r>
              <a:rPr lang="en-US" sz="5400" dirty="0" smtClean="0">
                <a:solidFill>
                  <a:srgbClr val="0000E5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495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SAT-solvers work on formulas. </a:t>
            </a:r>
          </a:p>
          <a:p>
            <a:pPr eaLnBrk="1" hangingPunct="1"/>
            <a:r>
              <a:rPr lang="en-US" sz="4400" dirty="0" smtClean="0"/>
              <a:t>Formula equivalent to circuit</a:t>
            </a:r>
          </a:p>
          <a:p>
            <a:pPr eaLnBrk="1" hangingPunct="1"/>
            <a:r>
              <a:rPr lang="en-US" sz="4400" dirty="0" smtClean="0"/>
              <a:t>may be too big to check.</a:t>
            </a:r>
          </a:p>
          <a:p>
            <a:pPr eaLnBrk="1" hangingPunct="1"/>
            <a:r>
              <a:rPr lang="en-US" sz="4400" dirty="0" smtClean="0"/>
              <a:t>But there’s a simple trick to find</a:t>
            </a:r>
          </a:p>
          <a:p>
            <a:pPr eaLnBrk="1" hangingPunct="1"/>
            <a:r>
              <a:rPr lang="en-US" sz="4400" dirty="0" smtClean="0"/>
              <a:t>an </a:t>
            </a:r>
            <a:r>
              <a:rPr lang="en-US" sz="4400" dirty="0" err="1" smtClean="0">
                <a:solidFill>
                  <a:srgbClr val="0000CC"/>
                </a:solidFill>
              </a:rPr>
              <a:t>equi-satisfiable</a:t>
            </a:r>
            <a:r>
              <a:rPr lang="en-US" sz="4400" dirty="0" smtClean="0"/>
              <a:t> formula</a:t>
            </a:r>
          </a:p>
          <a:p>
            <a:pPr eaLnBrk="1" hangingPunct="1"/>
            <a:r>
              <a:rPr lang="en-US" sz="4400" dirty="0" smtClean="0"/>
              <a:t>about the same size as circuit.</a:t>
            </a:r>
          </a:p>
          <a:p>
            <a:pPr eaLnBrk="1" hangingPunct="1"/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SAT-solver break it?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" y="2286000"/>
            <a:ext cx="9029700" cy="2286000"/>
          </a:xfrm>
        </p:spPr>
        <p:txBody>
          <a:bodyPr/>
          <a:lstStyle/>
          <a:p>
            <a:pPr algn="ctr" eaLnBrk="1" hangingPunct="1"/>
            <a:r>
              <a:rPr lang="en-US" sz="12700" dirty="0" smtClean="0"/>
              <a:t>Problem </a:t>
            </a:r>
            <a:r>
              <a:rPr lang="en-US" sz="12700" dirty="0" smtClean="0">
                <a:sym typeface="Euclid Symbol" pitchFamily="18" charset="2"/>
              </a:rPr>
              <a:t>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SAT easy implies factoring easy</a:t>
            </a:r>
          </a:p>
          <a:p>
            <a:pPr>
              <a:buFont typeface="Arial"/>
              <a:buChar char="•"/>
            </a:pPr>
            <a:r>
              <a:rPr lang="en-US" dirty="0" smtClean="0"/>
              <a:t>RSA security: find key implies factoring</a:t>
            </a:r>
          </a:p>
          <a:p>
            <a:pPr>
              <a:buFont typeface="Arial"/>
              <a:buChar char="•"/>
            </a:pPr>
            <a:r>
              <a:rPr lang="en-US" dirty="0" smtClean="0"/>
              <a:t>elementary version of Prime # </a:t>
            </a:r>
            <a:r>
              <a:rPr lang="en-US" dirty="0" err="1" smtClean="0"/>
              <a:t>Thm</a:t>
            </a:r>
            <a:r>
              <a:rPr lang="en-US" dirty="0" smtClean="0"/>
              <a:t> enough to ensure short search for primes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Fermat as probable prime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EAE0CE3F-24F2-4E10-908C-002F0BCF9C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secret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E667B6B-E035-4178-9988-2F3A623468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[1,n)</a:t>
            </a:r>
            <a:endParaRPr lang="en-US" sz="5400" dirty="0" smtClean="0">
              <a:latin typeface="Comic Sans MS"/>
              <a:cs typeface="Comic Sans MS"/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rem(m</a:t>
            </a:r>
            <a:r>
              <a:rPr lang="en-US" sz="5400" baseline="30000" dirty="0" err="1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rem((m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620000" cy="5562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930093"/>
                </a:solidFill>
              </a:rPr>
              <a:t>Prime Number </a:t>
            </a:r>
            <a:r>
              <a:rPr lang="en-US" sz="4000" dirty="0" err="1" smtClean="0">
                <a:solidFill>
                  <a:srgbClr val="930093"/>
                </a:solidFill>
              </a:rPr>
              <a:t>Thm</a:t>
            </a:r>
            <a:r>
              <a:rPr lang="en-US" sz="4000" dirty="0" smtClean="0">
                <a:solidFill>
                  <a:srgbClr val="930093"/>
                </a:solidFill>
              </a:rPr>
              <a:t>:</a:t>
            </a:r>
          </a:p>
          <a:p>
            <a:pPr eaLnBrk="1" hangingPunct="1"/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) ::= |primes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~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n/ln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smtClean="0"/>
              <a:t>(deep </a:t>
            </a:r>
            <a:r>
              <a:rPr lang="en-US" sz="4800" dirty="0" err="1" smtClean="0"/>
              <a:t>thm</a:t>
            </a:r>
            <a:r>
              <a:rPr lang="en-US" sz="4800" dirty="0" smtClean="0"/>
              <a:t>)</a:t>
            </a:r>
            <a:endParaRPr lang="en-US" sz="5400" dirty="0" smtClean="0"/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95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so for 200 digit #’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at least 1/1000 is prime</a:t>
            </a:r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test if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 is prime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 if</a:t>
            </a:r>
          </a:p>
          <a:p>
            <a:pPr algn="ctr" eaLnBrk="1" hangingPunct="1"/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rem(a</a:t>
            </a:r>
            <a:r>
              <a:rPr lang="en-US" sz="5400" baseline="30000" dirty="0" smtClean="0">
                <a:solidFill>
                  <a:srgbClr val="0000E5"/>
                </a:solidFill>
                <a:latin typeface="Comic Sans MS"/>
                <a:cs typeface="Comic Sans MS"/>
              </a:rPr>
              <a:t>n-1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) = 1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if fails, not prime (Fermat)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choose random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 in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 [1,n)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latin typeface="Comic Sans MS"/>
                <a:cs typeface="Comic Sans MS"/>
              </a:rPr>
              <a:t>if not prime,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Pr(fails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1/2</a:t>
            </a:r>
          </a:p>
          <a:p>
            <a:pPr eaLnBrk="1" hangingPunct="1"/>
            <a:r>
              <a:rPr lang="en-US" sz="4000" dirty="0" smtClean="0">
                <a:latin typeface="Comic Sans MS"/>
                <a:cs typeface="Comic Sans MS"/>
              </a:rPr>
              <a:t>(with rare exceptions) 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C84E341-AEF3-493B-A8EE-DBBF671E85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952</Words>
  <Application>Microsoft Macintosh PowerPoint</Application>
  <PresentationFormat>On-screen Show (4:3)</PresentationFormat>
  <Paragraphs>277</Paragraphs>
  <Slides>24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Comic Sans MS</vt:lpstr>
      <vt:lpstr>EURM10</vt:lpstr>
      <vt:lpstr>cmsy10</vt:lpstr>
      <vt:lpstr>Euclid Symbol</vt:lpstr>
      <vt:lpstr>6.042 Lecture Template</vt:lpstr>
      <vt:lpstr>PowerPoint Presentation</vt:lpstr>
      <vt:lpstr>RSA Public Key Encryption</vt:lpstr>
      <vt:lpstr>Beforehand</vt:lpstr>
      <vt:lpstr>RSA</vt:lpstr>
      <vt:lpstr>Receiver’s abilities</vt:lpstr>
      <vt:lpstr>lots of primes</vt:lpstr>
      <vt:lpstr>lots of primes</vt:lpstr>
      <vt:lpstr>test if n is prime</vt:lpstr>
      <vt:lpstr>Why does this work?</vt:lpstr>
      <vt:lpstr>Why does this work?</vt:lpstr>
      <vt:lpstr>Why is it secure?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PowerPoint Presentation</vt:lpstr>
      <vt:lpstr>Team Problems</vt:lpstr>
      <vt:lpstr>Comments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388</cp:revision>
  <cp:lastPrinted>2009-11-02T15:10:55Z</cp:lastPrinted>
  <dcterms:created xsi:type="dcterms:W3CDTF">2011-03-07T17:33:28Z</dcterms:created>
  <dcterms:modified xsi:type="dcterms:W3CDTF">2011-10-12T04:43:31Z</dcterms:modified>
</cp:coreProperties>
</file>