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392" r:id="rId2"/>
    <p:sldId id="393" r:id="rId3"/>
    <p:sldId id="394" r:id="rId4"/>
    <p:sldId id="404" r:id="rId5"/>
    <p:sldId id="421" r:id="rId6"/>
    <p:sldId id="422" r:id="rId7"/>
    <p:sldId id="423" r:id="rId8"/>
    <p:sldId id="424" r:id="rId9"/>
    <p:sldId id="405" r:id="rId10"/>
    <p:sldId id="406" r:id="rId11"/>
    <p:sldId id="407" r:id="rId12"/>
    <p:sldId id="411" r:id="rId13"/>
    <p:sldId id="412" r:id="rId14"/>
    <p:sldId id="413" r:id="rId15"/>
    <p:sldId id="395" r:id="rId16"/>
    <p:sldId id="399" r:id="rId17"/>
    <p:sldId id="396" r:id="rId18"/>
    <p:sldId id="397" r:id="rId19"/>
    <p:sldId id="398" r:id="rId20"/>
    <p:sldId id="425" r:id="rId21"/>
    <p:sldId id="400" r:id="rId22"/>
    <p:sldId id="401" r:id="rId23"/>
    <p:sldId id="402" r:id="rId24"/>
    <p:sldId id="403" r:id="rId25"/>
    <p:sldId id="414" r:id="rId26"/>
    <p:sldId id="415" r:id="rId27"/>
    <p:sldId id="416" r:id="rId28"/>
    <p:sldId id="417" r:id="rId29"/>
    <p:sldId id="418" r:id="rId30"/>
    <p:sldId id="420" r:id="rId31"/>
    <p:sldId id="426" r:id="rId32"/>
    <p:sldId id="427" r:id="rId33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040" y="-160"/>
      </p:cViewPr>
      <p:guideLst>
        <p:guide orient="horz" pos="208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46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1703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9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463720"/>
            <a:ext cx="8297863" cy="385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8800" dirty="0" smtClean="0">
                <a:latin typeface="Comic Sans MS"/>
                <a:cs typeface="Comic Sans MS"/>
              </a:rPr>
              <a:t>Being a 6.042 Team Coach</a:t>
            </a:r>
            <a:endParaRPr lang="en-US" sz="8800" dirty="0">
              <a:latin typeface="Comic Sans MS"/>
              <a:cs typeface="Comic Sans M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82700"/>
            <a:ext cx="8447087" cy="5384800"/>
          </a:xfrm>
        </p:spPr>
        <p:txBody>
          <a:bodyPr/>
          <a:lstStyle/>
          <a:p>
            <a:r>
              <a:rPr lang="en-US" sz="4800" dirty="0" smtClean="0"/>
              <a:t>When the team is satisfied with their </a:t>
            </a:r>
            <a:r>
              <a:rPr lang="en-US" sz="4800" dirty="0" err="1" smtClean="0"/>
              <a:t>soln</a:t>
            </a:r>
            <a:r>
              <a:rPr lang="en-US" sz="4800" dirty="0" smtClean="0"/>
              <a:t> (usually not before then), tell them if something is unclear or wrong.</a:t>
            </a:r>
          </a:p>
          <a:p>
            <a:r>
              <a:rPr lang="en-US" sz="4800" dirty="0" smtClean="0">
                <a:solidFill>
                  <a:srgbClr val="0000E5"/>
                </a:solidFill>
              </a:rPr>
              <a:t>Don’t fix it yourself; let the team do it.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</a:t>
            </a:r>
          </a:p>
          <a:p>
            <a:r>
              <a:rPr lang="en-US" sz="4800" dirty="0" smtClean="0"/>
              <a:t>(Warn them you plan to call on the most worried looking </a:t>
            </a:r>
            <a:r>
              <a:rPr lang="en-US" sz="4800" b="1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4800" dirty="0" smtClean="0"/>
              <a:t>)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If not ready, </a:t>
            </a:r>
            <a:r>
              <a:rPr lang="en-US" sz="4800" dirty="0">
                <a:solidFill>
                  <a:srgbClr val="0000E5"/>
                </a:solidFill>
              </a:rPr>
              <a:t>get them to explain to each other</a:t>
            </a:r>
            <a:r>
              <a:rPr lang="en-US" sz="4800" dirty="0" smtClean="0">
                <a:solidFill>
                  <a:srgbClr val="0000E5"/>
                </a:solidFill>
              </a:rPr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48133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If you </a:t>
            </a:r>
            <a:r>
              <a:rPr lang="en-US" sz="4800" dirty="0"/>
              <a:t>believe </a:t>
            </a:r>
            <a:r>
              <a:rPr lang="en-US" sz="4800" dirty="0" smtClean="0"/>
              <a:t>they </a:t>
            </a:r>
            <a:r>
              <a:rPr lang="en-US" sz="4800" dirty="0" smtClean="0">
                <a:solidFill>
                  <a:srgbClr val="0000FF"/>
                </a:solidFill>
              </a:rPr>
              <a:t>all understand, then </a:t>
            </a:r>
            <a:r>
              <a:rPr lang="en-US" sz="4800" dirty="0" smtClean="0"/>
              <a:t>you can </a:t>
            </a:r>
            <a:r>
              <a:rPr lang="en-US" sz="4800" dirty="0" smtClean="0">
                <a:solidFill>
                  <a:srgbClr val="0000FF"/>
                </a:solidFill>
              </a:rPr>
              <a:t>move </a:t>
            </a:r>
            <a:r>
              <a:rPr lang="en-US" sz="4800" dirty="0">
                <a:solidFill>
                  <a:srgbClr val="0000FF"/>
                </a:solidFill>
              </a:rPr>
              <a:t>on</a:t>
            </a:r>
            <a:r>
              <a:rPr lang="en-US" sz="4800" dirty="0"/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Confirming a Team 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839200" cy="5435600"/>
          </a:xfrm>
        </p:spPr>
        <p:txBody>
          <a:bodyPr/>
          <a:lstStyle/>
          <a:p>
            <a:r>
              <a:rPr lang="en-US" sz="4800" dirty="0" smtClean="0"/>
              <a:t>If the solution seems OK,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  Or </a:t>
            </a:r>
            <a:r>
              <a:rPr lang="en-US" sz="4800" dirty="0">
                <a:solidFill>
                  <a:srgbClr val="0000FF"/>
                </a:solidFill>
              </a:rPr>
              <a:t>pick </a:t>
            </a:r>
            <a:r>
              <a:rPr lang="en-US" sz="4800" dirty="0" smtClean="0">
                <a:solidFill>
                  <a:srgbClr val="0000FF"/>
                </a:solidFill>
              </a:rPr>
              <a:t>a tricky part for someone </a:t>
            </a:r>
            <a:r>
              <a:rPr lang="en-US" sz="4800" dirty="0">
                <a:solidFill>
                  <a:srgbClr val="0000FF"/>
                </a:solidFill>
              </a:rPr>
              <a:t>to </a:t>
            </a:r>
            <a:r>
              <a:rPr lang="en-US" sz="4800" dirty="0" smtClean="0">
                <a:solidFill>
                  <a:srgbClr val="0000FF"/>
                </a:solidFill>
              </a:rPr>
              <a:t>explain</a:t>
            </a:r>
            <a:r>
              <a:rPr lang="en-US" sz="4800" dirty="0" smtClean="0"/>
              <a:t>—</a:t>
            </a:r>
            <a:r>
              <a:rPr lang="en-US" sz="4800" dirty="0">
                <a:solidFill>
                  <a:srgbClr val="BB0FAB"/>
                </a:solidFill>
              </a:rPr>
              <a:t>not a volunteer</a:t>
            </a:r>
            <a:r>
              <a:rPr lang="en-US" sz="4800" dirty="0"/>
              <a:t>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Coaching not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74800"/>
            <a:ext cx="8470899" cy="49022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Answer a question with a question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“</a:t>
            </a:r>
            <a:r>
              <a:rPr lang="en-US" dirty="0" smtClean="0">
                <a:solidFill>
                  <a:srgbClr val="0000FF"/>
                </a:solidFill>
              </a:rPr>
              <a:t>Did you ask your teammates?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BB0FAB"/>
                </a:solidFill>
              </a:rPr>
              <a:t>Watch out</a:t>
            </a:r>
            <a:r>
              <a:rPr lang="en-US" dirty="0" smtClean="0"/>
              <a:t>: students say “yes” when they mean they asked someone, not everyone.</a:t>
            </a:r>
          </a:p>
          <a:p>
            <a:r>
              <a:rPr lang="en-US" dirty="0" smtClean="0"/>
              <a:t>You can help by </a:t>
            </a:r>
            <a:r>
              <a:rPr lang="en-US" dirty="0" smtClean="0">
                <a:solidFill>
                  <a:srgbClr val="0000FF"/>
                </a:solidFill>
              </a:rPr>
              <a:t>calling the team’s attention to the student</a:t>
            </a:r>
            <a:r>
              <a:rPr lang="en-US" dirty="0" smtClean="0"/>
              <a:t> and have him ask 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02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not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574800"/>
            <a:ext cx="8420100" cy="41021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 little floundering is educational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4000" dirty="0" smtClean="0"/>
              <a:t> Give students time to struggle.  </a:t>
            </a:r>
          </a:p>
          <a:p>
            <a:pPr marL="0" indent="0"/>
            <a:r>
              <a:rPr lang="en-US" sz="4000" dirty="0" smtClean="0"/>
              <a:t>When they are stuck and struggle is no longer fruitful,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provide just enough guidance to get them going</a:t>
            </a:r>
            <a:r>
              <a:rPr lang="en-US" sz="4000" dirty="0" smtClean="0">
                <a:solidFill>
                  <a:srgbClr val="FF0000"/>
                </a:solidFill>
              </a:rPr>
              <a:t>--no more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447800"/>
            <a:ext cx="8097837" cy="37592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BB0FAB"/>
                </a:solidFill>
              </a:rPr>
              <a:t>Tutoring instead of coaching.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During problem-solving, when you find yourself talking to your whole team a </a:t>
            </a:r>
            <a:r>
              <a:rPr lang="en-US" dirty="0" smtClean="0">
                <a:solidFill>
                  <a:srgbClr val="FF0000"/>
                </a:solidFill>
              </a:rPr>
              <a:t>mental alarm should go off</a:t>
            </a:r>
            <a:r>
              <a:rPr lang="en-US" dirty="0" smtClean="0"/>
              <a:t>: </a:t>
            </a:r>
          </a:p>
          <a:p>
            <a:pPr marL="0" indent="0"/>
            <a:r>
              <a:rPr lang="en-US" dirty="0" smtClean="0">
                <a:solidFill>
                  <a:srgbClr val="0000FF"/>
                </a:solidFill>
              </a:rPr>
              <a:t>“Why can’t I get a student to say what I’m saying?”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09700"/>
            <a:ext cx="8377237" cy="50927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solidFill>
                  <a:srgbClr val="BB0FAB"/>
                </a:solidFill>
              </a:rPr>
              <a:t>Talking to one student</a:t>
            </a:r>
          </a:p>
          <a:p>
            <a:pPr marL="0" indent="0"/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dirty="0" smtClean="0"/>
              <a:t> The student should be getting answers from his teammates.*  Did he try?  You should check and </a:t>
            </a:r>
            <a:r>
              <a:rPr lang="en-US" dirty="0" smtClean="0">
                <a:solidFill>
                  <a:srgbClr val="0000FF"/>
                </a:solidFill>
              </a:rPr>
              <a:t>verify that no one could answer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In which case, you should </a:t>
            </a:r>
            <a:r>
              <a:rPr lang="en-US" dirty="0" smtClean="0">
                <a:solidFill>
                  <a:srgbClr val="0000FF"/>
                </a:solidFill>
              </a:rPr>
              <a:t>answer the whole team</a:t>
            </a:r>
            <a:r>
              <a:rPr lang="en-US" dirty="0" smtClean="0"/>
              <a:t>, not the one student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  <a:p>
            <a:pPr marL="0" indent="0"/>
            <a:r>
              <a:rPr lang="en-US" dirty="0" smtClean="0"/>
              <a:t>*… unless it’s personal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71500" y="5588000"/>
            <a:ext cx="7950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21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sz="4000" dirty="0" smtClean="0">
                <a:solidFill>
                  <a:srgbClr val="BB0FAB"/>
                </a:solidFill>
              </a:rPr>
              <a:t> </a:t>
            </a:r>
            <a:r>
              <a:rPr lang="en-US" sz="4000" dirty="0" smtClean="0"/>
              <a:t>Usually a bad idea.  Your students are already struggling with a lot of new material.</a:t>
            </a:r>
          </a:p>
          <a:p>
            <a:pPr marL="0" indent="0"/>
            <a:r>
              <a:rPr lang="en-US" sz="4000" dirty="0"/>
              <a:t> </a:t>
            </a:r>
            <a:r>
              <a:rPr lang="en-US" sz="4000" dirty="0" smtClean="0"/>
              <a:t>  We’re trying to teach them concepts not quick facility.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99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612900"/>
            <a:ext cx="7772400" cy="4114800"/>
          </a:xfrm>
        </p:spPr>
        <p:txBody>
          <a:bodyPr/>
          <a:lstStyle/>
          <a:p>
            <a:r>
              <a:rPr lang="en-US" sz="4800" dirty="0" smtClean="0"/>
              <a:t>The objective is to teach students t</a:t>
            </a:r>
            <a:r>
              <a:rPr lang="en-US" sz="4800" dirty="0"/>
              <a:t>o </a:t>
            </a:r>
            <a:r>
              <a:rPr lang="en-US" sz="4800" dirty="0" smtClean="0"/>
              <a:t>learn from each other.</a:t>
            </a:r>
          </a:p>
          <a:p>
            <a:r>
              <a:rPr lang="en-US" sz="4800" dirty="0" smtClean="0"/>
              <a:t>These are the best students in the world.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69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453437" cy="37084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sz="4000" dirty="0" smtClean="0"/>
              <a:t>Their plate is full—you don’t need to add to it.</a:t>
            </a:r>
          </a:p>
          <a:p>
            <a:pPr marL="0" indent="0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Stick to the class problems and info in the staff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5181600" cy="1320800"/>
          </a:xfrm>
        </p:spPr>
        <p:txBody>
          <a:bodyPr/>
          <a:lstStyle/>
          <a:p>
            <a:r>
              <a:rPr lang="en-US" sz="3600" dirty="0" smtClean="0"/>
              <a:t>Warning signs during </a:t>
            </a:r>
            <a:r>
              <a:rPr lang="en-US" sz="3600" dirty="0"/>
              <a:t>problem-</a:t>
            </a:r>
            <a:r>
              <a:rPr lang="en-US" sz="3600" dirty="0" smtClean="0"/>
              <a:t>solving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35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dirty="0" smtClean="0"/>
              <a:t>Start team session with list of the main topics of the day’s class—2 to 3 short titles.</a:t>
            </a:r>
          </a:p>
          <a:p>
            <a:pPr marL="0" indent="0"/>
            <a:r>
              <a:rPr lang="en-US" dirty="0" smtClean="0"/>
              <a:t>Ask students if they have any questions about the day’s material.  If so, see if a team member can answer before you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55037" cy="4991100"/>
          </a:xfrm>
        </p:spPr>
        <p:txBody>
          <a:bodyPr/>
          <a:lstStyle/>
          <a:p>
            <a:pPr marL="0" indent="0"/>
            <a:r>
              <a:rPr lang="en-US" dirty="0" smtClean="0"/>
              <a:t>Then ask students if they have questions about recent past material.  </a:t>
            </a:r>
          </a:p>
          <a:p>
            <a:pPr marL="0" indent="0"/>
            <a:r>
              <a:rPr lang="en-US" dirty="0" smtClean="0"/>
              <a:t>If so, again see if a team member can answer.  </a:t>
            </a:r>
          </a:p>
          <a:p>
            <a:pPr marL="0" indent="0"/>
            <a:r>
              <a:rPr lang="en-US" dirty="0" smtClean="0"/>
              <a:t>Before answering yourself, check that the overall team is interested in hearing the answer; if not postpone answer till after class.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at Start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sz="4800" dirty="0" smtClean="0"/>
              <a:t>Review session should </a:t>
            </a:r>
            <a:r>
              <a:rPr lang="en-US" sz="4800" dirty="0" smtClean="0">
                <a:solidFill>
                  <a:srgbClr val="0000E5"/>
                </a:solidFill>
              </a:rPr>
              <a:t>rarely be more than 10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0" indent="0"/>
            <a:r>
              <a:rPr lang="en-US" sz="4800" dirty="0" smtClean="0"/>
              <a:t>Some class problems are meant for discussion.</a:t>
            </a:r>
          </a:p>
          <a:p>
            <a:pPr marL="0" indent="0"/>
            <a:r>
              <a:rPr lang="en-US" sz="4800" dirty="0" smtClean="0"/>
              <a:t>Discussion may be more important than problem solving; don’t let students blow it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422400"/>
            <a:ext cx="7627937" cy="4000500"/>
          </a:xfrm>
        </p:spPr>
        <p:txBody>
          <a:bodyPr/>
          <a:lstStyle/>
          <a:p>
            <a:pPr marL="0" indent="0"/>
            <a:r>
              <a:rPr lang="en-US" sz="4800" dirty="0" smtClean="0"/>
              <a:t>Try to get your team engaged with each other.  Suggestions to help you stimulate discussion are given in </a:t>
            </a:r>
            <a:r>
              <a:rPr lang="en-US" sz="4800" dirty="0"/>
              <a:t>staff solutions.  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3" y="1333500"/>
            <a:ext cx="7005637" cy="5067300"/>
          </a:xfrm>
        </p:spPr>
        <p:txBody>
          <a:bodyPr/>
          <a:lstStyle/>
          <a:p>
            <a:pPr marL="0" indent="0"/>
            <a:r>
              <a:rPr lang="en-US" sz="4800" dirty="0" smtClean="0"/>
              <a:t>Take attendance.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0</a:t>
            </a:r>
            <a:r>
              <a:rPr lang="en-US" sz="4800" dirty="0" smtClean="0"/>
              <a:t> for absence.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1</a:t>
            </a:r>
            <a:r>
              <a:rPr lang="en-US" sz="4800" dirty="0" smtClean="0"/>
              <a:t> for unprepared, read email, fell asleep, … 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/>
              <a:t>satisfactory (90% of grades)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3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1" y="1333500"/>
            <a:ext cx="6718299" cy="4318000"/>
          </a:xfrm>
        </p:spPr>
        <p:txBody>
          <a:bodyPr/>
          <a:lstStyle/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3</a:t>
            </a:r>
            <a:r>
              <a:rPr lang="en-US" sz="4800" dirty="0" smtClean="0"/>
              <a:t> extraordinary contribution—better than staff solution.</a:t>
            </a:r>
          </a:p>
          <a:p>
            <a:pPr marL="0" indent="0"/>
            <a:r>
              <a:rPr lang="en-US" sz="4800" dirty="0" smtClean="0"/>
              <a:t>Once or twice for a team during the term.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47800"/>
            <a:ext cx="8305800" cy="49530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  Email students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for    </a:t>
            </a:r>
          </a:p>
          <a:p>
            <a:pPr marL="0" indent="0"/>
            <a:r>
              <a:rPr lang="en-US" sz="4800" dirty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 unexplained absence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“I noticed you were absent today.  Hope you are OK.  Look forward to seeing at next class.”  </a:t>
            </a:r>
            <a:r>
              <a:rPr lang="en-US" sz="4800" dirty="0" smtClean="0">
                <a:solidFill>
                  <a:srgbClr val="008000"/>
                </a:solidFill>
              </a:rPr>
              <a:t>cc instructors.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“Given your team activity today, I’m not comfortable giving you full credit for participation.”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562100"/>
            <a:ext cx="8483600" cy="3568700"/>
          </a:xfrm>
        </p:spPr>
        <p:txBody>
          <a:bodyPr/>
          <a:lstStyle/>
          <a:p>
            <a:r>
              <a:rPr lang="en-US" sz="4800" dirty="0" smtClean="0"/>
              <a:t>They are highly motivated, proven high achievers.</a:t>
            </a:r>
          </a:p>
          <a:p>
            <a:r>
              <a:rPr lang="en-US" sz="4800" dirty="0" smtClean="0"/>
              <a:t>They are a great resource for each other.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5400" dirty="0">
                <a:solidFill>
                  <a:srgbClr val="000000"/>
                </a:solidFill>
              </a:rPr>
              <a:t>Follow up by email </a:t>
            </a:r>
            <a:r>
              <a:rPr lang="en-US" sz="5400" dirty="0" smtClean="0">
                <a:solidFill>
                  <a:srgbClr val="000000"/>
                </a:solidFill>
              </a:rPr>
              <a:t>&amp;</a:t>
            </a:r>
          </a:p>
          <a:p>
            <a:pPr marL="0" indent="0"/>
            <a:r>
              <a:rPr lang="en-US" sz="5400" dirty="0" smtClean="0">
                <a:solidFill>
                  <a:srgbClr val="008000"/>
                </a:solidFill>
              </a:rPr>
              <a:t>cc the instructors</a:t>
            </a:r>
            <a:r>
              <a:rPr lang="en-US" sz="5400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04800"/>
            <a:ext cx="6159500" cy="1193800"/>
          </a:xfrm>
        </p:spPr>
        <p:txBody>
          <a:bodyPr/>
          <a:lstStyle/>
          <a:p>
            <a:r>
              <a:rPr lang="en-US" dirty="0" smtClean="0"/>
              <a:t>Preparing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500"/>
            <a:ext cx="8585200" cy="4318000"/>
          </a:xfrm>
        </p:spPr>
        <p:txBody>
          <a:bodyPr/>
          <a:lstStyle/>
          <a:p>
            <a:r>
              <a:rPr lang="en-US" sz="4400" dirty="0" smtClean="0"/>
              <a:t>We assume you’ll be prepared yourself: you’ve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looked at all the student material and staff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solutions</a:t>
            </a:r>
            <a:r>
              <a:rPr lang="en-US" sz="4400" dirty="0" smtClean="0"/>
              <a:t> and have </a:t>
            </a:r>
            <a:r>
              <a:rPr lang="en-US" sz="4400" dirty="0">
                <a:solidFill>
                  <a:srgbClr val="0000F1"/>
                </a:solidFill>
              </a:rPr>
              <a:t>asked in </a:t>
            </a:r>
            <a:r>
              <a:rPr lang="en-US" sz="4400" dirty="0" smtClean="0">
                <a:solidFill>
                  <a:srgbClr val="0000F1"/>
                </a:solidFill>
              </a:rPr>
              <a:t>advance about </a:t>
            </a:r>
            <a:r>
              <a:rPr lang="en-US" sz="4400" dirty="0" smtClean="0">
                <a:solidFill>
                  <a:srgbClr val="0000F1"/>
                </a:solidFill>
              </a:rPr>
              <a:t>anything you’re not sure of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is a pleasure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46200"/>
            <a:ext cx="8978900" cy="4965700"/>
          </a:xfrm>
        </p:spPr>
        <p:txBody>
          <a:bodyPr/>
          <a:lstStyle/>
          <a:p>
            <a:r>
              <a:rPr lang="en-US" sz="4400" dirty="0" smtClean="0"/>
              <a:t>Most students </a:t>
            </a:r>
            <a:r>
              <a:rPr lang="en-US" sz="4400" dirty="0" smtClean="0"/>
              <a:t>appreciate the </a:t>
            </a:r>
            <a:r>
              <a:rPr lang="en-US" sz="4400" dirty="0" smtClean="0"/>
              <a:t>guidance </a:t>
            </a:r>
            <a:r>
              <a:rPr lang="en-US" sz="4400" dirty="0" smtClean="0"/>
              <a:t>of their coaches.  Many </a:t>
            </a:r>
            <a:r>
              <a:rPr lang="en-US" sz="4400" dirty="0" smtClean="0"/>
              <a:t>are </a:t>
            </a:r>
            <a:r>
              <a:rPr lang="en-US" sz="4400" dirty="0" smtClean="0"/>
              <a:t>former students who want to return the </a:t>
            </a:r>
            <a:r>
              <a:rPr lang="en-US" sz="4400" dirty="0" smtClean="0"/>
              <a:t>favor.</a:t>
            </a:r>
          </a:p>
          <a:p>
            <a:r>
              <a:rPr lang="en-US" sz="4400" dirty="0" smtClean="0"/>
              <a:t>It’s </a:t>
            </a:r>
            <a:r>
              <a:rPr lang="en-US" sz="4400" dirty="0" smtClean="0"/>
              <a:t>a satisfying role and a way to gain valuable leadership and communication skills.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37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661400" cy="4191000"/>
          </a:xfrm>
        </p:spPr>
        <p:txBody>
          <a:bodyPr/>
          <a:lstStyle/>
          <a:p>
            <a:r>
              <a:rPr lang="en-US" sz="4800" dirty="0" smtClean="0"/>
              <a:t>The team focuses on writing problem solutions on their white board.  Every team member should endorse and be ready to explain.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not participating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dominating the board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being unpleasant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458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unhappy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bored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already knows the material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doing so well they could be an LA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Report your observations in staff meeting and get advice on managing.</a:t>
            </a:r>
          </a:p>
          <a:p>
            <a:r>
              <a:rPr lang="en-US" sz="4800" dirty="0" smtClean="0"/>
              <a:t>Notify instructors if urgent.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585200" cy="4038600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8000"/>
                </a:solidFill>
              </a:rPr>
              <a:t>good answer</a:t>
            </a:r>
            <a:r>
              <a:rPr lang="en-US" sz="4800" dirty="0" smtClean="0"/>
              <a:t> is one that a student from another team who wanted the solution could </a:t>
            </a:r>
            <a:r>
              <a:rPr lang="en-US" sz="4800" dirty="0" smtClean="0">
                <a:solidFill>
                  <a:srgbClr val="0000E5"/>
                </a:solidFill>
              </a:rPr>
              <a:t>look at the board and say “of course.”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40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Words>1111</Words>
  <Application>Microsoft Macintosh PowerPoint</Application>
  <PresentationFormat>On-screen Show (4:3)</PresentationFormat>
  <Paragraphs>143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6.042 Lecture Template</vt:lpstr>
      <vt:lpstr>PowerPoint Presentation</vt:lpstr>
      <vt:lpstr>Team Learning</vt:lpstr>
      <vt:lpstr>Team Learning</vt:lpstr>
      <vt:lpstr>Team Problem Solving</vt:lpstr>
      <vt:lpstr>Group Dynamics</vt:lpstr>
      <vt:lpstr>Group Dynamics</vt:lpstr>
      <vt:lpstr>Group Dynamics</vt:lpstr>
      <vt:lpstr>Group Dynamics</vt:lpstr>
      <vt:lpstr>Team Solutions</vt:lpstr>
      <vt:lpstr>Confirming a Team Solution</vt:lpstr>
      <vt:lpstr>Confirming a Team Solution</vt:lpstr>
      <vt:lpstr>Confirming a Team Solution</vt:lpstr>
      <vt:lpstr>Confirming a Team Solution</vt:lpstr>
      <vt:lpstr>Confirming a Team Solution</vt:lpstr>
      <vt:lpstr>Coaching not Tutoring</vt:lpstr>
      <vt:lpstr>Coaching not Tutoring</vt:lpstr>
      <vt:lpstr>Warning signs during problem-solving</vt:lpstr>
      <vt:lpstr>Warning signs during problem-solving</vt:lpstr>
      <vt:lpstr>Warning signs during problem-solving</vt:lpstr>
      <vt:lpstr>Warning signs during problem-solving</vt:lpstr>
      <vt:lpstr>Review at Start of Class</vt:lpstr>
      <vt:lpstr>Review at Start of Class</vt:lpstr>
      <vt:lpstr>Review at Start of Class</vt:lpstr>
      <vt:lpstr>Discussion Questions</vt:lpstr>
      <vt:lpstr>Discussion Questions</vt:lpstr>
      <vt:lpstr>Participation Grades</vt:lpstr>
      <vt:lpstr>Participation Grades</vt:lpstr>
      <vt:lpstr>Participation Grades</vt:lpstr>
      <vt:lpstr>Participation Grades</vt:lpstr>
      <vt:lpstr>Participation Grades</vt:lpstr>
      <vt:lpstr>Preparing yourself</vt:lpstr>
      <vt:lpstr>Coaching is a pleasure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686</cp:revision>
  <cp:lastPrinted>2013-04-04T02:45:49Z</cp:lastPrinted>
  <dcterms:created xsi:type="dcterms:W3CDTF">2011-02-09T15:01:58Z</dcterms:created>
  <dcterms:modified xsi:type="dcterms:W3CDTF">2014-02-09T07:08:36Z</dcterms:modified>
</cp:coreProperties>
</file>