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  <p:sldId id="362" r:id="rId12"/>
    <p:sldId id="361" r:id="rId13"/>
    <p:sldId id="363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880" y="-736"/>
      </p:cViewPr>
      <p:guideLst>
        <p:guide orient="horz" pos="216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-.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7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5F672D9-7FDA-4DF5-84B2-B60196FF4F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8391" y="1143761"/>
            <a:ext cx="7953310" cy="4609339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O </a:t>
            </a:r>
            <a:r>
              <a:rPr lang="en-US" sz="6000" dirty="0" smtClean="0"/>
              <a:t>::= odd #Heads</a:t>
            </a:r>
            <a:r>
              <a:rPr lang="en-US" sz="6000" dirty="0" smtClean="0">
                <a:solidFill>
                  <a:srgbClr val="0000FF"/>
                </a:solidFill>
              </a:rPr>
              <a:t>  </a:t>
            </a:r>
            <a:r>
              <a:rPr lang="en-US" sz="6000" dirty="0" smtClean="0"/>
              <a:t>  </a:t>
            </a:r>
          </a:p>
          <a:p>
            <a:pPr eaLnBrk="1" hangingPunct="1"/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  <a:r>
              <a:rPr lang="en-US" sz="6000" dirty="0" smtClean="0"/>
              <a:t>and 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O</a:t>
            </a:r>
            <a:endParaRPr lang="en-US" sz="6000" baseline="-250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6000" dirty="0" smtClean="0"/>
              <a:t>    </a:t>
            </a:r>
            <a:r>
              <a:rPr lang="en-US" sz="6000" dirty="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4051" y="3239316"/>
            <a:ext cx="1837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+mj-lt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1627" y="4470400"/>
            <a:ext cx="6773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mic Sans MS"/>
                <a:cs typeface="Comic Sans MS"/>
              </a:rPr>
              <a:t>(Work it out!)</a:t>
            </a:r>
            <a:endParaRPr lang="en-US" sz="8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816458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5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ranvarindep.</a:t>
            </a:r>
            <a:fld id="{4E62291C-8AD8-4AE0-8F6D-A8437E91FB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34" y="1714500"/>
            <a:ext cx="8233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400" dirty="0">
                <a:solidFill>
                  <a:srgbClr val="9B2894"/>
                </a:solidFill>
                <a:latin typeface="Comic Sans MS"/>
                <a:cs typeface="Comic Sans MS"/>
              </a:rPr>
              <a:t>Lemma</a:t>
            </a:r>
            <a:r>
              <a:rPr lang="en-US" sz="4400" dirty="0" smtClean="0">
                <a:solidFill>
                  <a:srgbClr val="9B2894"/>
                </a:solidFill>
                <a:latin typeface="Comic Sans MS"/>
                <a:cs typeface="Comic Sans MS"/>
              </a:rPr>
              <a:t>:</a:t>
            </a:r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</a:t>
            </a:r>
          </a:p>
          <a:p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any information</a:t>
            </a:r>
            <a:r>
              <a:rPr lang="en-US" sz="5400" dirty="0" smtClean="0">
                <a:latin typeface="Comic Sans MS"/>
                <a:cs typeface="Comic Sans MS"/>
              </a:rPr>
              <a:t> about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42177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ranvarindep.</a:t>
            </a:r>
            <a:fld id="{4E62291C-8AD8-4AE0-8F6D-A8437E91FB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34" y="1714500"/>
            <a:ext cx="8233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400" dirty="0">
                <a:solidFill>
                  <a:srgbClr val="9B2894"/>
                </a:solidFill>
                <a:latin typeface="Comic Sans MS"/>
                <a:cs typeface="Comic Sans MS"/>
              </a:rPr>
              <a:t>Lemma</a:t>
            </a:r>
            <a:r>
              <a:rPr lang="en-US" sz="4400" dirty="0" smtClean="0">
                <a:solidFill>
                  <a:srgbClr val="9B2894"/>
                </a:solidFill>
                <a:latin typeface="Comic Sans MS"/>
                <a:cs typeface="Comic Sans MS"/>
              </a:rPr>
              <a:t>:</a:t>
            </a:r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and                  , then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f(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S)</a:t>
            </a:r>
            <a:endParaRPr lang="en-US" sz="5400" dirty="0" smtClean="0">
              <a:solidFill>
                <a:srgbClr val="33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86619"/>
              </p:ext>
            </p:extLst>
          </p:nvPr>
        </p:nvGraphicFramePr>
        <p:xfrm>
          <a:off x="1828799" y="3238500"/>
          <a:ext cx="354499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73100" imgH="190500" progId="Equation.DSMT4">
                  <p:embed/>
                </p:oleObj>
              </mc:Choice>
              <mc:Fallback>
                <p:oleObj name="Equation" r:id="rId3" imgW="673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799" y="3238500"/>
                        <a:ext cx="354499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58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pixels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9B2894"/>
                </a:solidFill>
              </a:rPr>
              <a:t>Example:</a:t>
            </a:r>
            <a:r>
              <a:rPr lang="en-US" dirty="0" smtClean="0"/>
              <a:t> Flip three fair coins</a:t>
            </a:r>
          </a:p>
          <a:p>
            <a:pPr algn="ctr" eaLnBrk="1" hangingPunct="1"/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i="1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::=</a:t>
            </a:r>
            <a:r>
              <a:rPr lang="en-US" sz="6000" i="1" dirty="0" smtClean="0"/>
              <a:t> </a:t>
            </a:r>
            <a:r>
              <a:rPr lang="en-US" sz="6000" dirty="0" smtClean="0"/>
              <a:t># heads (</a:t>
            </a:r>
            <a:r>
              <a:rPr lang="en-US" sz="6000" b="1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1]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0] 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0]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[all heads] = 1/8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ranvarindep</a:t>
            </a:r>
            <a:r>
              <a:rPr lang="en-US" dirty="0" smtClean="0">
                <a:latin typeface="+mj-lt"/>
              </a:rPr>
              <a:t>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=1]⋅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=1]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=1]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424</Words>
  <Application>Microsoft Macintosh PowerPoint</Application>
  <PresentationFormat>On-screen Show (4:3)</PresentationFormat>
  <Paragraphs>94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Design</vt:lpstr>
      <vt:lpstr>Equation</vt:lpstr>
      <vt:lpstr>MathType 6.0 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  <vt:lpstr>PowerPoint Presentation</vt:lpstr>
      <vt:lpstr>PowerPoint Presentation</vt:lpstr>
      <vt:lpstr>PowerPoint Presentation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110</cp:revision>
  <cp:lastPrinted>2013-05-04T03:32:00Z</cp:lastPrinted>
  <dcterms:created xsi:type="dcterms:W3CDTF">2011-04-28T01:16:18Z</dcterms:created>
  <dcterms:modified xsi:type="dcterms:W3CDTF">2013-05-04T03:37:51Z</dcterms:modified>
</cp:coreProperties>
</file>