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322" r:id="rId2"/>
    <p:sldId id="381" r:id="rId3"/>
    <p:sldId id="387" r:id="rId4"/>
    <p:sldId id="397" r:id="rId5"/>
    <p:sldId id="399" r:id="rId6"/>
    <p:sldId id="400" r:id="rId7"/>
    <p:sldId id="401" r:id="rId8"/>
    <p:sldId id="402" r:id="rId9"/>
    <p:sldId id="379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2174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 autoAdjust="0"/>
    <p:restoredTop sz="94620" autoAdjust="0"/>
  </p:normalViewPr>
  <p:slideViewPr>
    <p:cSldViewPr snapToObjects="1" showGuides="1">
      <p:cViewPr varScale="1">
        <p:scale>
          <a:sx n="138" d="100"/>
          <a:sy n="138" d="100"/>
        </p:scale>
        <p:origin x="-2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0" d="100"/>
        <a:sy n="24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3B162F-3006-4669-9143-B86E3D0439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3B162F-3006-4669-9143-B86E3D0439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2pair-alt.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.2pair-alt</a:t>
            </a:r>
            <a:fld id="{5F0958A0-D934-47E4-8648-CFFBC09FF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6,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2pair-alt.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52400" y="1687513"/>
            <a:ext cx="883920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Better Way to Count 2 Pair</a:t>
            </a:r>
            <a:endParaRPr lang="en-US" sz="80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500688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</a:t>
            </a:r>
            <a:r>
              <a:rPr lang="en-US" sz="4400" dirty="0" smtClean="0">
                <a:solidFill>
                  <a:srgbClr val="0000FF"/>
                </a:solidFill>
              </a:rPr>
              <a:t>choose</a:t>
            </a:r>
            <a:r>
              <a:rPr lang="en-US" sz="4400" dirty="0" smtClean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30000"/>
              </a:lnSpc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 ranks for the pairs 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suits for the </a:t>
            </a:r>
            <a:r>
              <a:rPr lang="en-US" sz="4400" dirty="0" smtClean="0">
                <a:solidFill>
                  <a:srgbClr val="A52174"/>
                </a:solidFill>
              </a:rPr>
              <a:t>smaller</a:t>
            </a:r>
            <a:r>
              <a:rPr lang="en-US" sz="4400" dirty="0" smtClean="0">
                <a:solidFill>
                  <a:srgbClr val="000000"/>
                </a:solidFill>
              </a:rPr>
              <a:t> rank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suits for the </a:t>
            </a:r>
            <a:r>
              <a:rPr lang="en-US" sz="4400" dirty="0" smtClean="0">
                <a:solidFill>
                  <a:srgbClr val="A52174"/>
                </a:solidFill>
              </a:rPr>
              <a:t>larger </a:t>
            </a:r>
            <a:r>
              <a:rPr lang="en-US" sz="4400" dirty="0" smtClean="0"/>
              <a:t>r</a:t>
            </a:r>
            <a:r>
              <a:rPr lang="en-US" sz="4400" dirty="0" smtClean="0">
                <a:solidFill>
                  <a:srgbClr val="000000"/>
                </a:solidFill>
              </a:rPr>
              <a:t>ank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887163"/>
              </p:ext>
            </p:extLst>
          </p:nvPr>
        </p:nvGraphicFramePr>
        <p:xfrm>
          <a:off x="6400800" y="1752600"/>
          <a:ext cx="100148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imgW="292100" imgH="533400" progId="Equation.DSMT4">
                  <p:embed/>
                </p:oleObj>
              </mc:Choice>
              <mc:Fallback>
                <p:oleObj name="Equation" r:id="rId4" imgW="2921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0" y="1752600"/>
                        <a:ext cx="1001485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573439"/>
              </p:ext>
            </p:extLst>
          </p:nvPr>
        </p:nvGraphicFramePr>
        <p:xfrm>
          <a:off x="7620000" y="2743200"/>
          <a:ext cx="75894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6" imgW="241300" imgH="533400" progId="Equation.DSMT4">
                  <p:embed/>
                </p:oleObj>
              </mc:Choice>
              <mc:Fallback>
                <p:oleObj name="Equation" r:id="rId6" imgW="241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0" y="2743200"/>
                        <a:ext cx="75894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980923"/>
              </p:ext>
            </p:extLst>
          </p:nvPr>
        </p:nvGraphicFramePr>
        <p:xfrm>
          <a:off x="7699252" y="4267200"/>
          <a:ext cx="75894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8" imgW="241300" imgH="533400" progId="Equation.DSMT4">
                  <p:embed/>
                </p:oleObj>
              </mc:Choice>
              <mc:Fallback>
                <p:oleObj name="Equation" r:id="rId8" imgW="241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99252" y="4267200"/>
                        <a:ext cx="75894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57600" y="5555159"/>
            <a:ext cx="4096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      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52 </a:t>
            </a:r>
            <a:r>
              <a:rPr lang="en-US" sz="4400" b="1" dirty="0">
                <a:solidFill>
                  <a:srgbClr val="000000"/>
                </a:solidFill>
                <a:latin typeface="Comic Sans MS"/>
                <a:cs typeface="Comic Sans MS"/>
              </a:rPr>
              <a:t>–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8 </a:t>
            </a:r>
            <a:r>
              <a:rPr lang="en-US" sz="4400" b="1" dirty="0">
                <a:solidFill>
                  <a:srgbClr val="000000"/>
                </a:solidFill>
                <a:latin typeface="Comic Sans MS"/>
                <a:cs typeface="Comic Sans MS"/>
              </a:rPr>
              <a:t>=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44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{K, A},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{K,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},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</a:p>
          <a:p>
            <a:r>
              <a:rPr lang="en-US" sz="4800" dirty="0" smtClean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   A</a:t>
            </a:r>
            <a:r>
              <a:rPr lang="en-US" sz="4800" dirty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♥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6304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},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♠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</a:p>
          <a:p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   A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♥, </a:t>
            </a:r>
            <a:r>
              <a:rPr lang="en-US" sz="4800" dirty="0" smtClean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K</a:t>
            </a:r>
            <a:r>
              <a:rPr lang="en-US" sz="4800" dirty="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♠</a:t>
            </a:r>
            <a:endParaRPr lang="en-US" sz="4800" dirty="0">
              <a:effectLst/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708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921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{K, A}, 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effectLst/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3</a:t>
            </a:r>
            <a:r>
              <a:rPr lang="en-US" sz="4800" dirty="0" smtClean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086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example: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choosing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effectLst/>
                <a:latin typeface="Comic Sans MS"/>
                <a:cs typeface="Comic Sans MS"/>
              </a:rPr>
              <a:t>specifies 2-pair hand:</a:t>
            </a:r>
          </a:p>
          <a:p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   A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sz="4800" dirty="0" smtClean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♥, </a:t>
            </a:r>
            <a:r>
              <a:rPr lang="en-US" sz="4800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K</a:t>
            </a:r>
            <a:r>
              <a:rPr lang="en-US" sz="4800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sz="4800" dirty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tx2"/>
                </a:solidFill>
                <a:effectLst/>
                <a:latin typeface="Comic Sans MS"/>
                <a:cs typeface="Comic Sans MS"/>
              </a:rPr>
              <a:t>♠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3</a:t>
            </a:r>
            <a:r>
              <a:rPr lang="en-US" sz="4800" dirty="0" smtClean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mic Sans MS"/>
                <a:cs typeface="Comic Sans MS"/>
              </a:rPr>
              <a:t>♣</a:t>
            </a:r>
          </a:p>
        </p:txBody>
      </p:sp>
    </p:spTree>
    <p:extLst>
      <p:ext uri="{BB962C8B-B14F-4D97-AF65-F5344CB8AC3E}">
        <p14:creationId xmlns:p14="http://schemas.microsoft.com/office/powerpoint/2010/main" val="9754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867400" cy="762000"/>
          </a:xfrm>
        </p:spPr>
        <p:txBody>
          <a:bodyPr/>
          <a:lstStyle/>
          <a:p>
            <a:r>
              <a:rPr lang="en-US" dirty="0" smtClean="0"/>
              <a:t>Unique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010400" cy="5530850"/>
          </a:xfrm>
        </p:spPr>
        <p:txBody>
          <a:bodyPr/>
          <a:lstStyle/>
          <a:p>
            <a:r>
              <a:rPr lang="en-US" dirty="0" smtClean="0"/>
              <a:t>Now given a 2-pair hand</a:t>
            </a:r>
          </a:p>
          <a:p>
            <a:pPr algn="ctr"/>
            <a:r>
              <a:rPr lang="en-US" dirty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A</a:t>
            </a:r>
            <a:r>
              <a:rPr lang="en-US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♥, </a:t>
            </a:r>
            <a:r>
              <a:rPr lang="en-US" dirty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K</a:t>
            </a:r>
            <a:r>
              <a:rPr lang="en-US" dirty="0">
                <a:solidFill>
                  <a:srgbClr val="FF0000"/>
                </a:solidFill>
                <a:effectLst/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dirty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K</a:t>
            </a:r>
            <a:r>
              <a:rPr lang="en-US" dirty="0">
                <a:solidFill>
                  <a:schemeClr val="tx2"/>
                </a:solidFill>
                <a:effectLst/>
                <a:latin typeface="Comic Sans MS"/>
                <a:cs typeface="Comic Sans MS"/>
              </a:rPr>
              <a:t>♠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mic Sans MS"/>
                <a:cs typeface="Comic Sans MS"/>
              </a:rPr>
              <a:t>, 3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♣</a:t>
            </a:r>
            <a:endParaRPr lang="en-US" dirty="0">
              <a:solidFill>
                <a:srgbClr val="000000"/>
              </a:solidFill>
              <a:effectLst/>
              <a:latin typeface="Comic Sans MS"/>
              <a:cs typeface="Comic Sans MS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have </a:t>
            </a:r>
            <a:r>
              <a:rPr lang="en-US" dirty="0" smtClean="0">
                <a:solidFill>
                  <a:srgbClr val="A52174"/>
                </a:solidFill>
                <a:effectLst/>
                <a:latin typeface="Comic Sans MS"/>
                <a:cs typeface="Comic Sans MS"/>
              </a:rPr>
              <a:t>unique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 sets of 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pair ranks:          {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K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}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suits for </a:t>
            </a:r>
            <a:r>
              <a:rPr lang="en-US" dirty="0" smtClean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A</a:t>
            </a:r>
            <a:r>
              <a:rPr lang="en-US" dirty="0" smtClean="0">
                <a:solidFill>
                  <a:srgbClr val="000000"/>
                </a:solidFill>
                <a:effectLst/>
                <a:latin typeface="Comic Sans MS"/>
                <a:cs typeface="Comic Sans MS"/>
              </a:rPr>
              <a:t>’s:      {</a:t>
            </a:r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dirty="0" smtClean="0">
                <a:latin typeface="Comic Sans MS"/>
                <a:cs typeface="Comic Sans MS"/>
              </a:rPr>
              <a:t>}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suits </a:t>
            </a:r>
            <a:r>
              <a:rPr lang="en-US" dirty="0">
                <a:solidFill>
                  <a:srgbClr val="000000"/>
                </a:solidFill>
                <a:latin typeface="Comic Sans MS"/>
                <a:cs typeface="Comic Sans MS"/>
              </a:rPr>
              <a:t>for 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’s:      </a:t>
            </a:r>
            <a:r>
              <a:rPr lang="en-US" dirty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dirty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dirty="0" smtClean="0">
                <a:latin typeface="Comic Sans MS"/>
                <a:cs typeface="Comic Sans MS"/>
              </a:rPr>
              <a:t>}</a:t>
            </a:r>
            <a:endParaRPr lang="en-US" dirty="0" smtClean="0">
              <a:latin typeface="Comic Sans MS"/>
              <a:cs typeface="Comic Sans MS"/>
            </a:endParaRPr>
          </a:p>
          <a:p>
            <a:pPr marL="571500" indent="-571500">
              <a:buFont typeface="Arial"/>
              <a:buChar char="•"/>
            </a:pPr>
            <a:r>
              <a:rPr lang="en-US" dirty="0" smtClean="0">
                <a:latin typeface="Comic Sans MS"/>
                <a:cs typeface="Comic Sans MS"/>
              </a:rPr>
              <a:t>unpaired card: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3</a:t>
            </a:r>
            <a:r>
              <a:rPr lang="en-US" dirty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/>
          </a:p>
          <a:p>
            <a:endParaRPr lang="en-US" sz="4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1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191000"/>
          </a:xfrm>
        </p:spPr>
        <p:txBody>
          <a:bodyPr/>
          <a:lstStyle/>
          <a:p>
            <a:r>
              <a:rPr lang="en-US" dirty="0" smtClean="0"/>
              <a:t>which shows that the map from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[pairs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ranks]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Math"/>
              </a:rPr>
              <a:t>⨯[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pairs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suits]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Math"/>
              </a:rPr>
              <a:t>⨯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[pairs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suits]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Math"/>
              </a:rPr>
              <a:t>⨯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remaining cards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/>
              <a:t>    to   {</a:t>
            </a:r>
            <a:r>
              <a:rPr lang="en-US" dirty="0" smtClean="0">
                <a:solidFill>
                  <a:srgbClr val="0000E5"/>
                </a:solidFill>
              </a:rPr>
              <a:t>2-pair hands}</a:t>
            </a:r>
          </a:p>
          <a:p>
            <a:pPr algn="ctr"/>
            <a:r>
              <a:rPr lang="en-US" dirty="0" smtClean="0"/>
              <a:t>is a </a:t>
            </a:r>
            <a:r>
              <a:rPr lang="en-US" sz="5400" dirty="0" err="1" smtClean="0">
                <a:solidFill>
                  <a:srgbClr val="A52174"/>
                </a:solidFill>
              </a:rPr>
              <a:t>bijection</a:t>
            </a:r>
            <a:endParaRPr lang="en-US" dirty="0">
              <a:solidFill>
                <a:srgbClr val="A52174"/>
              </a:solidFill>
            </a:endParaRPr>
          </a:p>
          <a:p>
            <a:endParaRPr lang="en-US" sz="4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95600" y="304800"/>
            <a:ext cx="3314700" cy="7620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Bijection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and so </a:t>
            </a:r>
            <a:r>
              <a:rPr lang="en-US" sz="4400" dirty="0" smtClean="0">
                <a:solidFill>
                  <a:srgbClr val="0000FF"/>
                </a:solidFill>
              </a:rPr>
              <a:t># 2-pair hands</a:t>
            </a:r>
            <a:r>
              <a:rPr lang="en-US" sz="4400" dirty="0" smtClean="0">
                <a:solidFill>
                  <a:srgbClr val="000000"/>
                </a:solidFill>
              </a:rPr>
              <a:t> 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#pairs of </a:t>
            </a:r>
            <a:r>
              <a:rPr lang="en-US" dirty="0">
                <a:solidFill>
                  <a:srgbClr val="000000"/>
                </a:solidFill>
              </a:rPr>
              <a:t>ranks </a:t>
            </a:r>
            <a:r>
              <a:rPr lang="en-US" dirty="0">
                <a:solidFill>
                  <a:prstClr val="black"/>
                </a:solidFill>
                <a:latin typeface="CambriaMath"/>
              </a:rPr>
              <a:t>⨯</a:t>
            </a:r>
            <a:r>
              <a:rPr lang="en-US" dirty="0" smtClean="0">
                <a:solidFill>
                  <a:prstClr val="black"/>
                </a:solidFill>
                <a:latin typeface="CambriaMath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#pairs </a:t>
            </a:r>
            <a:r>
              <a:rPr lang="en-US" dirty="0" smtClean="0">
                <a:solidFill>
                  <a:srgbClr val="000000"/>
                </a:solidFill>
              </a:rPr>
              <a:t>of suits </a:t>
            </a:r>
            <a:r>
              <a:rPr lang="en-US" dirty="0" smtClean="0">
                <a:solidFill>
                  <a:prstClr val="black"/>
                </a:solidFill>
                <a:latin typeface="CambriaMath"/>
              </a:rPr>
              <a:t>⨯</a:t>
            </a:r>
          </a:p>
          <a:p>
            <a:r>
              <a:rPr lang="en-US" dirty="0">
                <a:solidFill>
                  <a:srgbClr val="000000"/>
                </a:solidFill>
              </a:rPr>
              <a:t>#pairs of suits </a:t>
            </a:r>
            <a:r>
              <a:rPr lang="en-US" dirty="0" smtClean="0">
                <a:solidFill>
                  <a:prstClr val="black"/>
                </a:solidFill>
                <a:latin typeface="CambriaMath"/>
              </a:rPr>
              <a:t>⨯ </a:t>
            </a:r>
            <a:r>
              <a:rPr lang="en-US" dirty="0" smtClean="0">
                <a:solidFill>
                  <a:prstClr val="black"/>
                </a:solidFill>
                <a:latin typeface="Comic Sans MS"/>
                <a:cs typeface="Comic Sans MS"/>
              </a:rPr>
              <a:t>#remaining cards</a:t>
            </a:r>
            <a:endParaRPr lang="en-US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2pair-alt.</a:t>
            </a:r>
            <a:fld id="{9C0B6E0F-EDA7-4496-A72F-8E0EBD3F01E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406527"/>
              </p:ext>
            </p:extLst>
          </p:nvPr>
        </p:nvGraphicFramePr>
        <p:xfrm>
          <a:off x="1520825" y="3797300"/>
          <a:ext cx="6102350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7" name="Equation" r:id="rId3" imgW="1295400" imgH="520700" progId="Equation.DSMT4">
                  <p:embed/>
                </p:oleObj>
              </mc:Choice>
              <mc:Fallback>
                <p:oleObj name="Equation" r:id="rId3" imgW="1295400" imgH="520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3797300"/>
                        <a:ext cx="6102350" cy="245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441466" y="4086729"/>
            <a:ext cx="111400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9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9415</TotalTime>
  <Words>395</Words>
  <Application>Microsoft Macintosh PowerPoint</Application>
  <PresentationFormat>On-screen Show (4:3)</PresentationFormat>
  <Paragraphs>59</Paragraphs>
  <Slides>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6.042 Lecture Template</vt:lpstr>
      <vt:lpstr>Equation</vt:lpstr>
      <vt:lpstr>MathType 6.0 Equation</vt:lpstr>
      <vt:lpstr>PowerPoint Presentation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Unique representation</vt:lpstr>
      <vt:lpstr>A Bijection</vt:lpstr>
      <vt:lpstr>Counting 2-pair poker hands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1204</cp:revision>
  <cp:lastPrinted>2015-11-05T17:58:12Z</cp:lastPrinted>
  <dcterms:created xsi:type="dcterms:W3CDTF">2011-04-05T13:58:44Z</dcterms:created>
  <dcterms:modified xsi:type="dcterms:W3CDTF">2015-11-05T21:30:36Z</dcterms:modified>
</cp:coreProperties>
</file>