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50" r:id="rId1"/>
  </p:sldMasterIdLst>
  <p:notesMasterIdLst>
    <p:notesMasterId r:id="rId19"/>
  </p:notesMasterIdLst>
  <p:handoutMasterIdLst>
    <p:handoutMasterId r:id="rId20"/>
  </p:handoutMasterIdLst>
  <p:sldIdLst>
    <p:sldId id="462" r:id="rId2"/>
    <p:sldId id="569" r:id="rId3"/>
    <p:sldId id="570" r:id="rId4"/>
    <p:sldId id="571" r:id="rId5"/>
    <p:sldId id="572" r:id="rId6"/>
    <p:sldId id="541" r:id="rId7"/>
    <p:sldId id="540" r:id="rId8"/>
    <p:sldId id="559" r:id="rId9"/>
    <p:sldId id="562" r:id="rId10"/>
    <p:sldId id="568" r:id="rId11"/>
    <p:sldId id="561" r:id="rId12"/>
    <p:sldId id="560" r:id="rId13"/>
    <p:sldId id="565" r:id="rId14"/>
    <p:sldId id="546" r:id="rId15"/>
    <p:sldId id="566" r:id="rId16"/>
    <p:sldId id="573" r:id="rId17"/>
    <p:sldId id="574" r:id="rId18"/>
  </p:sldIdLst>
  <p:sldSz cx="9144000" cy="6858000" type="letter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30093"/>
    <a:srgbClr val="FF00FF"/>
    <a:srgbClr val="008000"/>
    <a:srgbClr val="003399"/>
    <a:srgbClr val="E1F9FF"/>
    <a:srgbClr val="DDFFFF"/>
    <a:srgbClr val="FFFF00"/>
    <a:srgbClr val="008380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08" autoAdjust="0"/>
    <p:restoredTop sz="94523" autoAdjust="0"/>
  </p:normalViewPr>
  <p:slideViewPr>
    <p:cSldViewPr showGuides="1">
      <p:cViewPr>
        <p:scale>
          <a:sx n="130" d="100"/>
          <a:sy n="130" d="100"/>
        </p:scale>
        <p:origin x="-1152" y="-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88" y="-90"/>
      </p:cViewPr>
      <p:guideLst>
        <p:guide orient="horz" pos="2305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commentAuthors" Target="commentAuthor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D8C49445-1342-4005-8D92-8F24B87D63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92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49275"/>
            <a:ext cx="3659187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3753"/>
            <a:ext cx="7042547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290380C-F846-4D61-BB06-6FCFBA28E1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5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B34ED-3573-42B9-833B-16F1B2E57B41}" type="slidenum">
              <a:rPr lang="en-US"/>
              <a:pPr/>
              <a:t>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6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F3390-8A7E-4880-B659-5568F047A0C1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3388" y="549275"/>
            <a:ext cx="3659187" cy="27432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Text Box 17"/>
          <p:cNvSpPr txBox="1">
            <a:spLocks noChangeArrowheads="1"/>
          </p:cNvSpPr>
          <p:nvPr userDrawn="1"/>
        </p:nvSpPr>
        <p:spPr bwMode="auto">
          <a:xfrm>
            <a:off x="685800" y="1828800"/>
            <a:ext cx="75438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480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3048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here</a:t>
            </a:r>
          </a:p>
        </p:txBody>
      </p:sp>
      <p:sp>
        <p:nvSpPr>
          <p:cNvPr id="12307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2309" name="Picture 21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36826"/>
            <a:ext cx="875985" cy="290315"/>
          </a:xfrm>
          <a:prstGeom prst="rect">
            <a:avLst/>
          </a:prstGeom>
        </p:spPr>
      </p:pic>
      <p:sp>
        <p:nvSpPr>
          <p:cNvPr id="10" name="Date Placeholder 5"/>
          <p:cNvSpPr txBox="1">
            <a:spLocks/>
          </p:cNvSpPr>
          <p:nvPr userDrawn="1"/>
        </p:nvSpPr>
        <p:spPr>
          <a:xfrm>
            <a:off x="3124200" y="6553200"/>
            <a:ext cx="3124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March 15,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4186" y="6553200"/>
            <a:ext cx="10321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2743200"/>
            <a:ext cx="8077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8800" b="1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8800" b="1">
                <a:solidFill>
                  <a:schemeClr val="tx2"/>
                </a:solidFill>
                <a:cs typeface="Arial" charset="0"/>
              </a:rPr>
            </a:br>
            <a:endParaRPr lang="en-US" sz="8800" b="1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97000" y="190500"/>
            <a:ext cx="7543800" cy="1143000"/>
          </a:xfrm>
        </p:spPr>
        <p:txBody>
          <a:bodyPr/>
          <a:lstStyle/>
          <a:p>
            <a:r>
              <a:rPr lang="en-US" sz="3200" i="1" dirty="0"/>
              <a:t>Mathematics for Computer Science</a:t>
            </a:r>
            <a:br>
              <a:rPr lang="en-US" sz="3200" i="1" dirty="0"/>
            </a:br>
            <a:r>
              <a:rPr lang="en-US" sz="3200" dirty="0">
                <a:solidFill>
                  <a:srgbClr val="008000"/>
                </a:solidFill>
              </a:rPr>
              <a:t>MIT</a:t>
            </a:r>
            <a:r>
              <a:rPr lang="en-US" sz="3200" i="1" dirty="0"/>
              <a:t> </a:t>
            </a:r>
            <a:r>
              <a:rPr lang="en-US" sz="3200" dirty="0">
                <a:solidFill>
                  <a:srgbClr val="008000"/>
                </a:solidFill>
              </a:rPr>
              <a:t>6.042J/18.062J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1719243" y="2169855"/>
            <a:ext cx="5580925" cy="415498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Gray Edge </a:t>
            </a:r>
          </a:p>
          <a:p>
            <a:pPr algn="ctr"/>
            <a:r>
              <a:rPr lang="en-US" sz="8800" dirty="0" smtClean="0">
                <a:solidFill>
                  <a:schemeClr val="tx2"/>
                </a:solidFill>
                <a:cs typeface="Arial" charset="0"/>
              </a:rPr>
              <a:t>Lemma</a:t>
            </a:r>
          </a:p>
          <a:p>
            <a:pPr algn="ctr"/>
            <a:r>
              <a:rPr lang="en-US" sz="8800">
                <a:solidFill>
                  <a:schemeClr val="tx2"/>
                </a:solidFill>
                <a:cs typeface="Arial" charset="0"/>
              </a:rPr>
              <a:t>(</a:t>
            </a:r>
            <a:r>
              <a:rPr lang="en-US" sz="8800" smtClean="0">
                <a:solidFill>
                  <a:schemeClr val="tx2"/>
                </a:solidFill>
                <a:cs typeface="Arial" charset="0"/>
              </a:rPr>
              <a:t>draft)</a:t>
            </a:r>
            <a:endParaRPr lang="en-US" sz="88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259967" y="6553200"/>
            <a:ext cx="8840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connected</a:t>
            </a:r>
            <a:r>
              <a:rPr lang="en-US" sz="1000" dirty="0" smtClean="0">
                <a:latin typeface="+mj-lt"/>
              </a:rPr>
              <a:t>.</a:t>
            </a:r>
            <a:fld id="{B5B77044-B6D2-4171-A09C-C512413DA1D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00"/>
                </a:solidFill>
              </a:rPr>
              <a:t>Proof (e not in M)</a:t>
            </a:r>
            <a:endParaRPr lang="en-US" sz="4000" dirty="0">
              <a:solidFill>
                <a:srgbClr val="000000"/>
              </a:solidFill>
              <a:cs typeface="Comic Sans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dirty="0" smtClean="0"/>
              <a:t>e has a white endpoint w and a black one b. Since e was not in M, now </a:t>
            </a:r>
            <a:r>
              <a:rPr lang="en-US" dirty="0" err="1" smtClean="0"/>
              <a:t>M+e</a:t>
            </a:r>
            <a:r>
              <a:rPr lang="en-US" dirty="0" smtClean="0"/>
              <a:t> has a cycle composed of some path p plus the edge </a:t>
            </a:r>
            <a:r>
              <a:rPr lang="en-US" dirty="0" err="1" smtClean="0"/>
              <a:t>e.Since</a:t>
            </a:r>
            <a:r>
              <a:rPr lang="en-US" dirty="0" smtClean="0"/>
              <a:t> p ends on w and b, it must have a gray edge, call it 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1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3662"/>
            <a:ext cx="8305800" cy="990600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4102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4864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38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029200" y="29718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724400" y="152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324600" y="1752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 rot="20921640">
            <a:off x="5289844" y="3110381"/>
            <a:ext cx="45719" cy="188613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" name="Curved Connector 2"/>
          <p:cNvCxnSpPr>
            <a:stCxn id="9" idx="1"/>
            <a:endCxn id="5" idx="2"/>
          </p:cNvCxnSpPr>
          <p:nvPr/>
        </p:nvCxnSpPr>
        <p:spPr bwMode="auto">
          <a:xfrm rot="16200000" flipH="1">
            <a:off x="4213318" y="3832318"/>
            <a:ext cx="2035082" cy="358682"/>
          </a:xfrm>
          <a:prstGeom prst="curvedConnector4">
            <a:avLst>
              <a:gd name="adj1" fmla="val -16513"/>
              <a:gd name="adj2" fmla="val -669975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5" name="Rectangle 24"/>
          <p:cNvSpPr/>
          <p:nvPr/>
        </p:nvSpPr>
        <p:spPr bwMode="auto">
          <a:xfrm rot="2726405">
            <a:off x="5701155" y="1595297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 rot="20868294" flipH="1">
            <a:off x="4929572" y="1642923"/>
            <a:ext cx="45719" cy="136927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13990827" flipH="1">
            <a:off x="4784734" y="4707579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0551375" flipH="1">
            <a:off x="5523295" y="5105715"/>
            <a:ext cx="45719" cy="1022844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209800"/>
            <a:ext cx="1295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57800" y="2743200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8800" y="4800600"/>
            <a:ext cx="685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29718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M…</a:t>
            </a:r>
            <a:endParaRPr lang="en-US" sz="9600" dirty="0"/>
          </a:p>
        </p:txBody>
      </p:sp>
      <p:cxnSp>
        <p:nvCxnSpPr>
          <p:cNvPr id="35" name="Curved Connector 34"/>
          <p:cNvCxnSpPr/>
          <p:nvPr/>
        </p:nvCxnSpPr>
        <p:spPr bwMode="auto">
          <a:xfrm rot="16200000" flipH="1">
            <a:off x="4191000" y="3810000"/>
            <a:ext cx="2035082" cy="358682"/>
          </a:xfrm>
          <a:prstGeom prst="curvedConnector4">
            <a:avLst>
              <a:gd name="adj1" fmla="val -16513"/>
              <a:gd name="adj2" fmla="val -669975"/>
            </a:avLst>
          </a:prstGeom>
          <a:noFill/>
          <a:ln w="63500" cap="flat" cmpd="sng" algn="ctr">
            <a:gradFill flip="none" rotWithShape="1">
              <a:gsLst>
                <a:gs pos="0">
                  <a:prstClr val="white"/>
                </a:gs>
                <a:gs pos="100000">
                  <a:schemeClr val="tx2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15000" y="3810000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 bwMode="auto">
          <a:xfrm rot="17182474" flipH="1">
            <a:off x="3464486" y="5051574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4532338">
            <a:off x="3845657" y="994011"/>
            <a:ext cx="61276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7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20" grpId="0" animBg="1"/>
      <p:bldP spid="25" grpId="0" animBg="1"/>
      <p:bldP spid="26" grpId="0" animBg="1"/>
      <p:bldP spid="27" grpId="0" animBg="1"/>
      <p:bldP spid="29" grpId="0" animBg="1"/>
      <p:bldP spid="24" grpId="0"/>
      <p:bldP spid="30" grpId="0"/>
      <p:bldP spid="31" grpId="0"/>
      <p:bldP spid="32" grpId="0"/>
      <p:bldP spid="36" grpId="0"/>
      <p:bldP spid="37" grpId="1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12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dirty="0" smtClean="0"/>
              <a:t>Proof (cont.)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752600"/>
            <a:ext cx="7239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M* = </a:t>
            </a:r>
            <a:r>
              <a:rPr lang="en-US" dirty="0" err="1" smtClean="0"/>
              <a:t>M+e-g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 is a gray edge, so its not in F, so </a:t>
            </a:r>
          </a:p>
          <a:p>
            <a:r>
              <a:rPr lang="en-US" dirty="0" err="1" smtClean="0"/>
              <a:t>F+e</a:t>
            </a:r>
            <a:r>
              <a:rPr lang="en-US" dirty="0" smtClean="0"/>
              <a:t> is in M*.  </a:t>
            </a:r>
          </a:p>
          <a:p>
            <a:endParaRPr lang="en-US" dirty="0"/>
          </a:p>
          <a:p>
            <a:r>
              <a:rPr lang="en-US" dirty="0" smtClean="0"/>
              <a:t>Therefore, if M* is a MST, then </a:t>
            </a:r>
            <a:r>
              <a:rPr lang="en-US" dirty="0" err="1" smtClean="0"/>
              <a:t>F+e</a:t>
            </a:r>
            <a:r>
              <a:rPr lang="en-US" dirty="0" smtClean="0"/>
              <a:t> is a pre-MST, and the lemma holds.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7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13</a:t>
            </a:fld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52600"/>
            <a:ext cx="7772400" cy="315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600" dirty="0"/>
              <a:t>Since g was on a cycle containing e, </a:t>
            </a:r>
            <a:r>
              <a:rPr lang="en-US" sz="3600" dirty="0" smtClean="0"/>
              <a:t> </a:t>
            </a:r>
            <a:r>
              <a:rPr lang="en-US" sz="3600" dirty="0"/>
              <a:t>removing g doesn’t disconnect anything, so </a:t>
            </a:r>
            <a:r>
              <a:rPr lang="en-US" sz="3600" dirty="0" smtClean="0"/>
              <a:t>M* is </a:t>
            </a:r>
            <a:r>
              <a:rPr lang="en-US" sz="3600" dirty="0"/>
              <a:t>still connected.</a:t>
            </a:r>
          </a:p>
          <a:p>
            <a:pPr>
              <a:lnSpc>
                <a:spcPct val="14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680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14</a:t>
            </a:fld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4800" y="1600200"/>
            <a:ext cx="8555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M* has the same number of edges as M. </a:t>
            </a:r>
          </a:p>
          <a:p>
            <a:endParaRPr lang="en-US" sz="36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Lastly, since e and g are both gray and e was a min weight among gray edges, w(M*) = w(M)-w(g)+w(</a:t>
            </a:r>
            <a:r>
              <a:rPr lang="en-US" sz="3600" dirty="0">
                <a:solidFill>
                  <a:srgbClr val="000000"/>
                </a:solidFill>
                <a:latin typeface="Comic Sans MS"/>
                <a:cs typeface="Comic Sans MS"/>
              </a:rPr>
              <a:t>e</a:t>
            </a:r>
            <a:r>
              <a:rPr lang="en-US" sz="3600" dirty="0" smtClean="0">
                <a:solidFill>
                  <a:srgbClr val="000000"/>
                </a:solidFill>
                <a:latin typeface="Comic Sans MS"/>
                <a:cs typeface="Comic Sans MS"/>
              </a:rPr>
              <a:t>)≤w(M) since w(e) must be at least as small as w(g)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26161" y="6583363"/>
            <a:ext cx="111783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15</a:t>
            </a:fld>
            <a:endParaRPr lang="en-US" sz="1200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198120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M* is also an MST and it contains </a:t>
            </a:r>
            <a:r>
              <a:rPr lang="en-US" dirty="0" err="1" smtClean="0"/>
              <a:t>F+e</a:t>
            </a:r>
            <a:r>
              <a:rPr lang="en-US" dirty="0" smtClean="0"/>
              <a:t>, then </a:t>
            </a:r>
            <a:r>
              <a:rPr lang="en-US" dirty="0" err="1" smtClean="0"/>
              <a:t>F+e</a:t>
            </a:r>
            <a:r>
              <a:rPr lang="en-US" dirty="0" smtClean="0"/>
              <a:t> is a pre-MST and therefore e extends 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7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9372600" cy="1371600"/>
          </a:xfrm>
        </p:spPr>
        <p:txBody>
          <a:bodyPr/>
          <a:lstStyle/>
          <a:p>
            <a:r>
              <a:rPr lang="en-US" dirty="0" smtClean="0"/>
              <a:t>If all weights are distinct, then G has a unique MST.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5814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Why? Observe: </a:t>
            </a:r>
          </a:p>
          <a:p>
            <a:r>
              <a:rPr lang="en-US" sz="4000" dirty="0">
                <a:solidFill>
                  <a:srgbClr val="000000"/>
                </a:solidFill>
                <a:cs typeface="Comic Sans MS"/>
              </a:rPr>
              <a:t>w(M*) = w(M)-w(g)+w(e)≤w(M</a:t>
            </a:r>
            <a:r>
              <a:rPr lang="en-US" sz="4000" dirty="0" smtClean="0">
                <a:solidFill>
                  <a:srgbClr val="000000"/>
                </a:solidFill>
                <a:cs typeface="Comic Sans MS"/>
              </a:rPr>
              <a:t>)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8411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8382000" cy="990600"/>
          </a:xfrm>
        </p:spPr>
        <p:txBody>
          <a:bodyPr/>
          <a:lstStyle/>
          <a:p>
            <a:r>
              <a:rPr lang="en-US" sz="3600" b="0" dirty="0">
                <a:solidFill>
                  <a:srgbClr val="000000"/>
                </a:solidFill>
                <a:cs typeface="Comic Sans MS"/>
              </a:rPr>
              <a:t>w(M*) = w(M)-w(g)+w(e)≤w(M)</a:t>
            </a:r>
            <a:br>
              <a:rPr lang="en-US" sz="3600" b="0" dirty="0">
                <a:solidFill>
                  <a:srgbClr val="000000"/>
                </a:solidFill>
                <a:cs typeface="Comic Sans MS"/>
              </a:rPr>
            </a:br>
            <a:endParaRPr lang="en-US" sz="36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057400"/>
            <a:ext cx="8839200" cy="1524000"/>
          </a:xfrm>
        </p:spPr>
        <p:txBody>
          <a:bodyPr/>
          <a:lstStyle/>
          <a:p>
            <a:r>
              <a:rPr lang="en-US" dirty="0" smtClean="0"/>
              <a:t>If all edge weights are distinct, then either w(e)&gt;w(g) or w(g)&lt;w(e).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65760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 the first case, M* is not a MST.</a:t>
            </a: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4958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 the second case, M was not a MST.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7244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104900"/>
            <a:ext cx="7696200" cy="4648200"/>
          </a:xfrm>
        </p:spPr>
        <p:txBody>
          <a:bodyPr/>
          <a:lstStyle/>
          <a:p>
            <a:pPr algn="l"/>
            <a:r>
              <a:rPr lang="en-US" sz="3200" b="0" dirty="0" smtClean="0">
                <a:solidFill>
                  <a:srgbClr val="800000"/>
                </a:solidFill>
              </a:rPr>
              <a:t>Lemma:</a:t>
            </a:r>
            <a:r>
              <a:rPr lang="en-US" sz="4800" b="0" dirty="0" smtClean="0"/>
              <a:t> </a:t>
            </a:r>
            <a:r>
              <a:rPr lang="en-US" b="0" dirty="0" smtClean="0"/>
              <a:t>Adding a single edge to a spanning tree creates a unique cycle.</a:t>
            </a:r>
            <a:br>
              <a:rPr lang="en-US" b="0" dirty="0" smtClean="0"/>
            </a:br>
            <a:r>
              <a:rPr lang="en-US" b="0" dirty="0" smtClean="0"/>
              <a:t>Removing any edge on that cycle yields another spanning tree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772400" y="6553200"/>
            <a:ext cx="1269976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5686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urved Connector 27"/>
          <p:cNvCxnSpPr/>
          <p:nvPr/>
        </p:nvCxnSpPr>
        <p:spPr bwMode="auto">
          <a:xfrm rot="16200000" flipH="1">
            <a:off x="4251418" y="3901983"/>
            <a:ext cx="2088964" cy="381000"/>
          </a:xfrm>
          <a:prstGeom prst="curvedConnector5">
            <a:avLst>
              <a:gd name="adj1" fmla="val -59579"/>
              <a:gd name="adj2" fmla="val -902525"/>
              <a:gd name="adj3" fmla="val 134326"/>
            </a:avLst>
          </a:prstGeom>
          <a:noFill/>
          <a:ln w="317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(by picture)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54102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486400" y="6096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029200" y="29718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724400" y="15240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324600" y="1752600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2726405">
            <a:off x="5701155" y="1595297"/>
            <a:ext cx="54295" cy="1694987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 rot="20868294" flipH="1">
            <a:off x="4929572" y="1642923"/>
            <a:ext cx="45719" cy="1369277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 rot="13990827" flipH="1">
            <a:off x="4784734" y="4707579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0551375" flipH="1">
            <a:off x="5523295" y="5105715"/>
            <a:ext cx="45719" cy="1022844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38400" y="2971800"/>
            <a:ext cx="1295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7564254">
            <a:off x="3080908" y="4587130"/>
            <a:ext cx="45719" cy="2071917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 rot="4532338">
            <a:off x="3845657" y="994011"/>
            <a:ext cx="61276" cy="1694987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600200" y="32004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895600" y="1981201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2726405">
            <a:off x="2272155" y="1823898"/>
            <a:ext cx="54295" cy="1694987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1996336" y="5128256"/>
            <a:ext cx="152400" cy="152400"/>
          </a:xfrm>
          <a:prstGeom prst="ellipse">
            <a:avLst/>
          </a:prstGeom>
          <a:solidFill>
            <a:srgbClr val="00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20868294" flipH="1">
            <a:off x="1850851" y="3288642"/>
            <a:ext cx="45719" cy="1883984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42" name="Curved Connector 41"/>
          <p:cNvCxnSpPr/>
          <p:nvPr/>
        </p:nvCxnSpPr>
        <p:spPr bwMode="auto">
          <a:xfrm rot="16200000" flipH="1">
            <a:off x="4251418" y="3901982"/>
            <a:ext cx="2088964" cy="381000"/>
          </a:xfrm>
          <a:prstGeom prst="curvedConnector5">
            <a:avLst>
              <a:gd name="adj1" fmla="val -59579"/>
              <a:gd name="adj2" fmla="val -902525"/>
              <a:gd name="adj3" fmla="val 134326"/>
            </a:avLst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8" name="Rectangle 47"/>
          <p:cNvSpPr/>
          <p:nvPr/>
        </p:nvSpPr>
        <p:spPr bwMode="auto">
          <a:xfrm rot="20868294" flipH="1">
            <a:off x="5289416" y="3075117"/>
            <a:ext cx="45719" cy="1942366"/>
          </a:xfrm>
          <a:prstGeom prst="rect">
            <a:avLst/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49" name="Curved Connector 48"/>
          <p:cNvCxnSpPr/>
          <p:nvPr/>
        </p:nvCxnSpPr>
        <p:spPr bwMode="auto">
          <a:xfrm rot="16200000" flipH="1">
            <a:off x="4251418" y="3901982"/>
            <a:ext cx="2088964" cy="381000"/>
          </a:xfrm>
          <a:prstGeom prst="curvedConnector5">
            <a:avLst>
              <a:gd name="adj1" fmla="val -59579"/>
              <a:gd name="adj2" fmla="val -902525"/>
              <a:gd name="adj3" fmla="val 134326"/>
            </a:avLst>
          </a:pr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2438400" y="2971800"/>
            <a:ext cx="533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62600" y="3429000"/>
            <a:ext cx="1295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934200" y="47244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0000FF"/>
                </a:solidFill>
              </a:rPr>
              <a:t>p</a:t>
            </a:r>
            <a:r>
              <a:rPr lang="en-US" sz="4400" dirty="0" err="1" smtClean="0"/>
              <a:t>+</a:t>
            </a:r>
            <a:r>
              <a:rPr lang="en-US" sz="4400" dirty="0" err="1" smtClean="0">
                <a:solidFill>
                  <a:srgbClr val="FF0000"/>
                </a:solidFill>
              </a:rPr>
              <a:t>e</a:t>
            </a:r>
            <a:r>
              <a:rPr lang="en-US" sz="4400" dirty="0" smtClean="0">
                <a:solidFill>
                  <a:srgbClr val="000000"/>
                </a:solidFill>
              </a:rPr>
              <a:t>=</a:t>
            </a:r>
            <a:r>
              <a:rPr lang="en-US" sz="4400" dirty="0" smtClean="0">
                <a:solidFill>
                  <a:srgbClr val="FF00FF"/>
                </a:solidFill>
              </a:rPr>
              <a:t>c</a:t>
            </a:r>
            <a:endParaRPr lang="en-US" sz="4400" dirty="0">
              <a:solidFill>
                <a:srgbClr val="FF00FF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 rot="20868294" flipH="1">
            <a:off x="5310039" y="3183314"/>
            <a:ext cx="45719" cy="1942366"/>
          </a:xfrm>
          <a:prstGeom prst="rect">
            <a:avLst/>
          </a:prstGeom>
          <a:solidFill>
            <a:srgbClr val="FF00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6" name="Curved Connector 35"/>
          <p:cNvCxnSpPr/>
          <p:nvPr/>
        </p:nvCxnSpPr>
        <p:spPr bwMode="auto">
          <a:xfrm rot="16200000" flipH="1">
            <a:off x="4175218" y="3901983"/>
            <a:ext cx="2088964" cy="381000"/>
          </a:xfrm>
          <a:prstGeom prst="curvedConnector5">
            <a:avLst>
              <a:gd name="adj1" fmla="val -59579"/>
              <a:gd name="adj2" fmla="val -902525"/>
              <a:gd name="adj3" fmla="val 134326"/>
            </a:avLst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07084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48" grpId="0" animBg="1"/>
      <p:bldP spid="50" grpId="0"/>
      <p:bldP spid="51" grpId="0"/>
      <p:bldP spid="52" grpId="0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 is a pre-MST of weighted graph G if F is a spanning sub graph of a MST of 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connected.</a:t>
            </a:r>
            <a:fld id="{D7F2FC53-1536-41A9-A9C1-2199CF803E3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3429000" y="3124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371600" y="2743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286000" y="17525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 rot="19286400">
            <a:off x="2908512" y="17077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718729">
            <a:off x="2468179" y="2017660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481949" y="3505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424549" y="31242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338949" y="21336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034149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rot="19286400">
            <a:off x="4961461" y="20887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13990827" flipH="1">
            <a:off x="4856484" y="32597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 rot="16718729">
            <a:off x="4521128" y="23986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030851" y="24007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887851" y="1029199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9286400">
            <a:off x="6510363" y="984393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3990827" flipH="1">
            <a:off x="6299372" y="2077534"/>
            <a:ext cx="61001" cy="185683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20199387">
            <a:off x="3810841" y="3157565"/>
            <a:ext cx="45719" cy="14817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8293950">
            <a:off x="2713478" y="2172761"/>
            <a:ext cx="45719" cy="3110266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 rot="15561711">
            <a:off x="4162072" y="-296079"/>
            <a:ext cx="45719" cy="3536551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3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6</a:t>
            </a:fld>
            <a:endParaRPr lang="en-US" sz="120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371600" y="914400"/>
            <a:ext cx="746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solidFill>
                  <a:srgbClr val="0033CC"/>
                </a:solidFill>
                <a:latin typeface="+mn-lt"/>
              </a:rPr>
              <a:t>Definition: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 smtClean="0">
                <a:solidFill>
                  <a:srgbClr val="0033CC"/>
                </a:solidFill>
                <a:latin typeface="+mn-lt"/>
              </a:rPr>
              <a:t>A solid coloring is one in which all the vertices in a connected component are the same color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Solid Coloring</a:t>
            </a:r>
            <a:endParaRPr lang="en-US" sz="4800" dirty="0"/>
          </a:p>
        </p:txBody>
      </p:sp>
      <p:sp>
        <p:nvSpPr>
          <p:cNvPr id="42" name="Oval 41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7</a:t>
            </a:fld>
            <a:endParaRPr lang="en-US" sz="12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914400"/>
            <a:ext cx="7467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chemeClr val="accent4"/>
                </a:solidFill>
              </a:rPr>
              <a:t>Definition: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dirty="0" smtClean="0">
                <a:solidFill>
                  <a:srgbClr val="0033CC"/>
                </a:solidFill>
              </a:rPr>
              <a:t>A gray edge of a solid coloring is an edge with different-colored endpoints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What is a gray edge?</a:t>
            </a:r>
            <a:endParaRPr lang="en-US" sz="4800" dirty="0"/>
          </a:p>
        </p:txBody>
      </p:sp>
      <p:sp>
        <p:nvSpPr>
          <p:cNvPr id="5" name="Oval 4"/>
          <p:cNvSpPr/>
          <p:nvPr/>
        </p:nvSpPr>
        <p:spPr bwMode="auto">
          <a:xfrm>
            <a:off x="2819400" y="4953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62000" y="45720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676400" y="35814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1371600" y="6019800"/>
            <a:ext cx="152400" cy="152400"/>
          </a:xfrm>
          <a:prstGeom prst="ellipse">
            <a:avLst/>
          </a:prstGeom>
          <a:solidFill>
            <a:schemeClr val="tx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410200" y="4800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705600" y="35052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248400" y="5943600"/>
            <a:ext cx="152400" cy="15240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9286400">
            <a:off x="2298912" y="3536594"/>
            <a:ext cx="47499" cy="159061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3990827" flipH="1">
            <a:off x="2193935" y="4707580"/>
            <a:ext cx="45719" cy="1696619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6718729">
            <a:off x="1858579" y="3846461"/>
            <a:ext cx="45719" cy="1940352"/>
          </a:xfrm>
          <a:prstGeom prst="rect">
            <a:avLst/>
          </a:prstGeom>
          <a:solidFill>
            <a:schemeClr val="tx1"/>
          </a:solidFill>
          <a:ln w="317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2726405">
            <a:off x="6091277" y="3359523"/>
            <a:ext cx="54295" cy="169498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6355124">
            <a:off x="6363384" y="4256474"/>
            <a:ext cx="52378" cy="174591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8578314">
            <a:off x="5904758" y="4802368"/>
            <a:ext cx="45888" cy="124971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5230770">
            <a:off x="4112257" y="3747203"/>
            <a:ext cx="152217" cy="241185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 algn="l">
                <a:defRPr/>
              </a:pPr>
              <a:t>8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pPr algn="l"/>
            <a:r>
              <a:rPr lang="en-US" sz="4800" dirty="0" smtClean="0"/>
              <a:t>Lemma 11.11.11</a:t>
            </a:r>
            <a:endParaRPr lang="en-US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990600" y="1066800"/>
            <a:ext cx="7162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tx2"/>
                </a:solidFill>
                <a:latin typeface="Comic Sans MS"/>
                <a:cs typeface="Comic Sans MS"/>
              </a:rPr>
              <a:t>An edge extends a pre-minimum spanning tree F if it is a minimum weight gray edge in some solid coloring of F</a:t>
            </a:r>
          </a:p>
        </p:txBody>
      </p:sp>
    </p:spTree>
    <p:extLst>
      <p:ext uri="{BB962C8B-B14F-4D97-AF65-F5344CB8AC3E}">
        <p14:creationId xmlns:p14="http://schemas.microsoft.com/office/powerpoint/2010/main" val="92773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95441" y="6583363"/>
            <a:ext cx="1048559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/>
              <a:t>connected.</a:t>
            </a:r>
            <a:fld id="{19EC3EF5-AAAB-406F-8B8B-2285D28F7116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086600" cy="990600"/>
          </a:xfrm>
        </p:spPr>
        <p:txBody>
          <a:bodyPr/>
          <a:lstStyle/>
          <a:p>
            <a:r>
              <a:rPr lang="en-US" sz="4800" dirty="0" smtClean="0"/>
              <a:t>Proof</a:t>
            </a:r>
            <a:endParaRPr lang="en-US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533400" y="1548348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/>
                <a:cs typeface="Comic Sans MS"/>
              </a:rPr>
              <a:t>Start with a pre-MST F which is a sub graph of a MST M. </a:t>
            </a:r>
          </a:p>
          <a:p>
            <a:r>
              <a:rPr lang="en-US" sz="3600" dirty="0" smtClean="0">
                <a:latin typeface="Comic Sans MS"/>
                <a:cs typeface="Comic Sans MS"/>
              </a:rPr>
              <a:t>e is a gray edge in a coloring of F.  </a:t>
            </a:r>
            <a:endParaRPr lang="en-US" sz="3600" dirty="0">
              <a:latin typeface="Comic Sans MS"/>
              <a:cs typeface="Comic Sans MS"/>
            </a:endParaRPr>
          </a:p>
          <a:p>
            <a:r>
              <a:rPr lang="en-US" sz="3600" dirty="0" smtClean="0">
                <a:latin typeface="Comic Sans MS"/>
                <a:cs typeface="Comic Sans MS"/>
              </a:rPr>
              <a:t>We want to show that </a:t>
            </a:r>
            <a:r>
              <a:rPr lang="en-US" sz="3600" dirty="0" err="1" smtClean="0">
                <a:latin typeface="Comic Sans MS"/>
                <a:cs typeface="Comic Sans MS"/>
              </a:rPr>
              <a:t>F+e</a:t>
            </a:r>
            <a:r>
              <a:rPr lang="en-US" sz="3600" dirty="0" smtClean="0">
                <a:latin typeface="Comic Sans MS"/>
                <a:cs typeface="Comic Sans MS"/>
              </a:rPr>
              <a:t> is also a pre-MST and a sub graph of M.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" y="4800600"/>
            <a:ext cx="7543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e is in M, we are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6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/>
      <a:lstStyle/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622</Words>
  <Application>Microsoft Macintosh PowerPoint</Application>
  <PresentationFormat>Letter Paper (8.5x11 in)</PresentationFormat>
  <Paragraphs>82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6.042 Lecture Template</vt:lpstr>
      <vt:lpstr>Mathematics for Computer Science MIT 6.042J/18.062J</vt:lpstr>
      <vt:lpstr>Lemma: Adding a single edge to a spanning tree creates a unique cycle. Removing any edge on that cycle yields another spanning tree</vt:lpstr>
      <vt:lpstr>Proof (by picture)</vt:lpstr>
      <vt:lpstr>Definition</vt:lpstr>
      <vt:lpstr>PowerPoint Presentation</vt:lpstr>
      <vt:lpstr>Solid Coloring</vt:lpstr>
      <vt:lpstr>What is a gray edge?</vt:lpstr>
      <vt:lpstr>Lemma 11.11.11</vt:lpstr>
      <vt:lpstr>Proof</vt:lpstr>
      <vt:lpstr>Proof (e not in M)</vt:lpstr>
      <vt:lpstr>Visualization</vt:lpstr>
      <vt:lpstr>Proof (cont.)</vt:lpstr>
      <vt:lpstr>PowerPoint Presentation</vt:lpstr>
      <vt:lpstr>PowerPoint Presentation</vt:lpstr>
      <vt:lpstr>Conclusion</vt:lpstr>
      <vt:lpstr>Corollary</vt:lpstr>
      <vt:lpstr>w(M*) = w(M)-w(g)+w(e)≤w(M) 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777</cp:revision>
  <cp:lastPrinted>2011-03-09T08:54:58Z</cp:lastPrinted>
  <dcterms:created xsi:type="dcterms:W3CDTF">2011-03-09T16:49:20Z</dcterms:created>
  <dcterms:modified xsi:type="dcterms:W3CDTF">2013-05-17T03:40:57Z</dcterms:modified>
</cp:coreProperties>
</file>