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59"/>
  </p:notesMasterIdLst>
  <p:handoutMasterIdLst>
    <p:handoutMasterId r:id="rId60"/>
  </p:handoutMasterIdLst>
  <p:sldIdLst>
    <p:sldId id="392" r:id="rId3"/>
    <p:sldId id="447" r:id="rId4"/>
    <p:sldId id="578" r:id="rId5"/>
    <p:sldId id="579" r:id="rId6"/>
    <p:sldId id="544" r:id="rId7"/>
    <p:sldId id="576" r:id="rId8"/>
    <p:sldId id="491" r:id="rId9"/>
    <p:sldId id="493" r:id="rId10"/>
    <p:sldId id="496" r:id="rId11"/>
    <p:sldId id="495" r:id="rId12"/>
    <p:sldId id="494" r:id="rId13"/>
    <p:sldId id="510" r:id="rId14"/>
    <p:sldId id="514" r:id="rId15"/>
    <p:sldId id="509" r:id="rId16"/>
    <p:sldId id="511" r:id="rId17"/>
    <p:sldId id="512" r:id="rId18"/>
    <p:sldId id="541" r:id="rId19"/>
    <p:sldId id="515" r:id="rId20"/>
    <p:sldId id="564" r:id="rId21"/>
    <p:sldId id="562" r:id="rId22"/>
    <p:sldId id="563" r:id="rId23"/>
    <p:sldId id="508" r:id="rId24"/>
    <p:sldId id="516" r:id="rId25"/>
    <p:sldId id="565" r:id="rId26"/>
    <p:sldId id="519" r:id="rId27"/>
    <p:sldId id="517" r:id="rId28"/>
    <p:sldId id="521" r:id="rId29"/>
    <p:sldId id="520" r:id="rId30"/>
    <p:sldId id="542" r:id="rId31"/>
    <p:sldId id="561" r:id="rId32"/>
    <p:sldId id="577" r:id="rId33"/>
    <p:sldId id="499" r:id="rId34"/>
    <p:sldId id="543" r:id="rId35"/>
    <p:sldId id="580" r:id="rId36"/>
    <p:sldId id="556" r:id="rId37"/>
    <p:sldId id="522" r:id="rId38"/>
    <p:sldId id="525" r:id="rId39"/>
    <p:sldId id="547" r:id="rId40"/>
    <p:sldId id="548" r:id="rId41"/>
    <p:sldId id="550" r:id="rId42"/>
    <p:sldId id="535" r:id="rId43"/>
    <p:sldId id="551" r:id="rId44"/>
    <p:sldId id="558" r:id="rId45"/>
    <p:sldId id="560" r:id="rId46"/>
    <p:sldId id="553" r:id="rId47"/>
    <p:sldId id="568" r:id="rId48"/>
    <p:sldId id="566" r:id="rId49"/>
    <p:sldId id="572" r:id="rId50"/>
    <p:sldId id="573" r:id="rId51"/>
    <p:sldId id="531" r:id="rId52"/>
    <p:sldId id="536" r:id="rId53"/>
    <p:sldId id="537" r:id="rId54"/>
    <p:sldId id="538" r:id="rId55"/>
    <p:sldId id="503" r:id="rId56"/>
    <p:sldId id="575" r:id="rId57"/>
    <p:sldId id="504" r:id="rId58"/>
  </p:sldIdLst>
  <p:sldSz cx="9144000" cy="6858000" type="screen4x3"/>
  <p:notesSz cx="7315200" cy="9601200"/>
  <p:custDataLst>
    <p:tags r:id="rId6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7122"/>
    <a:srgbClr val="FF03E3"/>
    <a:srgbClr val="000099"/>
    <a:srgbClr val="006600"/>
    <a:srgbClr val="BB0FAB"/>
    <a:srgbClr val="C40025"/>
    <a:srgbClr val="F90B1C"/>
    <a:srgbClr val="EC0213"/>
    <a:srgbClr val="F8021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3" autoAdjust="0"/>
    <p:restoredTop sz="94719" autoAdjust="0"/>
  </p:normalViewPr>
  <p:slideViewPr>
    <p:cSldViewPr snapToGrid="0" showGuides="1">
      <p:cViewPr varScale="1">
        <p:scale>
          <a:sx n="130" d="100"/>
          <a:sy n="130" d="100"/>
        </p:scale>
        <p:origin x="192" y="592"/>
      </p:cViewPr>
      <p:guideLst>
        <p:guide orient="horz" pos="2160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8456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tags" Target="tags/tag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4" Type="http://schemas.openxmlformats.org/officeDocument/2006/relationships/image" Target="../media/image36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4" Type="http://schemas.openxmlformats.org/officeDocument/2006/relationships/image" Target="../media/image4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4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4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5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89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145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043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153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49" y="304800"/>
            <a:ext cx="2076451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304800"/>
            <a:ext cx="6076951" cy="58674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2" y="6553201"/>
            <a:ext cx="1963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682" y="6553201"/>
            <a:ext cx="196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1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4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>
                <a:latin typeface="Comic Sans MS" pitchFamily="66" charset="0"/>
              </a:rPr>
              <a:t>February 14</a:t>
            </a:r>
            <a:r>
              <a:rPr lang="en-US" sz="1100" dirty="0">
                <a:latin typeface="Comic Sans MS" pitchFamily="66" charset="0"/>
              </a:rPr>
              <a:t>, 2018</a:t>
            </a: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7" y="6553201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8465" y="6611780"/>
            <a:ext cx="1121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spd="slow" advClick="0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1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1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9" y="6611938"/>
            <a:ext cx="86433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1"/>
            <a:ext cx="3082144" cy="27699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spd="slow" advClick="0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0.emf"/><Relationship Id="rId4" Type="http://schemas.openxmlformats.org/officeDocument/2006/relationships/oleObject" Target="../embeddings/oleObject3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3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5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0.emf"/><Relationship Id="rId5" Type="http://schemas.openxmlformats.org/officeDocument/2006/relationships/image" Target="../media/image37.e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4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4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4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4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4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45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4.emf"/><Relationship Id="rId4" Type="http://schemas.openxmlformats.org/officeDocument/2006/relationships/oleObject" Target="../embeddings/oleObject4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44.e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48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44.emf"/><Relationship Id="rId4" Type="http://schemas.openxmlformats.org/officeDocument/2006/relationships/oleObject" Target="../embeddings/oleObject5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50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49.emf"/><Relationship Id="rId4" Type="http://schemas.openxmlformats.org/officeDocument/2006/relationships/oleObject" Target="../embeddings/oleObject5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5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5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53.emf"/><Relationship Id="rId4" Type="http://schemas.openxmlformats.org/officeDocument/2006/relationships/oleObject" Target="../embeddings/oleObject57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54.emf"/><Relationship Id="rId4" Type="http://schemas.openxmlformats.org/officeDocument/2006/relationships/oleObject" Target="../embeddings/oleObject58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57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56.e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58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5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58.e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57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60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59.e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61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6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56.e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63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64.emf"/><Relationship Id="rId4" Type="http://schemas.openxmlformats.org/officeDocument/2006/relationships/oleObject" Target="../embeddings/oleObject7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5" cy="3727938"/>
          </a:xfrm>
        </p:spPr>
        <p:txBody>
          <a:bodyPr/>
          <a:lstStyle/>
          <a:p>
            <a:pPr algn="ctr"/>
            <a:r>
              <a:rPr lang="en-US" sz="8800" b="0" dirty="0"/>
              <a:t>Propositional</a:t>
            </a:r>
            <a:br>
              <a:rPr lang="en-US" sz="8800" b="0" dirty="0"/>
            </a:br>
            <a:r>
              <a:rPr lang="en-US" sz="8800" b="0" dirty="0"/>
              <a:t>Algebra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1"/>
            <a:ext cx="1785540" cy="276999"/>
          </a:xfrm>
          <a:noFill/>
        </p:spPr>
        <p:txBody>
          <a:bodyPr/>
          <a:lstStyle/>
          <a:p>
            <a:r>
              <a:rPr lang="en-US" dirty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/>
              <a:t>Mathematics for Computer Science</a:t>
            </a:r>
            <a:br>
              <a:rPr lang="en-US" i="1"/>
            </a:br>
            <a:r>
              <a:rPr lang="en-US" sz="3200">
                <a:solidFill>
                  <a:srgbClr val="137117"/>
                </a:solidFill>
              </a:rPr>
              <a:t>6.042J/18.062J</a:t>
            </a:r>
            <a:endParaRPr lang="en-US" sz="2800" dirty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1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07848"/>
              </p:ext>
            </p:extLst>
          </p:nvPr>
        </p:nvGraphicFramePr>
        <p:xfrm>
          <a:off x="1552577" y="2387601"/>
          <a:ext cx="70897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09" name="Equation" r:id="rId4" imgW="1600200" imgH="457200" progId="Equation.DSMT4">
                  <p:embed/>
                </p:oleObj>
              </mc:Choice>
              <mc:Fallback>
                <p:oleObj name="Equation" r:id="rId4" imgW="160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2577" y="2387601"/>
                        <a:ext cx="7089775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02" y="4323478"/>
            <a:ext cx="87366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Rewrite left to right until </a:t>
            </a:r>
          </a:p>
          <a:p>
            <a:pPr algn="l"/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5400" dirty="0">
                <a:latin typeface="Comic Sans MS" pitchFamily="66" charset="0"/>
              </a:rPr>
              <a:t>’s only on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201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>
                <a:solidFill>
                  <a:srgbClr val="0000F1"/>
                </a:solidFill>
                <a:latin typeface="Comic Sans MS" pitchFamily="66" charset="0"/>
              </a:rPr>
              <a:t>OR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9259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928" y="1915698"/>
            <a:ext cx="8736673" cy="2548348"/>
          </a:xfrm>
        </p:spPr>
        <p:txBody>
          <a:bodyPr/>
          <a:lstStyle/>
          <a:p>
            <a:pPr algn="ctr"/>
            <a:r>
              <a:rPr lang="en-US" sz="6600" b="0" dirty="0"/>
              <a:t>converting to a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1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90938" y="384507"/>
            <a:ext cx="2804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rgbClr val="C40025"/>
                </a:solidFill>
                <a:latin typeface="Comic Sans MS" pitchFamily="66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23930122"/>
      </p:ext>
    </p:extLst>
  </p:cSld>
  <p:clrMapOvr>
    <a:masterClrMapping/>
  </p:clrMapOvr>
  <p:transition spd="slow" advClick="0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76371"/>
              </p:ext>
            </p:extLst>
          </p:nvPr>
        </p:nvGraphicFramePr>
        <p:xfrm>
          <a:off x="369889" y="1639295"/>
          <a:ext cx="8540751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09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9" y="1639295"/>
                        <a:ext cx="8540751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90938" y="384507"/>
            <a:ext cx="2804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rgbClr val="C40025"/>
                </a:solidFill>
                <a:latin typeface="Comic Sans MS" pitchFamily="66" charset="0"/>
              </a:rPr>
              <a:t>example</a:t>
            </a:r>
          </a:p>
        </p:txBody>
      </p:sp>
      <p:sp useBgFill="1"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</p:spTree>
    <p:extLst>
      <p:ext uri="{BB962C8B-B14F-4D97-AF65-F5344CB8AC3E}">
        <p14:creationId xmlns:p14="http://schemas.microsoft.com/office/powerpoint/2010/main" val="27028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89181" y="6553201"/>
            <a:ext cx="1854820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51783"/>
              </p:ext>
            </p:extLst>
          </p:nvPr>
        </p:nvGraphicFramePr>
        <p:xfrm>
          <a:off x="293689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06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9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7301" y="2229704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use</a:t>
            </a:r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53437"/>
              </p:ext>
            </p:extLst>
          </p:nvPr>
        </p:nvGraphicFramePr>
        <p:xfrm>
          <a:off x="293689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74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9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71508"/>
              </p:ext>
            </p:extLst>
          </p:nvPr>
        </p:nvGraphicFramePr>
        <p:xfrm>
          <a:off x="233361" y="2597151"/>
          <a:ext cx="8796339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75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1" y="2597151"/>
                        <a:ext cx="8796339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3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36137"/>
              </p:ext>
            </p:extLst>
          </p:nvPr>
        </p:nvGraphicFramePr>
        <p:xfrm>
          <a:off x="233361" y="2597151"/>
          <a:ext cx="8796339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62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1" y="2597151"/>
                        <a:ext cx="8796339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4364" y="3106004"/>
            <a:ext cx="3211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>
                <a:solidFill>
                  <a:srgbClr val="FF03E3"/>
                </a:solidFill>
                <a:latin typeface="Comic Sans MS" pitchFamily="66" charset="0"/>
              </a:rPr>
              <a:t>Double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036728"/>
              </p:ext>
            </p:extLst>
          </p:nvPr>
        </p:nvGraphicFramePr>
        <p:xfrm>
          <a:off x="233361" y="2597151"/>
          <a:ext cx="8796339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67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1" y="2597151"/>
                        <a:ext cx="8796339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62026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68" name="Equation" r:id="rId6" imgW="1866900" imgH="228600" progId="Equation.DSMT4">
                  <p:embed/>
                </p:oleObj>
              </mc:Choice>
              <mc:Fallback>
                <p:oleObj name="Equation" r:id="rId6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91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620781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58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5" y="3906104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use</a:t>
            </a:r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8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980278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7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77507"/>
              </p:ext>
            </p:extLst>
          </p:nvPr>
        </p:nvGraphicFramePr>
        <p:xfrm>
          <a:off x="2470151" y="4070351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8" name="Equation" r:id="rId6" imgW="1689100" imgH="254000" progId="Equation.DSMT4">
                  <p:embed/>
                </p:oleObj>
              </mc:Choice>
              <mc:Fallback>
                <p:oleObj name="Equation" r:id="rId6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0151" y="4070351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5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382837"/>
              </p:ext>
            </p:extLst>
          </p:nvPr>
        </p:nvGraphicFramePr>
        <p:xfrm>
          <a:off x="2779713" y="4037504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9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9713" y="4037504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9" name="TextBox 8"/>
          <p:cNvSpPr txBox="1"/>
          <p:nvPr/>
        </p:nvSpPr>
        <p:spPr>
          <a:xfrm>
            <a:off x="23079" y="392711"/>
            <a:ext cx="1790462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rgbClr val="C40025"/>
                </a:solidFill>
                <a:latin typeface="Comic Sans MS" pitchFamily="66" charset="0"/>
              </a:rPr>
              <a:t>Done</a:t>
            </a:r>
            <a:endParaRPr lang="en-US" sz="6600" dirty="0">
              <a:solidFill>
                <a:srgbClr val="C40025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739 L -0.0924 -0.4144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2" y="-170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140" y="1844664"/>
            <a:ext cx="8117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dirty="0">
                <a:solidFill>
                  <a:srgbClr val="000000"/>
                </a:solidFill>
                <a:latin typeface="Comic Sans MS" pitchFamily="66" charset="0"/>
              </a:rPr>
              <a:t>Use an</a:t>
            </a:r>
            <a:r>
              <a:rPr lang="en-US" sz="6600" dirty="0">
                <a:solidFill>
                  <a:srgbClr val="BB0FAB"/>
                </a:solidFill>
                <a:latin typeface="Comic Sans MS" pitchFamily="66" charset="0"/>
              </a:rPr>
              <a:t> algebra of equivalence</a:t>
            </a:r>
            <a:r>
              <a:rPr lang="en-US" sz="6600" dirty="0">
                <a:latin typeface="Comic Sans MS" pitchFamily="66" charset="0"/>
              </a:rPr>
              <a:t> to prove</a:t>
            </a:r>
          </a:p>
          <a:p>
            <a:pPr algn="l"/>
            <a:r>
              <a:rPr lang="en-US" sz="6600" dirty="0">
                <a:latin typeface="Comic Sans MS" pitchFamily="66" charset="0"/>
              </a:rPr>
              <a:t>formulas equivalent.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1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FB526B-F976-AF44-B6EC-96ABB7ED4A27}"/>
              </a:ext>
            </a:extLst>
          </p:cNvPr>
          <p:cNvSpPr txBox="1">
            <a:spLocks/>
          </p:cNvSpPr>
          <p:nvPr/>
        </p:nvSpPr>
        <p:spPr bwMode="auto">
          <a:xfrm>
            <a:off x="1651001" y="363539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000" kern="0"/>
              <a:t>Algebra for Equivalence</a:t>
            </a:r>
            <a:endParaRPr lang="en-US" sz="4000" kern="0" dirty="0"/>
          </a:p>
        </p:txBody>
      </p:sp>
    </p:spTree>
  </p:cSld>
  <p:clrMapOvr>
    <a:masterClrMapping/>
  </p:clrMapOvr>
  <p:transition spd="slow" advClick="0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254014"/>
              </p:ext>
            </p:extLst>
          </p:nvPr>
        </p:nvGraphicFramePr>
        <p:xfrm>
          <a:off x="642938" y="2273301"/>
          <a:ext cx="8272463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48" name="Equation" r:id="rId4" imgW="1866900" imgH="457200" progId="Equation.DSMT4">
                  <p:embed/>
                </p:oleObj>
              </mc:Choice>
              <mc:Fallback>
                <p:oleObj name="Equation" r:id="rId4" imgW="1866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2273301"/>
                        <a:ext cx="8272463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1" y="1331773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50838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0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071101"/>
              </p:ext>
            </p:extLst>
          </p:nvPr>
        </p:nvGraphicFramePr>
        <p:xfrm>
          <a:off x="622566" y="2273301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73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66" y="2273301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1" y="1331773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1001" y="350838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2" y="4336178"/>
            <a:ext cx="85298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Rewrite left to right until</a:t>
            </a:r>
          </a:p>
          <a:p>
            <a:pPr algn="l"/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      “sum of products”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2222500" y="5159971"/>
            <a:ext cx="51816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OR</a:t>
            </a:r>
            <a:r>
              <a:rPr lang="en-US" sz="5400" dirty="0">
                <a:latin typeface="Comic Sans MS" pitchFamily="66" charset="0"/>
              </a:rPr>
              <a:t> of </a:t>
            </a:r>
            <a:r>
              <a:rPr lang="en-US" sz="4400" dirty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>
                <a:latin typeface="Comic Sans MS" pitchFamily="66" charset="0"/>
              </a:rPr>
              <a:t>’s     </a:t>
            </a:r>
          </a:p>
        </p:txBody>
      </p:sp>
    </p:spTree>
    <p:extLst>
      <p:ext uri="{BB962C8B-B14F-4D97-AF65-F5344CB8AC3E}">
        <p14:creationId xmlns:p14="http://schemas.microsoft.com/office/powerpoint/2010/main" val="1577869712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10901"/>
              </p:ext>
            </p:extLst>
          </p:nvPr>
        </p:nvGraphicFramePr>
        <p:xfrm>
          <a:off x="1934369" y="1355070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43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4369" y="1355070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4815" y="2259386"/>
            <a:ext cx="495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rgbClr val="FF03E3"/>
                </a:solidFill>
                <a:latin typeface="Comic Sans MS" pitchFamily="66" charset="0"/>
              </a:rPr>
              <a:t>Distribute (P OR Q)</a:t>
            </a:r>
          </a:p>
        </p:txBody>
      </p:sp>
    </p:spTree>
    <p:extLst>
      <p:ext uri="{BB962C8B-B14F-4D97-AF65-F5344CB8AC3E}">
        <p14:creationId xmlns:p14="http://schemas.microsoft.com/office/powerpoint/2010/main" val="40957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616552"/>
              </p:ext>
            </p:extLst>
          </p:nvPr>
        </p:nvGraphicFramePr>
        <p:xfrm>
          <a:off x="2068572" y="2408087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14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72" y="2408087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099240"/>
              </p:ext>
            </p:extLst>
          </p:nvPr>
        </p:nvGraphicFramePr>
        <p:xfrm>
          <a:off x="1934369" y="1355070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15" name="Equation" r:id="rId6" imgW="1511300" imgH="254000" progId="Equation.DSMT4">
                  <p:embed/>
                </p:oleObj>
              </mc:Choice>
              <mc:Fallback>
                <p:oleObj name="Equation" r:id="rId6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34369" y="1355070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5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871936"/>
              </p:ext>
            </p:extLst>
          </p:nvPr>
        </p:nvGraphicFramePr>
        <p:xfrm>
          <a:off x="2068572" y="2408087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91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72" y="2408087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5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302E-6 3.59473E-6 L -0.00763 -0.180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9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43755"/>
              </p:ext>
            </p:extLst>
          </p:nvPr>
        </p:nvGraphicFramePr>
        <p:xfrm>
          <a:off x="2005569" y="1168017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597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5569" y="1168017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7901" y="2540001"/>
            <a:ext cx="3759199" cy="901700"/>
            <a:chOff x="2247900" y="2540000"/>
            <a:chExt cx="3759199" cy="901700"/>
          </a:xfrm>
        </p:grpSpPr>
        <p:sp>
          <p:nvSpPr>
            <p:cNvPr id="18" name="TextBox 17"/>
            <p:cNvSpPr txBox="1"/>
            <p:nvPr/>
          </p:nvSpPr>
          <p:spPr>
            <a:xfrm>
              <a:off x="2247900" y="25980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>
                  <a:solidFill>
                    <a:srgbClr val="FF03E3"/>
                  </a:solidFill>
                  <a:latin typeface="Comic Sans MS" pitchFamily="66" charset="0"/>
                </a:rPr>
                <a:t>Distribute </a:t>
              </a:r>
              <a:endParaRPr lang="en-US" sz="4800" dirty="0">
                <a:latin typeface="Comic Sans MS" pitchFamily="66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7561875"/>
                </p:ext>
              </p:extLst>
            </p:nvPr>
          </p:nvGraphicFramePr>
          <p:xfrm>
            <a:off x="5423646" y="2540000"/>
            <a:ext cx="583453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598" name="Equation" r:id="rId6" imgW="139700" imgH="215900" progId="Equation.DSMT4">
                    <p:embed/>
                  </p:oleObj>
                </mc:Choice>
                <mc:Fallback>
                  <p:oleObj name="Equation" r:id="rId6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23646" y="2540000"/>
                          <a:ext cx="583453" cy="90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116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76093"/>
              </p:ext>
            </p:extLst>
          </p:nvPr>
        </p:nvGraphicFramePr>
        <p:xfrm>
          <a:off x="1485900" y="2908301"/>
          <a:ext cx="6307139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57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0" y="2908301"/>
                        <a:ext cx="6307139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659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663324"/>
              </p:ext>
            </p:extLst>
          </p:nvPr>
        </p:nvGraphicFramePr>
        <p:xfrm>
          <a:off x="2005569" y="1168017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58" name="Equation" r:id="rId6" imgW="1371600" imgH="482600" progId="Equation.DSMT4">
                  <p:embed/>
                </p:oleObj>
              </mc:Choice>
              <mc:Fallback>
                <p:oleObj name="Equation" r:id="rId6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05569" y="1168017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4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964034"/>
              </p:ext>
            </p:extLst>
          </p:nvPr>
        </p:nvGraphicFramePr>
        <p:xfrm>
          <a:off x="1485900" y="2908301"/>
          <a:ext cx="6307139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69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0" y="2908301"/>
                        <a:ext cx="6307139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659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0" y="4399190"/>
            <a:ext cx="3803651" cy="922111"/>
            <a:chOff x="1054100" y="4361089"/>
            <a:chExt cx="3803650" cy="922111"/>
          </a:xfrm>
        </p:grpSpPr>
        <p:sp>
          <p:nvSpPr>
            <p:cNvPr id="21" name="TextBox 20"/>
            <p:cNvSpPr txBox="1"/>
            <p:nvPr/>
          </p:nvSpPr>
          <p:spPr>
            <a:xfrm>
              <a:off x="1054100" y="4401403"/>
              <a:ext cx="31719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>
                  <a:solidFill>
                    <a:srgbClr val="FF03E3"/>
                  </a:solidFill>
                  <a:latin typeface="Comic Sans MS" pitchFamily="66" charset="0"/>
                </a:rPr>
                <a:t>Distribute</a:t>
              </a:r>
              <a:endParaRPr lang="en-US" sz="4800" dirty="0">
                <a:latin typeface="Comic Sans MS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657467"/>
                </p:ext>
              </p:extLst>
            </p:nvPr>
          </p:nvGraphicFramePr>
          <p:xfrm>
            <a:off x="4178300" y="4361089"/>
            <a:ext cx="679450" cy="922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670" name="Equation" r:id="rId6" imgW="177800" imgH="241300" progId="Equation.DSMT4">
                    <p:embed/>
                  </p:oleObj>
                </mc:Choice>
                <mc:Fallback>
                  <p:oleObj name="Equation" r:id="rId6" imgW="1778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78300" y="4361089"/>
                          <a:ext cx="679450" cy="922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99217299"/>
      </p:ext>
    </p:extLst>
  </p:cSld>
  <p:clrMapOvr>
    <a:masterClrMapping/>
  </p:clrMapOvr>
  <p:transition spd="slow" advClick="0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797077"/>
              </p:ext>
            </p:extLst>
          </p:nvPr>
        </p:nvGraphicFramePr>
        <p:xfrm>
          <a:off x="1398589" y="4559301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653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9" y="4559301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442400"/>
              </p:ext>
            </p:extLst>
          </p:nvPr>
        </p:nvGraphicFramePr>
        <p:xfrm>
          <a:off x="1485900" y="2908301"/>
          <a:ext cx="6307139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654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1"/>
                        <a:ext cx="6307139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58782"/>
      </p:ext>
    </p:extLst>
  </p:cSld>
  <p:clrMapOvr>
    <a:masterClrMapping/>
  </p:clrMapOvr>
  <p:transition spd="slow" advClick="0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80303"/>
              </p:ext>
            </p:extLst>
          </p:nvPr>
        </p:nvGraphicFramePr>
        <p:xfrm>
          <a:off x="1398589" y="4559301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83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9" y="4559301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965200" y="4533900"/>
            <a:ext cx="7289800" cy="18796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1028700" y="444501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C40025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35141218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028" y="1300566"/>
            <a:ext cx="870076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Have set of equivalence rules that are </a:t>
            </a:r>
            <a:r>
              <a:rPr lang="en-US" sz="6000" dirty="0">
                <a:solidFill>
                  <a:srgbClr val="FF03E3"/>
                </a:solidFill>
                <a:latin typeface="Comic Sans MS" pitchFamily="66" charset="0"/>
              </a:rPr>
              <a:t>sound</a:t>
            </a:r>
            <a:r>
              <a:rPr lang="en-US" sz="6000" dirty="0">
                <a:latin typeface="Comic Sans MS" pitchFamily="66" charset="0"/>
              </a:rPr>
              <a:t>:</a:t>
            </a:r>
          </a:p>
          <a:p>
            <a:pPr algn="l"/>
            <a:r>
              <a:rPr lang="en-US" sz="6000" dirty="0">
                <a:latin typeface="Comic Sans MS" pitchFamily="66" charset="0"/>
              </a:rPr>
              <a:t>if the rules prove that</a:t>
            </a:r>
          </a:p>
          <a:p>
            <a:pPr algn="l"/>
            <a:r>
              <a:rPr lang="en-US" sz="6000" dirty="0">
                <a:latin typeface="Comic Sans MS" pitchFamily="66" charset="0"/>
              </a:rPr>
              <a:t>two formulas are </a:t>
            </a:r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pPr algn="l"/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then they really are.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AFB106-54E9-5746-8B0E-94E600A715D8}"/>
              </a:ext>
            </a:extLst>
          </p:cNvPr>
          <p:cNvSpPr txBox="1">
            <a:spLocks/>
          </p:cNvSpPr>
          <p:nvPr/>
        </p:nvSpPr>
        <p:spPr bwMode="auto">
          <a:xfrm>
            <a:off x="1661132" y="301254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400" kern="0" dirty="0"/>
              <a:t>Proving Equivalence</a:t>
            </a:r>
          </a:p>
        </p:txBody>
      </p:sp>
    </p:spTree>
    <p:extLst>
      <p:ext uri="{BB962C8B-B14F-4D97-AF65-F5344CB8AC3E}">
        <p14:creationId xmlns:p14="http://schemas.microsoft.com/office/powerpoint/2010/main" val="3173703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5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>
                <a:latin typeface="Comic Sans MS" pitchFamily="66" charset="0"/>
              </a:rPr>
              <a:t>rules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638568"/>
              </p:ext>
            </p:extLst>
          </p:nvPr>
        </p:nvGraphicFramePr>
        <p:xfrm>
          <a:off x="1336677" y="3457831"/>
          <a:ext cx="5402263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81" name="Equation" r:id="rId4" imgW="1066800" imgH="215900" progId="Equation.DSMT4">
                  <p:embed/>
                </p:oleObj>
              </mc:Choice>
              <mc:Fallback>
                <p:oleObj name="Equation" r:id="rId4" imgW="1066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6677" y="3457831"/>
                        <a:ext cx="5402263" cy="1093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692992"/>
              </p:ext>
            </p:extLst>
          </p:nvPr>
        </p:nvGraphicFramePr>
        <p:xfrm>
          <a:off x="1330326" y="1543050"/>
          <a:ext cx="533717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82" name="Equation" r:id="rId6" imgW="1054100" imgH="215900" progId="Equation.DSMT4">
                  <p:embed/>
                </p:oleObj>
              </mc:Choice>
              <mc:Fallback>
                <p:oleObj name="Equation" r:id="rId6" imgW="10541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30326" y="1543050"/>
                        <a:ext cx="5337175" cy="1093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628218"/>
              </p:ext>
            </p:extLst>
          </p:nvPr>
        </p:nvGraphicFramePr>
        <p:xfrm>
          <a:off x="1146175" y="4395661"/>
          <a:ext cx="6688139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83" name="Equation" r:id="rId8" imgW="1320800" imgH="254000" progId="Equation.DSMT4">
                  <p:embed/>
                </p:oleObj>
              </mc:Choice>
              <mc:Fallback>
                <p:oleObj name="Equation" r:id="rId8" imgW="1320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46175" y="4395661"/>
                        <a:ext cx="6688139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095767"/>
              </p:ext>
            </p:extLst>
          </p:nvPr>
        </p:nvGraphicFramePr>
        <p:xfrm>
          <a:off x="1333500" y="2327276"/>
          <a:ext cx="6369051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84" name="Equation" r:id="rId10" imgW="1257300" imgH="254000" progId="Equation.DSMT4">
                  <p:embed/>
                </p:oleObj>
              </mc:Choice>
              <mc:Fallback>
                <p:oleObj name="Equation" r:id="rId10" imgW="1257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33500" y="2327276"/>
                        <a:ext cx="6369051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8004403"/>
      </p:ext>
    </p:extLst>
  </p:cSld>
  <p:clrMapOvr>
    <a:masterClrMapping/>
  </p:clrMapOvr>
  <p:transition spd="slow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5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>
                <a:latin typeface="Comic Sans MS" pitchFamily="66" charset="0"/>
              </a:rPr>
              <a:t>rules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095893"/>
              </p:ext>
            </p:extLst>
          </p:nvPr>
        </p:nvGraphicFramePr>
        <p:xfrm>
          <a:off x="2028013" y="2527300"/>
          <a:ext cx="5275263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42" name="Equation" r:id="rId4" imgW="1041400" imgH="228600" progId="Equation.DSMT4">
                  <p:embed/>
                </p:oleObj>
              </mc:Choice>
              <mc:Fallback>
                <p:oleObj name="Equation" r:id="rId4" imgW="1041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8013" y="2527300"/>
                        <a:ext cx="5275263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802057"/>
              </p:ext>
            </p:extLst>
          </p:nvPr>
        </p:nvGraphicFramePr>
        <p:xfrm>
          <a:off x="2036764" y="1511301"/>
          <a:ext cx="5081587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43" name="Equation" r:id="rId6" imgW="1003300" imgH="228600" progId="Equation.DSMT4">
                  <p:embed/>
                </p:oleObj>
              </mc:Choice>
              <mc:Fallback>
                <p:oleObj name="Equation" r:id="rId6" imgW="1003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36764" y="1511301"/>
                        <a:ext cx="5081587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924033"/>
              </p:ext>
            </p:extLst>
          </p:nvPr>
        </p:nvGraphicFramePr>
        <p:xfrm>
          <a:off x="2638476" y="3685101"/>
          <a:ext cx="43735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44" name="Equation" r:id="rId8" imgW="863600" imgH="215900" progId="Equation.DSMT4">
                  <p:embed/>
                </p:oleObj>
              </mc:Choice>
              <mc:Fallback>
                <p:oleObj name="Equation" r:id="rId8" imgW="8636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8476" y="3685101"/>
                        <a:ext cx="4373563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928744"/>
              </p:ext>
            </p:extLst>
          </p:nvPr>
        </p:nvGraphicFramePr>
        <p:xfrm>
          <a:off x="2387651" y="4846639"/>
          <a:ext cx="469582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45" name="Equation" r:id="rId10" imgW="927100" imgH="215900" progId="Equation.DSMT4">
                  <p:embed/>
                </p:oleObj>
              </mc:Choice>
              <mc:Fallback>
                <p:oleObj name="Equation" r:id="rId10" imgW="9271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87651" y="4846639"/>
                        <a:ext cx="4695825" cy="1093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843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6133"/>
              </p:ext>
            </p:extLst>
          </p:nvPr>
        </p:nvGraphicFramePr>
        <p:xfrm>
          <a:off x="1397796" y="1282701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23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6" y="1282701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2100" y="3067904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211264" y="1231900"/>
            <a:ext cx="6980237" cy="18669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48101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28985"/>
              </p:ext>
            </p:extLst>
          </p:nvPr>
        </p:nvGraphicFramePr>
        <p:xfrm>
          <a:off x="1397796" y="1282701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7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6" y="1282701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72100" y="3067904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/>
          </p:nvPr>
        </p:nvGraphicFramePr>
        <p:xfrm>
          <a:off x="1397796" y="1282701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34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6" y="1282701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72100" y="3067904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03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679757"/>
              </p:ext>
            </p:extLst>
          </p:nvPr>
        </p:nvGraphicFramePr>
        <p:xfrm>
          <a:off x="1423989" y="1282701"/>
          <a:ext cx="6305551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64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3989" y="1282701"/>
                        <a:ext cx="6305551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46862"/>
      </p:ext>
    </p:extLst>
  </p:cSld>
  <p:clrMapOvr>
    <a:masterClrMapping/>
  </p:clrMapOvr>
  <p:transition advClick="0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39539"/>
              </p:ext>
            </p:extLst>
          </p:nvPr>
        </p:nvGraphicFramePr>
        <p:xfrm>
          <a:off x="350837" y="1593851"/>
          <a:ext cx="879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97" name="Equation" r:id="rId4" imgW="2514600" imgH="254000" progId="Equation.DSMT4">
                  <p:embed/>
                </p:oleObj>
              </mc:Choice>
              <mc:Fallback>
                <p:oleObj name="Equation" r:id="rId4" imgW="2514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1"/>
                        <a:ext cx="879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8233" y="2730055"/>
            <a:ext cx="865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now to get </a:t>
            </a:r>
            <a:r>
              <a:rPr lang="en-US" sz="6000" dirty="0">
                <a:solidFill>
                  <a:srgbClr val="FF03E3"/>
                </a:solidFill>
                <a:latin typeface="Comic Sans MS" pitchFamily="66" charset="0"/>
              </a:rPr>
              <a:t>Full </a:t>
            </a:r>
            <a:r>
              <a:rPr lang="en-US" sz="6000" dirty="0">
                <a:latin typeface="Comic Sans MS" pitchFamily="66" charset="0"/>
              </a:rPr>
              <a:t>DNF: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8300" y="292100"/>
            <a:ext cx="579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we have DNF!</a:t>
            </a:r>
          </a:p>
        </p:txBody>
      </p:sp>
    </p:spTree>
    <p:extLst>
      <p:ext uri="{BB962C8B-B14F-4D97-AF65-F5344CB8AC3E}">
        <p14:creationId xmlns:p14="http://schemas.microsoft.com/office/powerpoint/2010/main" val="263079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Full DNF for an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>
                <a:solidFill>
                  <a:schemeClr val="tx1"/>
                </a:solidFill>
              </a:rPr>
              <a:t>term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43840"/>
              </p:ext>
            </p:extLst>
          </p:nvPr>
        </p:nvGraphicFramePr>
        <p:xfrm>
          <a:off x="350837" y="1593851"/>
          <a:ext cx="244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31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1"/>
                        <a:ext cx="244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267048"/>
              </p:ext>
            </p:extLst>
          </p:nvPr>
        </p:nvGraphicFramePr>
        <p:xfrm>
          <a:off x="292100" y="2565401"/>
          <a:ext cx="5773739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32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1"/>
                        <a:ext cx="5773739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5480" y="1515070"/>
            <a:ext cx="3442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err="1">
                <a:solidFill>
                  <a:srgbClr val="FF03E3"/>
                </a:solidFill>
                <a:latin typeface="Comic Sans MS" pitchFamily="66" charset="0"/>
              </a:rPr>
              <a:t>unsimplify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Full DNF for an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>
                <a:solidFill>
                  <a:schemeClr val="tx1"/>
                </a:solidFill>
              </a:rPr>
              <a:t>term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75492"/>
              </p:ext>
            </p:extLst>
          </p:nvPr>
        </p:nvGraphicFramePr>
        <p:xfrm>
          <a:off x="350837" y="1593851"/>
          <a:ext cx="244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08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1"/>
                        <a:ext cx="244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88811"/>
              </p:ext>
            </p:extLst>
          </p:nvPr>
        </p:nvGraphicFramePr>
        <p:xfrm>
          <a:off x="292100" y="2565401"/>
          <a:ext cx="5773739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09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1"/>
                        <a:ext cx="5773739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862759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10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83714" y="2559904"/>
            <a:ext cx="3160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distribute</a:t>
            </a:r>
          </a:p>
        </p:txBody>
      </p:sp>
    </p:spTree>
    <p:extLst>
      <p:ext uri="{BB962C8B-B14F-4D97-AF65-F5344CB8AC3E}">
        <p14:creationId xmlns:p14="http://schemas.microsoft.com/office/powerpoint/2010/main" val="257591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Full DNF for an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>
                <a:solidFill>
                  <a:schemeClr val="tx1"/>
                </a:solidFill>
              </a:rPr>
              <a:t>term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93404"/>
              </p:ext>
            </p:extLst>
          </p:nvPr>
        </p:nvGraphicFramePr>
        <p:xfrm>
          <a:off x="350837" y="1593851"/>
          <a:ext cx="244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80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1"/>
                        <a:ext cx="244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8022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81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762001" y="3340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2601" y="3822700"/>
            <a:ext cx="18034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>
                <a:solidFill>
                  <a:srgbClr val="C00000"/>
                </a:solidFill>
                <a:latin typeface="Comic Sans MS" pitchFamily="66" charset="0"/>
              </a:rPr>
              <a:t>Full!</a:t>
            </a:r>
          </a:p>
        </p:txBody>
      </p:sp>
    </p:spTree>
    <p:extLst>
      <p:ext uri="{BB962C8B-B14F-4D97-AF65-F5344CB8AC3E}">
        <p14:creationId xmlns:p14="http://schemas.microsoft.com/office/powerpoint/2010/main" val="1998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577965"/>
            <a:ext cx="8985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and the rules are</a:t>
            </a:r>
          </a:p>
          <a:p>
            <a:r>
              <a:rPr lang="en-US" sz="6000" dirty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6000" dirty="0">
                <a:latin typeface="Comic Sans MS" pitchFamily="66" charset="0"/>
              </a:rPr>
              <a:t>:</a:t>
            </a:r>
          </a:p>
          <a:p>
            <a:pPr algn="l"/>
            <a:r>
              <a:rPr lang="en-US" sz="6000" dirty="0">
                <a:latin typeface="Comic Sans MS" pitchFamily="66" charset="0"/>
              </a:rPr>
              <a:t>if two formulas are </a:t>
            </a:r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pPr algn="l"/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9EE7D0-B3E0-564A-B5FE-1A8C7841A3EA}"/>
              </a:ext>
            </a:extLst>
          </p:cNvPr>
          <p:cNvSpPr txBox="1">
            <a:spLocks/>
          </p:cNvSpPr>
          <p:nvPr/>
        </p:nvSpPr>
        <p:spPr bwMode="auto">
          <a:xfrm>
            <a:off x="1661132" y="301254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400" kern="0" dirty="0"/>
              <a:t>Proving Equivalence</a:t>
            </a:r>
          </a:p>
        </p:txBody>
      </p:sp>
    </p:spTree>
    <p:extLst>
      <p:ext uri="{BB962C8B-B14F-4D97-AF65-F5344CB8AC3E}">
        <p14:creationId xmlns:p14="http://schemas.microsoft.com/office/powerpoint/2010/main" val="2503878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5053" y="355602"/>
            <a:ext cx="6911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Rearrangement 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rules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761431"/>
              </p:ext>
            </p:extLst>
          </p:nvPr>
        </p:nvGraphicFramePr>
        <p:xfrm>
          <a:off x="387351" y="1638301"/>
          <a:ext cx="8102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9" name="Equation" r:id="rId4" imgW="1600200" imgH="215900" progId="Equation.DSMT4">
                  <p:embed/>
                </p:oleObj>
              </mc:Choice>
              <mc:Fallback>
                <p:oleObj name="Equation" r:id="rId4" imgW="1600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1" y="1638301"/>
                        <a:ext cx="8102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99358"/>
              </p:ext>
            </p:extLst>
          </p:nvPr>
        </p:nvGraphicFramePr>
        <p:xfrm>
          <a:off x="952501" y="2684647"/>
          <a:ext cx="70739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0" name="Equation" r:id="rId6" imgW="1397000" imgH="457200" progId="Equation.DSMT4">
                  <p:embed/>
                </p:oleObj>
              </mc:Choice>
              <mc:Fallback>
                <p:oleObj name="Equation" r:id="rId6" imgW="13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2501" y="2684647"/>
                        <a:ext cx="70739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96960" y="4916336"/>
            <a:ext cx="66138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s-IS" sz="6600" dirty="0">
                <a:solidFill>
                  <a:srgbClr val="000000"/>
                </a:solidFill>
                <a:latin typeface="Comic Sans MS" pitchFamily="66" charset="0"/>
              </a:rPr>
              <a:t>…</a:t>
            </a:r>
            <a:r>
              <a:rPr lang="en-US" sz="6600" dirty="0">
                <a:solidFill>
                  <a:srgbClr val="800000"/>
                </a:solidFill>
                <a:latin typeface="Comic Sans MS" pitchFamily="66" charset="0"/>
              </a:rPr>
              <a:t>likewise</a:t>
            </a:r>
            <a:r>
              <a:rPr lang="en-US" sz="6600" dirty="0">
                <a:latin typeface="Comic Sans MS" pitchFamily="66" charset="0"/>
              </a:rPr>
              <a:t> for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6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07249"/>
      </p:ext>
    </p:extLst>
  </p:cSld>
  <p:clrMapOvr>
    <a:masterClrMapping/>
  </p:clrMapOvr>
  <p:transition spd="slow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97962"/>
              </p:ext>
            </p:extLst>
          </p:nvPr>
        </p:nvGraphicFramePr>
        <p:xfrm>
          <a:off x="2003425" y="1225550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33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5" y="1225550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511301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79284"/>
              </p:ext>
            </p:extLst>
          </p:nvPr>
        </p:nvGraphicFramePr>
        <p:xfrm>
          <a:off x="2003425" y="1225550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63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5" y="1225550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71977" y="2171700"/>
            <a:ext cx="1544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00357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585719"/>
              </p:ext>
            </p:extLst>
          </p:nvPr>
        </p:nvGraphicFramePr>
        <p:xfrm>
          <a:off x="2007460" y="1237314"/>
          <a:ext cx="5228131" cy="1894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4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7460" y="1237314"/>
                        <a:ext cx="5228131" cy="1894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3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1447800" y="86829"/>
            <a:ext cx="7543800" cy="1143000"/>
          </a:xfrm>
        </p:spPr>
        <p:txBody>
          <a:bodyPr/>
          <a:lstStyle/>
          <a:p>
            <a:r>
              <a:rPr lang="en-US" sz="3800" dirty="0">
                <a:solidFill>
                  <a:srgbClr val="BB0FAB"/>
                </a:solidFill>
              </a:rPr>
              <a:t>Sorted</a:t>
            </a:r>
            <a:r>
              <a:rPr lang="en-US" sz="3800" dirty="0"/>
              <a:t> Full DNF for </a:t>
            </a:r>
            <a:endParaRPr lang="en-US" sz="3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66419"/>
              </p:ext>
            </p:extLst>
          </p:nvPr>
        </p:nvGraphicFramePr>
        <p:xfrm>
          <a:off x="2003425" y="1225550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95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5" y="1225550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511301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183114"/>
              </p:ext>
            </p:extLst>
          </p:nvPr>
        </p:nvGraphicFramePr>
        <p:xfrm>
          <a:off x="6397868" y="210165"/>
          <a:ext cx="244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96" name="Equation" r:id="rId6" imgW="698500" imgH="254000" progId="Equation.DSMT4">
                  <p:embed/>
                </p:oleObj>
              </mc:Choice>
              <mc:Fallback>
                <p:oleObj name="Equation" r:id="rId6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97868" y="210165"/>
                        <a:ext cx="244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74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914" y="1320800"/>
            <a:ext cx="85217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latin typeface="Comic Sans MS" pitchFamily="66" charset="0"/>
              </a:rPr>
              <a:t>same for </a:t>
            </a:r>
            <a:r>
              <a:rPr lang="en-US" sz="5400" dirty="0">
                <a:latin typeface="Comic Sans MS"/>
                <a:cs typeface="Comic Sans MS"/>
              </a:rPr>
              <a:t>each </a:t>
            </a:r>
            <a:r>
              <a:rPr lang="en-US" sz="4000" dirty="0">
                <a:solidFill>
                  <a:srgbClr val="E2E2FF">
                    <a:lumMod val="50000"/>
                  </a:srgbClr>
                </a:solidFill>
                <a:latin typeface="Comic Sans MS"/>
                <a:cs typeface="Comic Sans MS"/>
              </a:rPr>
              <a:t>AND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-term,</a:t>
            </a:r>
          </a:p>
          <a:p>
            <a:pPr lvl="0" algn="l"/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and </a:t>
            </a:r>
            <a:r>
              <a:rPr lang="en-US" sz="4000" dirty="0">
                <a:solidFill>
                  <a:srgbClr val="FF03E3"/>
                </a:solidFill>
                <a:latin typeface="Comic Sans MS"/>
                <a:cs typeface="Comic Sans MS"/>
              </a:rPr>
              <a:t>OR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them together:</a:t>
            </a:r>
            <a:r>
              <a:rPr lang="en-US" sz="5400" dirty="0">
                <a:latin typeface="Comic Sans MS" pitchFamily="66" charset="0"/>
              </a:rPr>
              <a:t>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792193"/>
              </p:ext>
            </p:extLst>
          </p:nvPr>
        </p:nvGraphicFramePr>
        <p:xfrm>
          <a:off x="820137" y="328295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27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37" y="328295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4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260829"/>
              </p:ext>
            </p:extLst>
          </p:nvPr>
        </p:nvGraphicFramePr>
        <p:xfrm>
          <a:off x="4736113" y="334010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28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36113" y="334010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636780"/>
              </p:ext>
            </p:extLst>
          </p:nvPr>
        </p:nvGraphicFramePr>
        <p:xfrm>
          <a:off x="2909888" y="4721226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29" name="Equation" r:id="rId8" imgW="1371600" imgH="482600" progId="Equation.DSMT4">
                  <p:embed/>
                </p:oleObj>
              </mc:Choice>
              <mc:Fallback>
                <p:oleObj name="Equation" r:id="rId8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9888" y="4721226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ounded Rectangle 13"/>
          <p:cNvSpPr/>
          <p:nvPr/>
        </p:nvSpPr>
        <p:spPr bwMode="auto">
          <a:xfrm>
            <a:off x="661716" y="3073400"/>
            <a:ext cx="3327400" cy="14605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8326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96954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2" animBg="1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210684"/>
              </p:ext>
            </p:extLst>
          </p:nvPr>
        </p:nvGraphicFramePr>
        <p:xfrm>
          <a:off x="2909888" y="4721226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39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9888" y="4721226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735459"/>
              </p:ext>
            </p:extLst>
          </p:nvPr>
        </p:nvGraphicFramePr>
        <p:xfrm>
          <a:off x="820137" y="328295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40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0137" y="328295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4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89910"/>
              </p:ext>
            </p:extLst>
          </p:nvPr>
        </p:nvGraphicFramePr>
        <p:xfrm>
          <a:off x="4736113" y="334010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41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36113" y="334010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78326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863" y="1473202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>
                <a:latin typeface="Comic Sans MS" pitchFamily="66" charset="0"/>
              </a:rPr>
              <a:t>(duplicates) </a:t>
            </a:r>
          </a:p>
        </p:txBody>
      </p:sp>
    </p:spTree>
    <p:extLst>
      <p:ext uri="{BB962C8B-B14F-4D97-AF65-F5344CB8AC3E}">
        <p14:creationId xmlns:p14="http://schemas.microsoft.com/office/powerpoint/2010/main" val="41277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034269"/>
              </p:ext>
            </p:extLst>
          </p:nvPr>
        </p:nvGraphicFramePr>
        <p:xfrm>
          <a:off x="2909888" y="4721226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69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9888" y="4721226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99438"/>
              </p:ext>
            </p:extLst>
          </p:nvPr>
        </p:nvGraphicFramePr>
        <p:xfrm>
          <a:off x="820137" y="328295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70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0137" y="328295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4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740439"/>
              </p:ext>
            </p:extLst>
          </p:nvPr>
        </p:nvGraphicFramePr>
        <p:xfrm>
          <a:off x="4736113" y="334010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71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36113" y="334010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78326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863" y="1473202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>
                <a:latin typeface="Comic Sans MS" pitchFamily="66" charset="0"/>
              </a:rPr>
              <a:t>(duplicates) 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730029" y="3516590"/>
            <a:ext cx="3108467" cy="195025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868278" y="5485306"/>
            <a:ext cx="2824487" cy="240872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583287" y="4915972"/>
            <a:ext cx="481696" cy="25182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364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902168"/>
              </p:ext>
            </p:extLst>
          </p:nvPr>
        </p:nvGraphicFramePr>
        <p:xfrm>
          <a:off x="820137" y="328295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35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37" y="328295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4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741882"/>
              </p:ext>
            </p:extLst>
          </p:nvPr>
        </p:nvGraphicFramePr>
        <p:xfrm>
          <a:off x="4741321" y="3288041"/>
          <a:ext cx="281146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36" name="Equation" r:id="rId6" imgW="1181100" imgH="508000" progId="Equation.DSMT4">
                  <p:embed/>
                </p:oleObj>
              </mc:Choice>
              <mc:Fallback>
                <p:oleObj name="Equation" r:id="rId6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41321" y="3288041"/>
                        <a:ext cx="2811463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723214"/>
              </p:ext>
            </p:extLst>
          </p:nvPr>
        </p:nvGraphicFramePr>
        <p:xfrm>
          <a:off x="2905405" y="4718964"/>
          <a:ext cx="28098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37" name="Equation" r:id="rId8" imgW="1181100" imgH="254000" progId="Equation.DSMT4">
                  <p:embed/>
                </p:oleObj>
              </mc:Choice>
              <mc:Fallback>
                <p:oleObj name="Equation" r:id="rId8" imgW="1181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5405" y="4718964"/>
                        <a:ext cx="2809875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78326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7848" y="1808703"/>
            <a:ext cx="6830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also sort the </a:t>
            </a:r>
            <a:r>
              <a:rPr lang="en-US" sz="5400" dirty="0">
                <a:solidFill>
                  <a:srgbClr val="C40025"/>
                </a:solidFill>
                <a:latin typeface="Comic Sans MS" pitchFamily="66" charset="0"/>
              </a:rPr>
              <a:t>clauses</a:t>
            </a:r>
          </a:p>
        </p:txBody>
      </p:sp>
    </p:spTree>
    <p:extLst>
      <p:ext uri="{BB962C8B-B14F-4D97-AF65-F5344CB8AC3E}">
        <p14:creationId xmlns:p14="http://schemas.microsoft.com/office/powerpoint/2010/main" val="295159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05136 L 0.13745 -0.21397 " pathEditMode="relative" ptsTypes="AA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089E-6 -4.94795E-6 L -0.08279 -0.0985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8" y="-49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144455"/>
              </p:ext>
            </p:extLst>
          </p:nvPr>
        </p:nvGraphicFramePr>
        <p:xfrm>
          <a:off x="327025" y="1943870"/>
          <a:ext cx="8497888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06" name="Equation" r:id="rId4" imgW="2679700" imgH="482600" progId="Equation.DSMT4">
                  <p:embed/>
                </p:oleObj>
              </mc:Choice>
              <mc:Fallback>
                <p:oleObj name="Equation" r:id="rId4" imgW="26797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025" y="1943870"/>
                        <a:ext cx="8497888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4"/>
          <p:cNvSpPr txBox="1">
            <a:spLocks/>
          </p:cNvSpPr>
          <p:nvPr/>
        </p:nvSpPr>
        <p:spPr bwMode="auto">
          <a:xfrm>
            <a:off x="2285488" y="3858307"/>
            <a:ext cx="6429955" cy="120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6000" b="0" dirty="0"/>
              <a:t>Sorted </a:t>
            </a:r>
            <a:r>
              <a:rPr lang="en-US" sz="6000" b="0" dirty="0">
                <a:solidFill>
                  <a:srgbClr val="000000"/>
                </a:solidFill>
              </a:rPr>
              <a:t>Full DNF</a:t>
            </a:r>
          </a:p>
        </p:txBody>
      </p:sp>
      <p:sp useBgFill="1">
        <p:nvSpPr>
          <p:cNvPr id="5" name="TextBox 4"/>
          <p:cNvSpPr txBox="1"/>
          <p:nvPr/>
        </p:nvSpPr>
        <p:spPr>
          <a:xfrm>
            <a:off x="443364" y="3978788"/>
            <a:ext cx="1790462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rgbClr val="C40025"/>
                </a:solidFill>
                <a:latin typeface="Comic Sans MS" pitchFamily="66" charset="0"/>
              </a:rPr>
              <a:t>Done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179610" y="1898482"/>
            <a:ext cx="8736673" cy="1808703"/>
          </a:xfrm>
          <a:prstGeom prst="roundRect">
            <a:avLst/>
          </a:prstGeom>
          <a:noFill/>
          <a:ln w="4762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4501" y="384830"/>
            <a:ext cx="5562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 dirty="0">
                <a:solidFill>
                  <a:srgbClr val="0000FF"/>
                </a:solidFill>
                <a:latin typeface="Comic Sans MS" pitchFamily="66" charset="0"/>
              </a:rPr>
              <a:t>Canonical</a:t>
            </a:r>
            <a:r>
              <a:rPr lang="en-US" sz="6000" b="1" dirty="0">
                <a:latin typeface="Comic Sans MS" pitchFamily="66" charset="0"/>
              </a:rPr>
              <a:t> DNF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181" y="5182370"/>
            <a:ext cx="7851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unique for each formula</a:t>
            </a:r>
          </a:p>
        </p:txBody>
      </p:sp>
    </p:spTree>
    <p:extLst>
      <p:ext uri="{BB962C8B-B14F-4D97-AF65-F5344CB8AC3E}">
        <p14:creationId xmlns:p14="http://schemas.microsoft.com/office/powerpoint/2010/main" val="1046978317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  <p:bldP spid="2" grpId="0" animBg="1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Strategy: Convert to DNF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8" y="6553201"/>
            <a:ext cx="1810186" cy="276999"/>
          </a:xfrm>
        </p:spPr>
        <p:txBody>
          <a:bodyPr/>
          <a:lstStyle/>
          <a:p>
            <a:pPr>
              <a:defRPr/>
            </a:pPr>
            <a:r>
              <a:rPr lang="en-US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369" y="1346200"/>
            <a:ext cx="85749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Come up with enough equivalence rules to convert any formula to an equivalent canonical DNF.</a:t>
            </a:r>
          </a:p>
        </p:txBody>
      </p:sp>
    </p:spTree>
    <p:extLst>
      <p:ext uri="{BB962C8B-B14F-4D97-AF65-F5344CB8AC3E}">
        <p14:creationId xmlns:p14="http://schemas.microsoft.com/office/powerpoint/2010/main" val="2045858714"/>
      </p:ext>
    </p:extLst>
  </p:cSld>
  <p:clrMapOvr>
    <a:masterClrMapping/>
  </p:clrMapOvr>
  <p:transition spd="slow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0253" y="1524310"/>
            <a:ext cx="8142803" cy="3863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Thm</a:t>
            </a:r>
            <a:r>
              <a:rPr lang="en-US" sz="54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.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These rules are </a:t>
            </a:r>
            <a:r>
              <a:rPr lang="en-US" sz="6000" dirty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6000" dirty="0">
                <a:latin typeface="Comic Sans MS" pitchFamily="66" charset="0"/>
              </a:rPr>
              <a:t>:</a:t>
            </a:r>
            <a:r>
              <a:rPr lang="en-US" sz="6000" dirty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if two formulas are </a:t>
            </a:r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, these rules can prove it.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5040"/>
      </p:ext>
    </p:extLst>
  </p:cSld>
  <p:clrMapOvr>
    <a:masterClrMapping/>
  </p:clrMapOvr>
  <p:transition spd="slow" advClick="0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1"/>
            <a:ext cx="89852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1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 have same truth table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1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 have same truth table </a:t>
            </a:r>
            <a:r>
              <a:rPr lang="en-US" sz="5400" dirty="0" err="1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 have same</a:t>
            </a:r>
          </a:p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canonical DNF.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4" y="1308101"/>
            <a:ext cx="7970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Algebraic proofs </a:t>
            </a:r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>
                <a:latin typeface="Comic Sans MS" pitchFamily="66" charset="0"/>
              </a:rPr>
              <a:t> don’t beat truth tables.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49477" y="325438"/>
            <a:ext cx="6227299" cy="1058862"/>
          </a:xfrm>
        </p:spPr>
        <p:txBody>
          <a:bodyPr/>
          <a:lstStyle/>
          <a:p>
            <a:r>
              <a:rPr lang="en-US" sz="3600" dirty="0"/>
              <a:t>Validity Checking still hard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70480"/>
      </p:ext>
    </p:extLst>
  </p:cSld>
  <p:clrMapOvr>
    <a:masterClrMapping/>
  </p:clrMapOvr>
  <p:transition spd="slow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4" y="1308101"/>
            <a:ext cx="79708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Algebraic proofs in general don’t beat truth tables.  The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canonical</a:t>
            </a:r>
          </a:p>
          <a:p>
            <a:pPr algn="l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DNF</a:t>
            </a:r>
            <a:r>
              <a:rPr lang="en-US" sz="5400" dirty="0">
                <a:latin typeface="Comic Sans MS" pitchFamily="66" charset="0"/>
              </a:rPr>
              <a:t> is just a </a:t>
            </a:r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copy of the truth table</a:t>
            </a:r>
            <a:r>
              <a:rPr lang="en-US" sz="5400" dirty="0">
                <a:latin typeface="Comic Sans MS" pitchFamily="66" charset="0"/>
              </a:rPr>
              <a:t> as an </a:t>
            </a:r>
            <a:r>
              <a:rPr lang="en-US" sz="5400" dirty="0">
                <a:solidFill>
                  <a:schemeClr val="tx2"/>
                </a:solidFill>
                <a:latin typeface="Comic Sans MS" pitchFamily="66" charset="0"/>
              </a:rPr>
              <a:t>algebraic formula.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49477" y="325438"/>
            <a:ext cx="6227299" cy="1058862"/>
          </a:xfrm>
        </p:spPr>
        <p:txBody>
          <a:bodyPr/>
          <a:lstStyle/>
          <a:p>
            <a:r>
              <a:rPr lang="en-US" sz="3600" dirty="0"/>
              <a:t>Validity Checking still hard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4" y="1308101"/>
            <a:ext cx="7970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Algebraic proofs </a:t>
            </a:r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>
                <a:latin typeface="Comic Sans MS" pitchFamily="66" charset="0"/>
              </a:rPr>
              <a:t> don’t beat truth tables.  </a:t>
            </a:r>
            <a:r>
              <a:rPr lang="en-US" sz="5400" dirty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>
                <a:solidFill>
                  <a:srgbClr val="0000F1"/>
                </a:solidFill>
                <a:latin typeface="Comic Sans MS" pitchFamily="66" charset="0"/>
              </a:rPr>
              <a:t> known for equivalence or </a:t>
            </a:r>
            <a:r>
              <a:rPr lang="en-US" sz="5400">
                <a:solidFill>
                  <a:srgbClr val="0000F1"/>
                </a:solidFill>
                <a:latin typeface="Comic Sans MS" pitchFamily="66" charset="0"/>
              </a:rPr>
              <a:t>validity. 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49477" y="325438"/>
            <a:ext cx="6227299" cy="1058862"/>
          </a:xfrm>
        </p:spPr>
        <p:txBody>
          <a:bodyPr/>
          <a:lstStyle/>
          <a:p>
            <a:r>
              <a:rPr lang="en-US" sz="3600" dirty="0"/>
              <a:t>Validity Checking still hard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Strategy: Convert to DNF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8" y="6553201"/>
            <a:ext cx="1810186" cy="276999"/>
          </a:xfrm>
        </p:spPr>
        <p:txBody>
          <a:bodyPr/>
          <a:lstStyle/>
          <a:p>
            <a:pPr>
              <a:defRPr/>
            </a:pPr>
            <a:r>
              <a:rPr lang="en-US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369" y="1346201"/>
            <a:ext cx="85749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Come up with enough equivalence rules to convert any formula to an equivalent canonical DNF.  Two formulas are </a:t>
            </a:r>
            <a:r>
              <a:rPr lang="en-US" sz="4800" dirty="0" err="1">
                <a:latin typeface="Comic Sans MS" pitchFamily="66" charset="0"/>
              </a:rPr>
              <a:t>equiv</a:t>
            </a:r>
            <a:r>
              <a:rPr lang="en-US" sz="4800" dirty="0">
                <a:latin typeface="Comic Sans MS" pitchFamily="66" charset="0"/>
              </a:rPr>
              <a:t> when convert to same canonical DNF.</a:t>
            </a:r>
          </a:p>
        </p:txBody>
      </p:sp>
    </p:spTree>
    <p:extLst>
      <p:ext uri="{BB962C8B-B14F-4D97-AF65-F5344CB8AC3E}">
        <p14:creationId xmlns:p14="http://schemas.microsoft.com/office/powerpoint/2010/main" val="27924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4" y="1270000"/>
            <a:ext cx="826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>
                <a:solidFill>
                  <a:srgbClr val="FF03E3"/>
                </a:solidFill>
                <a:latin typeface="Comic Sans MS" pitchFamily="66" charset="0"/>
              </a:rPr>
              <a:t>XOR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</a:t>
            </a:r>
            <a:r>
              <a:rPr lang="en-US" sz="4000" dirty="0">
                <a:solidFill>
                  <a:srgbClr val="FF03E3"/>
                </a:solidFill>
                <a:latin typeface="Comic Sans MS" pitchFamily="66" charset="0"/>
              </a:rPr>
              <a:t>IMPLIES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1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26815"/>
              </p:ext>
            </p:extLst>
          </p:nvPr>
        </p:nvGraphicFramePr>
        <p:xfrm>
          <a:off x="5397501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6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1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76364"/>
              </p:ext>
            </p:extLst>
          </p:nvPr>
        </p:nvGraphicFramePr>
        <p:xfrm>
          <a:off x="481014" y="2393950"/>
          <a:ext cx="78374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7" name="Equation" r:id="rId6" imgW="2044700" imgH="228600" progId="Equation.DSMT4">
                  <p:embed/>
                </p:oleObj>
              </mc:Choice>
              <mc:Fallback>
                <p:oleObj name="Equation" r:id="rId6" imgW="2044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014" y="2393950"/>
                        <a:ext cx="7837487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" y="5377576"/>
            <a:ext cx="820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Just leaves </a:t>
            </a:r>
            <a:r>
              <a:rPr lang="en-US" sz="4400" dirty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39958"/>
              </p:ext>
            </p:extLst>
          </p:nvPr>
        </p:nvGraphicFramePr>
        <p:xfrm>
          <a:off x="515144" y="3238500"/>
          <a:ext cx="82756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8" name="Equation" r:id="rId8" imgW="2159000" imgH="457200" progId="Equation.DSMT4">
                  <p:embed/>
                </p:oleObj>
              </mc:Choice>
              <mc:Fallback>
                <p:oleObj name="Equation" r:id="rId8" imgW="215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5144" y="3238500"/>
                        <a:ext cx="82756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spd="slow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1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Double Negation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1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83914"/>
              </p:ext>
            </p:extLst>
          </p:nvPr>
        </p:nvGraphicFramePr>
        <p:xfrm>
          <a:off x="1090751" y="2590801"/>
          <a:ext cx="7099024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Equation" r:id="rId4" imgW="1295400" imgH="228600" progId="Equation.DSMT4">
                  <p:embed/>
                </p:oleObj>
              </mc:Choice>
              <mc:Fallback>
                <p:oleObj name="Equation" r:id="rId4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751" y="2590801"/>
                        <a:ext cx="7099024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065415"/>
      </p:ext>
    </p:extLst>
  </p:cSld>
  <p:clrMapOvr>
    <a:masterClrMapping/>
  </p:clrMapOvr>
  <p:transition spd="slow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201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>
                <a:solidFill>
                  <a:srgbClr val="0000F1"/>
                </a:solidFill>
                <a:latin typeface="Comic Sans MS" pitchFamily="66" charset="0"/>
              </a:rPr>
              <a:t>AND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1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750218"/>
              </p:ext>
            </p:extLst>
          </p:nvPr>
        </p:nvGraphicFramePr>
        <p:xfrm>
          <a:off x="1128713" y="2387601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32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8713" y="2387601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0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9984</TotalTime>
  <Words>785</Words>
  <Application>Microsoft Macintosh PowerPoint</Application>
  <PresentationFormat>On-screen Show (4:3)</PresentationFormat>
  <Paragraphs>238</Paragraphs>
  <Slides>56</Slides>
  <Notes>54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Comic Sans MS</vt:lpstr>
      <vt:lpstr>Times New Roman</vt:lpstr>
      <vt:lpstr>6.042 Lecture Template</vt:lpstr>
      <vt:lpstr>1_6.042 Lecture Template</vt:lpstr>
      <vt:lpstr>Equation</vt:lpstr>
      <vt:lpstr>Propositional Algebra</vt:lpstr>
      <vt:lpstr>PowerPoint Presentation</vt:lpstr>
      <vt:lpstr>PowerPoint Presentation</vt:lpstr>
      <vt:lpstr>PowerPoint Presentation</vt:lpstr>
      <vt:lpstr>Strategy: Convert to DNF</vt:lpstr>
      <vt:lpstr>Strategy: Convert to DNF</vt:lpstr>
      <vt:lpstr>Algebra for Equivalence</vt:lpstr>
      <vt:lpstr>Algebra for Equivalence</vt:lpstr>
      <vt:lpstr>Algebra for Equivalence</vt:lpstr>
      <vt:lpstr>Algebra for Equivalence</vt:lpstr>
      <vt:lpstr>converting to a sum of products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Algebra for Equivalence</vt:lpstr>
      <vt:lpstr>Algebra for Equivalence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PowerPoint Presentation</vt:lpstr>
      <vt:lpstr>PowerPoint Presentation</vt:lpstr>
      <vt:lpstr>example</vt:lpstr>
      <vt:lpstr>example</vt:lpstr>
      <vt:lpstr>example</vt:lpstr>
      <vt:lpstr>example</vt:lpstr>
      <vt:lpstr>PowerPoint Presentation</vt:lpstr>
      <vt:lpstr>Full DNF for an AND-term</vt:lpstr>
      <vt:lpstr>Full DNF for an AND-term</vt:lpstr>
      <vt:lpstr>Full DNF for an AND-term</vt:lpstr>
      <vt:lpstr>PowerPoint Presentation</vt:lpstr>
      <vt:lpstr>example</vt:lpstr>
      <vt:lpstr>example</vt:lpstr>
      <vt:lpstr>example</vt:lpstr>
      <vt:lpstr>Sorted Full DNF for </vt:lpstr>
      <vt:lpstr>example</vt:lpstr>
      <vt:lpstr>example</vt:lpstr>
      <vt:lpstr>example</vt:lpstr>
      <vt:lpstr>example</vt:lpstr>
      <vt:lpstr>PowerPoint Presentation</vt:lpstr>
      <vt:lpstr>Algebra for Equivalence</vt:lpstr>
      <vt:lpstr>Algebra for Equivalence</vt:lpstr>
      <vt:lpstr>Algebra for Equivalence</vt:lpstr>
      <vt:lpstr>Algebra for Equivalence</vt:lpstr>
      <vt:lpstr>Validity Checking still hard</vt:lpstr>
      <vt:lpstr>Validity Checking still hard</vt:lpstr>
      <vt:lpstr>Validity Checking still hard</vt:lpstr>
    </vt:vector>
  </TitlesOfParts>
  <Company>toc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826</cp:revision>
  <cp:lastPrinted>2018-03-10T16:18:19Z</cp:lastPrinted>
  <dcterms:created xsi:type="dcterms:W3CDTF">2011-02-09T15:01:58Z</dcterms:created>
  <dcterms:modified xsi:type="dcterms:W3CDTF">2018-04-12T18:59:01Z</dcterms:modified>
</cp:coreProperties>
</file>