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ppt/slides/slide33.xml" ContentType="application/vnd.openxmlformats-officedocument.presentationml.slide+xml"/>
  <Override PartName="/ppt/slides/slide52.xml" ContentType="application/vnd.openxmlformats-officedocument.presentationml.slide+xml"/>
  <Override PartName="/ppt/slides/slide49.xml" ContentType="application/vnd.openxmlformats-officedocument.presentationml.slide+xml"/>
  <Override PartName="/ppt/tags/tag1.xml" ContentType="application/vnd.openxmlformats-officedocument.presentationml.tags+xml"/>
  <Override PartName="/ppt/notesSlides/notesSlide30.xml" ContentType="application/vnd.openxmlformats-officedocument.presentationml.notesSlide+xml"/>
  <Default Extension="bin" ContentType="application/vnd.openxmlformats-officedocument.presentationml.printerSettings"/>
  <Override PartName="/ppt/notesSlides/notesSlide13.xml" ContentType="application/vnd.openxmlformats-officedocument.presentationml.notesSlide+xml"/>
  <Default Extension="wmf" ContentType="image/x-wmf"/>
  <Override PartName="/ppt/notesSlides/notesSlide29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18.xml" ContentType="application/vnd.openxmlformats-officedocument.presentationml.slide+xml"/>
  <Override PartName="/ppt/slides/slide37.xml" ContentType="application/vnd.openxmlformats-officedocument.presentationml.slide+xml"/>
  <Override PartName="/ppt/slides/slide56.xml" ContentType="application/vnd.openxmlformats-officedocument.presentationml.slide+xml"/>
  <Override PartName="/ppt/notesSlides/notesSlide48.xml" ContentType="application/vnd.openxmlformats-officedocument.presentationml.notes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34.xml" ContentType="application/vnd.openxmlformats-officedocument.presentationml.notesSlide+xml"/>
  <Override PartName="/ppt/slides/slide23.xml" ContentType="application/vnd.openxmlformats-officedocument.presentationml.slide+xml"/>
  <Override PartName="/ppt/slides/slide42.xml" ContentType="application/vnd.openxmlformats-officedocument.presentationml.slide+xml"/>
  <Default Extension="fntdata" ContentType="application/x-fontdata"/>
  <Override PartName="/ppt/theme/theme1.xml" ContentType="application/vnd.openxmlformats-officedocument.theme+xml"/>
  <Override PartName="/ppt/notesSlides/notesSlide1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2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27.xml" ContentType="application/vnd.openxmlformats-officedocument.presentationml.slide+xml"/>
  <Override PartName="/ppt/slides/slide11.xml" ContentType="application/vnd.openxmlformats-officedocument.presentationml.slide+xml"/>
  <Override PartName="/ppt/slides/slide46.xml" ContentType="application/vnd.openxmlformats-officedocument.presentationml.slide+xml"/>
  <Override PartName="/ppt/notesSlides/notesSlide41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2.bin" ContentType="application/vnd.openxmlformats-officedocument.oleObject"/>
  <Override PartName="/ppt/notesSlides/notesSlide26.xml" ContentType="application/vnd.openxmlformats-officedocument.presentationml.notesSlide+xml"/>
  <Override PartName="/ppt/notesSlides/notesSlide45.xml" ContentType="application/vnd.openxmlformats-officedocument.presentationml.notesSlide+xml"/>
  <Override PartName="/ppt/slides/slide15.xml" ContentType="application/vnd.openxmlformats-officedocument.presentationml.slide+xml"/>
  <Override PartName="/ppt/slides/slide34.xml" ContentType="application/vnd.openxmlformats-officedocument.presentationml.slide+xml"/>
  <Override PartName="/ppt/slides/slide53.xml" ContentType="application/vnd.openxmlformats-officedocument.presentationml.slide+xml"/>
  <Override PartName="/ppt/notesSlides/notesSlide31.xml" ContentType="application/vnd.openxmlformats-officedocument.presentationml.notes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notesSlides/notesSlide14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19.xml" ContentType="application/vnd.openxmlformats-officedocument.presentationml.slide+xml"/>
  <Override PartName="/ppt/slides/slide38.xml" ContentType="application/vnd.openxmlformats-officedocument.presentationml.slide+xml"/>
  <Override PartName="/ppt/slides/slide57.xml" ContentType="application/vnd.openxmlformats-officedocument.presentationml.slide+xml"/>
  <Override PartName="/ppt/notesSlides/notesSlide49.xml" ContentType="application/vnd.openxmlformats-officedocument.presentationml.notesSlide+xml"/>
  <Override PartName="/ppt/slides/slide4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35.xml" ContentType="application/vnd.openxmlformats-officedocument.presentationml.notesSlide+xml"/>
  <Override PartName="/ppt/slides/slide24.xml" ContentType="application/vnd.openxmlformats-officedocument.presentationml.slide+xml"/>
  <Override PartName="/ppt/slides/slide43.xml" ContentType="application/vnd.openxmlformats-officedocument.presentationml.slid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notesSlides/notesSlide18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Default Extension="jpeg" ContentType="image/jpeg"/>
  <Override PartName="/ppt/notesSlides/notesSlide23.xml" ContentType="application/vnd.openxmlformats-officedocument.presentationml.notesSlide+xml"/>
  <Default Extension="vml" ContentType="application/vnd.openxmlformats-officedocument.vmlDrawing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28.xml" ContentType="application/vnd.openxmlformats-officedocument.presentationml.slide+xml"/>
  <Override PartName="/ppt/slides/slide50.xml" ContentType="application/vnd.openxmlformats-officedocument.presentationml.slide+xml"/>
  <Override PartName="/ppt/slides/slide4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Override PartName="/ppt/notesSlides/notesSlide9.xml" ContentType="application/vnd.openxmlformats-officedocument.presentationml.notesSlide+xml"/>
  <Override PartName="/ppt/embeddings/oleObject3.bin" ContentType="application/vnd.openxmlformats-officedocument.oleObject"/>
  <Override PartName="/ppt/notesSlides/notesSlide42.xml" ContentType="application/vnd.openxmlformats-officedocument.presentationml.notesSlide+xml"/>
  <Default Extension="emf" ContentType="image/x-emf"/>
  <Override PartName="/ppt/notesSlides/notesSlide11.xml" ContentType="application/vnd.openxmlformats-officedocument.presentationml.notesSlide+xml"/>
  <Default Extension="rels" ContentType="application/vnd.openxmlformats-package.relationships+xml"/>
  <Override PartName="/ppt/notesSlides/notesSlide27.xml" ContentType="application/vnd.openxmlformats-officedocument.presentationml.notesSlide+xml"/>
  <Override PartName="/ppt/notesSlides/notesSlide46.xml" ContentType="application/vnd.openxmlformats-officedocument.presentationml.notesSlide+xml"/>
  <Override PartName="/ppt/slides/slide16.xml" ContentType="application/vnd.openxmlformats-officedocument.presentationml.slide+xml"/>
  <Override PartName="/ppt/slides/slide35.xml" ContentType="application/vnd.openxmlformats-officedocument.presentationml.slide+xml"/>
  <Override PartName="/ppt/slides/slide54.xml" ContentType="application/vnd.openxmlformats-officedocument.presentationml.slide+xml"/>
  <Override PartName="/ppt/slides/slide1.xml" ContentType="application/vnd.openxmlformats-officedocument.presentationml.slide+xml"/>
  <Override PartName="/ppt/notesSlides/notesSlide32.xml" ContentType="application/vnd.openxmlformats-officedocument.presentationml.notesSlide+xml"/>
  <Override PartName="/ppt/slides/slide21.xml" ContentType="application/vnd.openxmlformats-officedocument.presentationml.slide+xml"/>
  <Override PartName="/ppt/slides/slide40.xml" ContentType="application/vnd.openxmlformats-officedocument.presentationml.slide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slide39.xml" ContentType="application/vnd.openxmlformats-officedocument.presentationml.slide+xml"/>
  <Override PartName="/ppt/slides/slide58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s/slide25.xml" ContentType="application/vnd.openxmlformats-officedocument.presentationml.slide+xml"/>
  <Override PartName="/ppt/slides/slide44.xml" ContentType="application/vnd.openxmlformats-officedocument.presentationml.slide+xml"/>
  <Override PartName="/ppt/theme/theme3.xml" ContentType="application/vnd.openxmlformats-officedocument.theme+xml"/>
  <Override PartName="/ppt/notesSlides/notesSlide19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4.xml" ContentType="application/vnd.openxmlformats-officedocument.presentationml.notes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Default Extension="xml" ContentType="application/xml"/>
  <Override PartName="/ppt/tableStyles.xml" ContentType="application/vnd.openxmlformats-officedocument.presentationml.tableStyles+xml"/>
  <Override PartName="/ppt/slides/slide51.xml" ContentType="application/vnd.openxmlformats-officedocument.presentationml.slide+xml"/>
  <Override PartName="/ppt/slides/slide48.xml" ContentType="application/vnd.openxmlformats-officedocument.presentationml.slide+xml"/>
  <Override PartName="/ppt/notesSlides/notesSlide10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viewProps.xml" ContentType="application/vnd.openxmlformats-officedocument.presentationml.viewProps+xml"/>
  <Override PartName="/ppt/slides/slide29.xml" ContentType="application/vnd.openxmlformats-officedocument.presentationml.slide+xml"/>
  <Override PartName="/ppt/notesSlides/notesSlide43.xml" ContentType="application/vnd.openxmlformats-officedocument.presentationml.notesSlide+xml"/>
  <Override PartName="/docProps/app.xml" ContentType="application/vnd.openxmlformats-officedocument.extended-properties+xml"/>
  <Override PartName="/ppt/notesMasters/notesMaster1.xml" ContentType="application/vnd.openxmlformats-officedocument.presentationml.notesMaster+xml"/>
  <Override PartName="/ppt/notesSlides/notesSlide12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7.xml" ContentType="application/vnd.openxmlformats-officedocument.presentationml.slide+xml"/>
  <Override PartName="/ppt/slides/slide36.xml" ContentType="application/vnd.openxmlformats-officedocument.presentationml.slide+xml"/>
  <Override PartName="/ppt/slides/slide55.xml" ContentType="application/vnd.openxmlformats-officedocument.presentationml.slide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notesSlides/notesSlide33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2.xml" ContentType="application/vnd.openxmlformats-officedocument.presentationml.slide+xml"/>
  <Override PartName="/ppt/slides/slide41.xml" ContentType="application/vnd.openxmlformats-officedocument.presentationml.slide+xml"/>
  <Override PartName="/ppt/notesSlides/notesSlide16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59.xml" ContentType="application/vnd.openxmlformats-officedocument.presentationml.slide+xml"/>
  <Default Extension="pict" ContentType="image/pict"/>
  <Override PartName="/ppt/notesSlides/notesSlide2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10.xml" ContentType="application/vnd.openxmlformats-officedocument.presentationml.slide+xml"/>
  <Override PartName="/ppt/slides/slide26.xml" ContentType="application/vnd.openxmlformats-officedocument.presentationml.slide+xml"/>
  <Override PartName="/ppt/slides/slide45.xml" ContentType="application/vnd.openxmlformats-officedocument.presentationml.slide+xml"/>
  <Override PartName="/ppt/slides/slide6.xml" ContentType="application/vnd.openxmlformats-officedocument.presentationml.slide+xml"/>
  <Override PartName="/ppt/notesSlides/notesSlide40.xml" ContentType="application/vnd.openxmlformats-officedocument.presentationml.notesSlide+xml"/>
  <Override PartName="/ppt/embeddings/oleObject1.bin" ContentType="application/vnd.openxmlformats-officedocument.oleObject"/>
  <Override PartName="/ppt/notesSlides/notesSlide39.xml" ContentType="application/vnd.openxmlformats-officedocument.presentationml.notesSlide+xml"/>
  <Default Extension="png" ContentType="image/png"/>
  <Override PartName="/ppt/notesSlides/notesSlide25.xml" ContentType="application/vnd.openxmlformats-officedocument.presentationml.notesSlide+xml"/>
  <Override PartName="/ppt/notesSlides/notesSlide4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276" r:id="rId2"/>
    <p:sldId id="391" r:id="rId3"/>
    <p:sldId id="392" r:id="rId4"/>
    <p:sldId id="395" r:id="rId5"/>
    <p:sldId id="390" r:id="rId6"/>
    <p:sldId id="398" r:id="rId7"/>
    <p:sldId id="389" r:id="rId8"/>
    <p:sldId id="396" r:id="rId9"/>
    <p:sldId id="279" r:id="rId10"/>
    <p:sldId id="416" r:id="rId11"/>
    <p:sldId id="352" r:id="rId12"/>
    <p:sldId id="404" r:id="rId13"/>
    <p:sldId id="400" r:id="rId14"/>
    <p:sldId id="405" r:id="rId15"/>
    <p:sldId id="408" r:id="rId16"/>
    <p:sldId id="386" r:id="rId17"/>
    <p:sldId id="409" r:id="rId18"/>
    <p:sldId id="417" r:id="rId19"/>
    <p:sldId id="418" r:id="rId20"/>
    <p:sldId id="419" r:id="rId21"/>
    <p:sldId id="432" r:id="rId22"/>
    <p:sldId id="421" r:id="rId23"/>
    <p:sldId id="420" r:id="rId24"/>
    <p:sldId id="424" r:id="rId25"/>
    <p:sldId id="422" r:id="rId26"/>
    <p:sldId id="425" r:id="rId27"/>
    <p:sldId id="426" r:id="rId28"/>
    <p:sldId id="427" r:id="rId29"/>
    <p:sldId id="428" r:id="rId30"/>
    <p:sldId id="429" r:id="rId31"/>
    <p:sldId id="430" r:id="rId32"/>
    <p:sldId id="431" r:id="rId33"/>
    <p:sldId id="433" r:id="rId34"/>
    <p:sldId id="434" r:id="rId35"/>
    <p:sldId id="435" r:id="rId36"/>
    <p:sldId id="436" r:id="rId37"/>
    <p:sldId id="437" r:id="rId38"/>
    <p:sldId id="438" r:id="rId39"/>
    <p:sldId id="439" r:id="rId40"/>
    <p:sldId id="440" r:id="rId41"/>
    <p:sldId id="441" r:id="rId42"/>
    <p:sldId id="442" r:id="rId43"/>
    <p:sldId id="412" r:id="rId44"/>
    <p:sldId id="259" r:id="rId45"/>
    <p:sldId id="257" r:id="rId46"/>
    <p:sldId id="283" r:id="rId47"/>
    <p:sldId id="258" r:id="rId48"/>
    <p:sldId id="284" r:id="rId49"/>
    <p:sldId id="260" r:id="rId50"/>
    <p:sldId id="262" r:id="rId51"/>
    <p:sldId id="263" r:id="rId52"/>
    <p:sldId id="289" r:id="rId53"/>
    <p:sldId id="264" r:id="rId54"/>
    <p:sldId id="265" r:id="rId55"/>
    <p:sldId id="267" r:id="rId56"/>
    <p:sldId id="268" r:id="rId57"/>
    <p:sldId id="310" r:id="rId58"/>
    <p:sldId id="269" r:id="rId59"/>
    <p:sldId id="270" r:id="rId60"/>
  </p:sldIdLst>
  <p:sldSz cx="9144000" cy="6858000" type="screen4x3"/>
  <p:notesSz cx="7315200" cy="9601200"/>
  <p:embeddedFontLst>
    <p:embeddedFont>
      <p:font typeface="Comic Sans MS"/>
      <p:regular r:id="rId63"/>
      <p:bold r:id="rId64"/>
    </p:embeddedFont>
    <p:embeddedFont>
      <p:font typeface="Calibri"/>
      <p:regular r:id="rId65"/>
      <p:bold r:id="rId66"/>
      <p:italic r:id="rId67"/>
      <p:boldItalic r:id="rId68"/>
    </p:embeddedFont>
    <p:embeddedFont>
      <p:font typeface="CMEX10"/>
      <p:regular r:id="rId69"/>
    </p:embeddedFont>
    <p:embeddedFont>
      <p:font typeface="EURM10"/>
      <p:regular r:id="rId70"/>
    </p:embeddedFont>
    <p:embeddedFont>
      <p:font typeface="Euclid Symbol" charset="2"/>
      <p:regular r:id="rId71"/>
      <p:bold r:id="rId72"/>
      <p:italic r:id="rId73"/>
      <p:boldItalic r:id="rId74"/>
    </p:embeddedFont>
    <p:embeddedFont>
      <p:font typeface="cmsy10"/>
      <p:regular r:id="rId75"/>
    </p:embeddedFont>
    <p:embeddedFont>
      <p:font typeface="Euclid Math Two" charset="2"/>
      <p:regular r:id="rId76"/>
      <p:bold r:id="rId77"/>
    </p:embeddedFont>
  </p:embeddedFontLst>
  <p:custDataLst>
    <p:tags r:id="rId7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clrMru>
    <a:srgbClr val="8F008F"/>
    <a:srgbClr val="660066"/>
    <a:srgbClr val="0033CC"/>
    <a:srgbClr val="028822"/>
    <a:srgbClr val="009900"/>
    <a:srgbClr val="0000FF"/>
    <a:srgbClr val="FF33CC"/>
    <a:srgbClr val="029C27"/>
    <a:srgbClr val="05AB0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SorterView">
  <p:normalViewPr>
    <p:restoredLeft sz="15620"/>
    <p:restoredTop sz="94660"/>
  </p:normalViewPr>
  <p:slideViewPr>
    <p:cSldViewPr showGuides="1">
      <p:cViewPr varScale="1">
        <p:scale>
          <a:sx n="163" d="100"/>
          <a:sy n="163" d="100"/>
        </p:scale>
        <p:origin x="-880" y="-112"/>
      </p:cViewPr>
      <p:guideLst>
        <p:guide orient="horz" pos="2160"/>
        <p:guide pos="28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font" Target="fonts/font1.fntdata"/><Relationship Id="rId64" Type="http://schemas.openxmlformats.org/officeDocument/2006/relationships/font" Target="fonts/font2.fntdata"/><Relationship Id="rId65" Type="http://schemas.openxmlformats.org/officeDocument/2006/relationships/font" Target="fonts/font3.fntdata"/><Relationship Id="rId66" Type="http://schemas.openxmlformats.org/officeDocument/2006/relationships/font" Target="fonts/font4.fntdata"/><Relationship Id="rId67" Type="http://schemas.openxmlformats.org/officeDocument/2006/relationships/font" Target="fonts/font5.fntdata"/><Relationship Id="rId68" Type="http://schemas.openxmlformats.org/officeDocument/2006/relationships/font" Target="fonts/font6.fntdata"/><Relationship Id="rId69" Type="http://schemas.openxmlformats.org/officeDocument/2006/relationships/font" Target="fonts/font7.fntdata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presProps" Target="presProps.xml"/><Relationship Id="rId81" Type="http://schemas.openxmlformats.org/officeDocument/2006/relationships/viewProps" Target="viewProps.xml"/><Relationship Id="rId82" Type="http://schemas.openxmlformats.org/officeDocument/2006/relationships/theme" Target="theme/theme1.xml"/><Relationship Id="rId83" Type="http://schemas.openxmlformats.org/officeDocument/2006/relationships/tableStyles" Target="tableStyles.xml"/><Relationship Id="rId70" Type="http://schemas.openxmlformats.org/officeDocument/2006/relationships/font" Target="fonts/font8.fntdata"/><Relationship Id="rId71" Type="http://schemas.openxmlformats.org/officeDocument/2006/relationships/font" Target="fonts/font9.fntdata"/><Relationship Id="rId72" Type="http://schemas.openxmlformats.org/officeDocument/2006/relationships/font" Target="fonts/font10.fntdata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font" Target="fonts/font11.fntdata"/><Relationship Id="rId74" Type="http://schemas.openxmlformats.org/officeDocument/2006/relationships/font" Target="fonts/font12.fntdata"/><Relationship Id="rId75" Type="http://schemas.openxmlformats.org/officeDocument/2006/relationships/font" Target="fonts/font13.fntdata"/><Relationship Id="rId76" Type="http://schemas.openxmlformats.org/officeDocument/2006/relationships/font" Target="fonts/font14.fntdata"/><Relationship Id="rId77" Type="http://schemas.openxmlformats.org/officeDocument/2006/relationships/font" Target="fonts/font15.fntdata"/><Relationship Id="rId78" Type="http://schemas.openxmlformats.org/officeDocument/2006/relationships/printerSettings" Target="printerSettings/printerSettings1.bin"/><Relationship Id="rId79" Type="http://schemas.openxmlformats.org/officeDocument/2006/relationships/tags" Target="tags/tag1.xml"/><Relationship Id="rId60" Type="http://schemas.openxmlformats.org/officeDocument/2006/relationships/slide" Target="slides/slide59.xml"/><Relationship Id="rId61" Type="http://schemas.openxmlformats.org/officeDocument/2006/relationships/notesMaster" Target="notesMasters/notesMaster1.xml"/><Relationship Id="rId62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ict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875CB5D-1501-4E8C-8449-8F562B53033D}" type="datetimeFigureOut">
              <a:rPr lang="en-US" smtClean="0"/>
              <a:pPr/>
              <a:t>3/9/11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3351E57-A9D8-41C5-BD4F-DBD2D117E3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E64E5CB-D4EF-403A-9BB6-139C52688DF7}" type="datetimeFigureOut">
              <a:rPr lang="en-US" smtClean="0"/>
              <a:pPr/>
              <a:t>3/9/11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E59DC59-ED3D-4108-AF3A-3AFD1215876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0625F2-1B0D-4157-8EFD-6FFD04995FF7}" type="slidenum">
              <a:rPr lang="en-US"/>
              <a:pPr/>
              <a:t>1</a:t>
            </a:fld>
            <a:endParaRPr lang="en-US"/>
          </a:p>
        </p:txBody>
      </p:sp>
      <p:sp>
        <p:nvSpPr>
          <p:cNvPr id="68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FFB934-EACA-4282-936B-EFCFE70EF514}" type="slidenum">
              <a:rPr lang="en-US"/>
              <a:pPr/>
              <a:t>10</a:t>
            </a:fld>
            <a:endParaRPr lang="en-US"/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66FE66-BD4D-40D6-BBBD-C7B7000E39EB}" type="slidenum">
              <a:rPr lang="en-US"/>
              <a:pPr/>
              <a:t>11</a:t>
            </a:fld>
            <a:endParaRPr lang="en-US"/>
          </a:p>
        </p:txBody>
      </p:sp>
      <p:sp>
        <p:nvSpPr>
          <p:cNvPr id="69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62BAC4-A906-4891-A990-527A5F72FC2B}" type="slidenum">
              <a:rPr lang="en-US"/>
              <a:pPr/>
              <a:t>12</a:t>
            </a:fld>
            <a:endParaRPr lang="en-US"/>
          </a:p>
        </p:txBody>
      </p:sp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62BAC4-A906-4891-A990-527A5F72FC2B}" type="slidenum">
              <a:rPr lang="en-US"/>
              <a:pPr/>
              <a:t>13</a:t>
            </a:fld>
            <a:endParaRPr lang="en-US"/>
          </a:p>
        </p:txBody>
      </p:sp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62BAC4-A906-4891-A990-527A5F72FC2B}" type="slidenum">
              <a:rPr lang="en-US"/>
              <a:pPr/>
              <a:t>14</a:t>
            </a:fld>
            <a:endParaRPr lang="en-US"/>
          </a:p>
        </p:txBody>
      </p:sp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62BAC4-A906-4891-A990-527A5F72FC2B}" type="slidenum">
              <a:rPr lang="en-US"/>
              <a:pPr/>
              <a:t>15</a:t>
            </a:fld>
            <a:endParaRPr lang="en-US"/>
          </a:p>
        </p:txBody>
      </p:sp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170B15-F513-4857-95B0-42A0A7C2E28E}" type="slidenum">
              <a:rPr lang="en-US"/>
              <a:pPr/>
              <a:t>16</a:t>
            </a:fld>
            <a:endParaRPr lang="en-US"/>
          </a:p>
        </p:txBody>
      </p:sp>
      <p:sp>
        <p:nvSpPr>
          <p:cNvPr id="73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170B15-F513-4857-95B0-42A0A7C2E28E}" type="slidenum">
              <a:rPr lang="en-US"/>
              <a:pPr/>
              <a:t>17</a:t>
            </a:fld>
            <a:endParaRPr lang="en-US"/>
          </a:p>
        </p:txBody>
      </p:sp>
      <p:sp>
        <p:nvSpPr>
          <p:cNvPr id="73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DBDA39-025B-4392-9FB8-FDD920679165}" type="slidenum">
              <a:rPr lang="en-US"/>
              <a:pPr/>
              <a:t>18</a:t>
            </a:fld>
            <a:endParaRPr lang="en-US"/>
          </a:p>
        </p:txBody>
      </p:sp>
      <p:sp>
        <p:nvSpPr>
          <p:cNvPr id="74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1000FD-81A5-4DEA-B6E7-C7006B6DE16D}" type="slidenum">
              <a:rPr lang="en-US"/>
              <a:pPr/>
              <a:t>19</a:t>
            </a:fld>
            <a:endParaRPr lang="en-US"/>
          </a:p>
        </p:txBody>
      </p:sp>
      <p:sp>
        <p:nvSpPr>
          <p:cNvPr id="74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254194-A2EE-4DB4-B2A1-83E0952B5054}" type="slidenum">
              <a:rPr lang="en-US"/>
              <a:pPr/>
              <a:t>2</a:t>
            </a:fld>
            <a:endParaRPr lang="en-US"/>
          </a:p>
        </p:txBody>
      </p:sp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254194-A2EE-4DB4-B2A1-83E0952B5054}" type="slidenum">
              <a:rPr lang="en-US"/>
              <a:pPr/>
              <a:t>20</a:t>
            </a:fld>
            <a:endParaRPr lang="en-US"/>
          </a:p>
        </p:txBody>
      </p:sp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DBDA39-025B-4392-9FB8-FDD920679165}" type="slidenum">
              <a:rPr lang="en-US"/>
              <a:pPr/>
              <a:t>21</a:t>
            </a:fld>
            <a:endParaRPr lang="en-US"/>
          </a:p>
        </p:txBody>
      </p:sp>
      <p:sp>
        <p:nvSpPr>
          <p:cNvPr id="74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1000FD-81A5-4DEA-B6E7-C7006B6DE16D}" type="slidenum">
              <a:rPr lang="en-US"/>
              <a:pPr/>
              <a:t>22</a:t>
            </a:fld>
            <a:endParaRPr lang="en-US"/>
          </a:p>
        </p:txBody>
      </p:sp>
      <p:sp>
        <p:nvSpPr>
          <p:cNvPr id="74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9DC59-ED3D-4108-AF3A-3AFD1215876E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2C0FD9-01BA-49C9-862B-3DBB9ED90316}" type="slidenum">
              <a:rPr lang="en-US"/>
              <a:pPr/>
              <a:t>24</a:t>
            </a:fld>
            <a:endParaRPr lang="en-US"/>
          </a:p>
        </p:txBody>
      </p:sp>
      <p:sp>
        <p:nvSpPr>
          <p:cNvPr id="74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FFB934-EACA-4282-936B-EFCFE70EF514}" type="slidenum">
              <a:rPr lang="en-US"/>
              <a:pPr/>
              <a:t>26</a:t>
            </a:fld>
            <a:endParaRPr lang="en-US"/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FFB934-EACA-4282-936B-EFCFE70EF514}" type="slidenum">
              <a:rPr lang="en-US"/>
              <a:pPr/>
              <a:t>27</a:t>
            </a:fld>
            <a:endParaRPr lang="en-US"/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024885-B15F-4841-833A-C5A00D806DA7}" type="slidenum">
              <a:rPr lang="en-US"/>
              <a:pPr/>
              <a:t>28</a:t>
            </a:fld>
            <a:endParaRPr lang="en-US"/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5A2D2-EAA3-4553-820E-BF7714AE554C}" type="slidenum">
              <a:rPr lang="en-US"/>
              <a:pPr/>
              <a:t>29</a:t>
            </a:fld>
            <a:endParaRPr lang="en-US"/>
          </a:p>
        </p:txBody>
      </p:sp>
      <p:sp>
        <p:nvSpPr>
          <p:cNvPr id="73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063D89-1BEB-44C7-9D60-7D34E53ADAED}" type="slidenum">
              <a:rPr lang="en-US"/>
              <a:pPr/>
              <a:t>30</a:t>
            </a:fld>
            <a:endParaRPr lang="en-US"/>
          </a:p>
        </p:txBody>
      </p:sp>
      <p:sp>
        <p:nvSpPr>
          <p:cNvPr id="74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254194-A2EE-4DB4-B2A1-83E0952B5054}" type="slidenum">
              <a:rPr lang="en-US"/>
              <a:pPr/>
              <a:t>3</a:t>
            </a:fld>
            <a:endParaRPr lang="en-US"/>
          </a:p>
        </p:txBody>
      </p:sp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024885-B15F-4841-833A-C5A00D806DA7}" type="slidenum">
              <a:rPr lang="en-US"/>
              <a:pPr/>
              <a:t>31</a:t>
            </a:fld>
            <a:endParaRPr lang="en-US"/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024885-B15F-4841-833A-C5A00D806DA7}" type="slidenum">
              <a:rPr lang="en-US"/>
              <a:pPr/>
              <a:t>32</a:t>
            </a:fld>
            <a:endParaRPr lang="en-US"/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FFB934-EACA-4282-936B-EFCFE70EF514}" type="slidenum">
              <a:rPr lang="en-US"/>
              <a:pPr/>
              <a:t>33</a:t>
            </a:fld>
            <a:endParaRPr lang="en-US"/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53F924-F418-411E-8C35-24F3766CE997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4230E7-CC69-451E-AB82-0768BECFB6F3}" type="slidenum">
              <a:rPr lang="en-US"/>
              <a:pPr/>
              <a:t>44</a:t>
            </a:fld>
            <a:endParaRPr lang="en-US"/>
          </a:p>
        </p:txBody>
      </p:sp>
      <p:sp>
        <p:nvSpPr>
          <p:cNvPr id="73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9A6C5F-0F3E-45E7-8190-75F9845BB43A}" type="slidenum">
              <a:rPr lang="en-US"/>
              <a:pPr/>
              <a:t>45</a:t>
            </a:fld>
            <a:endParaRPr lang="en-US"/>
          </a:p>
        </p:txBody>
      </p:sp>
      <p:sp>
        <p:nvSpPr>
          <p:cNvPr id="74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9A6C5F-0F3E-45E7-8190-75F9845BB43A}" type="slidenum">
              <a:rPr lang="en-US"/>
              <a:pPr/>
              <a:t>46</a:t>
            </a:fld>
            <a:endParaRPr lang="en-US"/>
          </a:p>
        </p:txBody>
      </p:sp>
      <p:sp>
        <p:nvSpPr>
          <p:cNvPr id="74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202CCD-666B-4F70-AE96-B9680B0F7239}" type="slidenum">
              <a:rPr lang="en-US"/>
              <a:pPr/>
              <a:t>47</a:t>
            </a:fld>
            <a:endParaRPr lang="en-US"/>
          </a:p>
        </p:txBody>
      </p:sp>
      <p:sp>
        <p:nvSpPr>
          <p:cNvPr id="77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9DC59-ED3D-4108-AF3A-3AFD1215876E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774DD0-07C3-4B08-91A0-62FCFCB096E8}" type="slidenum">
              <a:rPr lang="en-US"/>
              <a:pPr/>
              <a:t>49</a:t>
            </a:fld>
            <a:endParaRPr lang="en-US"/>
          </a:p>
        </p:txBody>
      </p:sp>
      <p:sp>
        <p:nvSpPr>
          <p:cNvPr id="73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254194-A2EE-4DB4-B2A1-83E0952B5054}" type="slidenum">
              <a:rPr lang="en-US"/>
              <a:pPr/>
              <a:t>4</a:t>
            </a:fld>
            <a:endParaRPr lang="en-US"/>
          </a:p>
        </p:txBody>
      </p:sp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B724DA-C363-4CB7-948F-E8CFF89C8D87}" type="slidenum">
              <a:rPr lang="en-US"/>
              <a:pPr/>
              <a:t>50</a:t>
            </a:fld>
            <a:endParaRPr lang="en-US"/>
          </a:p>
        </p:txBody>
      </p:sp>
      <p:sp>
        <p:nvSpPr>
          <p:cNvPr id="73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701AD5-3FE1-4635-ABDA-D8C4BBD0AEA3}" type="slidenum">
              <a:rPr lang="en-US"/>
              <a:pPr/>
              <a:t>51</a:t>
            </a:fld>
            <a:endParaRPr lang="en-US"/>
          </a:p>
        </p:txBody>
      </p:sp>
      <p:sp>
        <p:nvSpPr>
          <p:cNvPr id="72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701AD5-3FE1-4635-ABDA-D8C4BBD0AEA3}" type="slidenum">
              <a:rPr lang="en-US"/>
              <a:pPr/>
              <a:t>52</a:t>
            </a:fld>
            <a:endParaRPr lang="en-US"/>
          </a:p>
        </p:txBody>
      </p:sp>
      <p:sp>
        <p:nvSpPr>
          <p:cNvPr id="72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3EFA45-569C-45F6-935A-70582CD3D761}" type="slidenum">
              <a:rPr lang="en-US"/>
              <a:pPr/>
              <a:t>53</a:t>
            </a:fld>
            <a:endParaRPr lang="en-US"/>
          </a:p>
        </p:txBody>
      </p:sp>
      <p:sp>
        <p:nvSpPr>
          <p:cNvPr id="72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D85A64-157B-4935-B0A8-DC381AEDD03D}" type="slidenum">
              <a:rPr lang="en-US"/>
              <a:pPr/>
              <a:t>54</a:t>
            </a:fld>
            <a:endParaRPr lang="en-US"/>
          </a:p>
        </p:txBody>
      </p:sp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557BBF-557C-44C1-8A66-0DCF62C94808}" type="slidenum">
              <a:rPr lang="en-US"/>
              <a:pPr/>
              <a:t>55</a:t>
            </a:fld>
            <a:endParaRPr lang="en-US"/>
          </a:p>
        </p:txBody>
      </p:sp>
      <p:sp>
        <p:nvSpPr>
          <p:cNvPr id="73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254194-A2EE-4DB4-B2A1-83E0952B5054}" type="slidenum">
              <a:rPr lang="en-US"/>
              <a:pPr/>
              <a:t>56</a:t>
            </a:fld>
            <a:endParaRPr lang="en-US"/>
          </a:p>
        </p:txBody>
      </p:sp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D686E6-C2B2-4008-9502-B9FD06BD823B}" type="slidenum">
              <a:rPr lang="en-US"/>
              <a:pPr/>
              <a:t>57</a:t>
            </a:fld>
            <a:endParaRPr lang="en-US"/>
          </a:p>
        </p:txBody>
      </p:sp>
      <p:sp>
        <p:nvSpPr>
          <p:cNvPr id="74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D686E6-C2B2-4008-9502-B9FD06BD823B}" type="slidenum">
              <a:rPr lang="en-US"/>
              <a:pPr/>
              <a:t>58</a:t>
            </a:fld>
            <a:endParaRPr lang="en-US"/>
          </a:p>
        </p:txBody>
      </p:sp>
      <p:sp>
        <p:nvSpPr>
          <p:cNvPr id="74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DBDA39-025B-4392-9FB8-FDD920679165}" type="slidenum">
              <a:rPr lang="en-US"/>
              <a:pPr/>
              <a:t>59</a:t>
            </a:fld>
            <a:endParaRPr lang="en-US"/>
          </a:p>
        </p:txBody>
      </p:sp>
      <p:sp>
        <p:nvSpPr>
          <p:cNvPr id="74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18AF40-ABB1-41A0-A2DA-9D7D470E52BC}" type="slidenum">
              <a:rPr lang="en-US"/>
              <a:pPr/>
              <a:t>5</a:t>
            </a:fld>
            <a:endParaRPr lang="en-US"/>
          </a:p>
        </p:txBody>
      </p:sp>
      <p:sp>
        <p:nvSpPr>
          <p:cNvPr id="74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5A2D2-EAA3-4553-820E-BF7714AE554C}" type="slidenum">
              <a:rPr lang="en-US"/>
              <a:pPr/>
              <a:t>6</a:t>
            </a:fld>
            <a:endParaRPr lang="en-US"/>
          </a:p>
        </p:txBody>
      </p:sp>
      <p:sp>
        <p:nvSpPr>
          <p:cNvPr id="73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18AF40-ABB1-41A0-A2DA-9D7D470E52BC}" type="slidenum">
              <a:rPr lang="en-US"/>
              <a:pPr/>
              <a:t>7</a:t>
            </a:fld>
            <a:endParaRPr lang="en-US"/>
          </a:p>
        </p:txBody>
      </p:sp>
      <p:sp>
        <p:nvSpPr>
          <p:cNvPr id="74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5A2D2-EAA3-4553-820E-BF7714AE554C}" type="slidenum">
              <a:rPr lang="en-US"/>
              <a:pPr/>
              <a:t>8</a:t>
            </a:fld>
            <a:endParaRPr lang="en-US"/>
          </a:p>
        </p:txBody>
      </p:sp>
      <p:sp>
        <p:nvSpPr>
          <p:cNvPr id="73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FFB934-EACA-4282-936B-EFCFE70EF514}" type="slidenum">
              <a:rPr lang="en-US"/>
              <a:pPr/>
              <a:t>9</a:t>
            </a:fld>
            <a:endParaRPr lang="en-US"/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2">
            <a:lumMod val="20000"/>
            <a:lumOff val="80000"/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086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077200" y="6553200"/>
            <a:ext cx="1143000" cy="30480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lec4W.</a:t>
            </a:r>
            <a:fld id="{CA4C0C47-BA92-4669-BC5C-D64A96AF3D0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pic>
        <p:nvPicPr>
          <p:cNvPr id="10" name="Picture 7" descr="board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251200" y="6553200"/>
            <a:ext cx="24892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Feb. 24, 2010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3" name="Picture 12" descr="license.img"/>
          <p:cNvPicPr>
            <a:picLocks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6200" y="6477000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7" r:id="rId6"/>
    <p:sldLayoutId id="2147483675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40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2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5" Type="http://schemas.openxmlformats.org/officeDocument/2006/relationships/image" Target="../media/image9.emf"/><Relationship Id="rId6" Type="http://schemas.openxmlformats.org/officeDocument/2006/relationships/image" Target="../media/image10.emf"/><Relationship Id="rId7" Type="http://schemas.openxmlformats.org/officeDocument/2006/relationships/image" Target="../media/image11.emf"/><Relationship Id="rId8" Type="http://schemas.openxmlformats.org/officeDocument/2006/relationships/image" Target="../media/image12.emf"/><Relationship Id="rId9" Type="http://schemas.openxmlformats.org/officeDocument/2006/relationships/image" Target="../media/image13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Text Box 2"/>
          <p:cNvSpPr txBox="1">
            <a:spLocks noChangeArrowheads="1"/>
          </p:cNvSpPr>
          <p:nvPr/>
        </p:nvSpPr>
        <p:spPr bwMode="auto">
          <a:xfrm>
            <a:off x="2054225" y="381000"/>
            <a:ext cx="6316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613379" name="Rectangle 3"/>
          <p:cNvSpPr>
            <a:spLocks noChangeArrowheads="1"/>
          </p:cNvSpPr>
          <p:nvPr/>
        </p:nvSpPr>
        <p:spPr bwMode="auto">
          <a:xfrm>
            <a:off x="152400" y="2133600"/>
            <a:ext cx="89154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8800" b="1" dirty="0">
                <a:latin typeface="Comic Sans MS" pitchFamily="66" charset="0"/>
              </a:rPr>
              <a:t>Partial </a:t>
            </a:r>
            <a:r>
              <a:rPr lang="en-US" sz="8800" b="1" dirty="0" smtClean="0">
                <a:latin typeface="Comic Sans MS" pitchFamily="66" charset="0"/>
              </a:rPr>
              <a:t>Orders</a:t>
            </a:r>
            <a:endParaRPr lang="en-US" sz="8800" b="1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64466" y="274638"/>
            <a:ext cx="6662057" cy="1105126"/>
          </a:xfrm>
        </p:spPr>
        <p:txBody>
          <a:bodyPr>
            <a:normAutofit/>
          </a:bodyPr>
          <a:lstStyle/>
          <a:p>
            <a:r>
              <a:rPr lang="en-US" sz="4800" dirty="0" smtClean="0"/>
              <a:t>strict</a:t>
            </a:r>
            <a:r>
              <a:rPr lang="en-US" sz="4800" dirty="0" smtClean="0">
                <a:solidFill>
                  <a:schemeClr val="tx1"/>
                </a:solidFill>
              </a:rPr>
              <a:t> partial</a:t>
            </a:r>
            <a:r>
              <a:rPr lang="en-US" sz="4800" dirty="0" smtClean="0"/>
              <a:t> orders</a:t>
            </a:r>
            <a:endParaRPr lang="en-US" sz="4800" dirty="0"/>
          </a:p>
        </p:txBody>
      </p:sp>
      <p:sp>
        <p:nvSpPr>
          <p:cNvPr id="680971" name="Text Box 11"/>
          <p:cNvSpPr txBox="1">
            <a:spLocks noChangeArrowheads="1"/>
          </p:cNvSpPr>
          <p:nvPr/>
        </p:nvSpPr>
        <p:spPr bwMode="auto">
          <a:xfrm>
            <a:off x="464048" y="1295400"/>
            <a:ext cx="8146552" cy="48320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4400" i="1" dirty="0" smtClean="0">
                <a:latin typeface="Comic Sans MS" pitchFamily="66" charset="0"/>
              </a:rPr>
              <a:t>examples: </a:t>
            </a:r>
            <a:endParaRPr lang="en-US" sz="4400" dirty="0" smtClean="0">
              <a:latin typeface="Comic Sans MS" pitchFamily="66" charset="0"/>
            </a:endParaRPr>
          </a:p>
          <a:p>
            <a:pPr marL="742950" indent="-285750" algn="l">
              <a:buFont typeface="Arial" pitchFamily="34" charset="0"/>
              <a:buChar char="•"/>
            </a:pPr>
            <a:r>
              <a:rPr lang="en-US" sz="4400" dirty="0" smtClean="0">
                <a:latin typeface="Comic Sans MS" pitchFamily="66" charset="0"/>
              </a:rPr>
              <a:t>“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less than</a:t>
            </a:r>
            <a:r>
              <a:rPr lang="en-US" sz="4400" dirty="0" smtClean="0">
                <a:latin typeface="Comic Sans MS" pitchFamily="66" charset="0"/>
              </a:rPr>
              <a:t>,”</a:t>
            </a:r>
            <a:r>
              <a:rPr lang="en-US" sz="4400" i="1" dirty="0" smtClean="0">
                <a:latin typeface="Comic Sans MS" pitchFamily="66" charset="0"/>
              </a:rPr>
              <a:t> </a:t>
            </a:r>
            <a:r>
              <a:rPr lang="en-US" sz="4400" b="1" dirty="0" smtClean="0">
                <a:solidFill>
                  <a:srgbClr val="0033CC"/>
                </a:solidFill>
                <a:latin typeface="Times" pitchFamily="18" charset="0"/>
              </a:rPr>
              <a:t>&lt;</a:t>
            </a:r>
            <a:r>
              <a:rPr lang="en-US" sz="4400" dirty="0" smtClean="0">
                <a:latin typeface="Comic Sans MS" pitchFamily="66" charset="0"/>
              </a:rPr>
              <a:t>, on the real numbers</a:t>
            </a:r>
          </a:p>
          <a:p>
            <a:pPr marL="742950" indent="-285750" algn="l">
              <a:buFont typeface="Arial" pitchFamily="34" charset="0"/>
              <a:buChar char="•"/>
            </a:pPr>
            <a:r>
              <a:rPr lang="en-US" sz="4400" dirty="0" smtClean="0">
                <a:latin typeface="Comic Sans MS" pitchFamily="66" charset="0"/>
              </a:rPr>
              <a:t>“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ranked higher than</a:t>
            </a:r>
            <a:r>
              <a:rPr lang="en-US" sz="4400" dirty="0" smtClean="0">
                <a:latin typeface="Comic Sans MS" pitchFamily="66" charset="0"/>
              </a:rPr>
              <a:t>” on professional tennis players</a:t>
            </a:r>
          </a:p>
          <a:p>
            <a:pPr marL="742950" indent="-285750" algn="l">
              <a:buFont typeface="Arial" pitchFamily="34" charset="0"/>
              <a:buChar char="•"/>
            </a:pPr>
            <a:r>
              <a:rPr lang="en-US" sz="4400" dirty="0" smtClean="0">
                <a:latin typeface="Comic Sans MS" pitchFamily="66" charset="0"/>
              </a:rPr>
              <a:t>“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indirect </a:t>
            </a:r>
            <a:r>
              <a:rPr lang="en-US" sz="4400" dirty="0" err="1" smtClean="0">
                <a:solidFill>
                  <a:srgbClr val="0033CC"/>
                </a:solidFill>
                <a:latin typeface="Comic Sans MS" pitchFamily="66" charset="0"/>
              </a:rPr>
              <a:t>prereq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 for</a:t>
            </a:r>
            <a:r>
              <a:rPr lang="en-US" sz="4400" dirty="0" smtClean="0">
                <a:latin typeface="Comic Sans MS" pitchFamily="66" charset="0"/>
              </a:rPr>
              <a:t>” on MIT subjects</a:t>
            </a:r>
            <a:endParaRPr lang="en-US" sz="6000" dirty="0"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 Subject Prerequisites</a:t>
            </a:r>
          </a:p>
        </p:txBody>
      </p:sp>
      <p:sp>
        <p:nvSpPr>
          <p:cNvPr id="622595" name="Text Box 3"/>
          <p:cNvSpPr txBox="1">
            <a:spLocks noChangeArrowheads="1"/>
          </p:cNvSpPr>
          <p:nvPr/>
        </p:nvSpPr>
        <p:spPr bwMode="auto">
          <a:xfrm>
            <a:off x="603849" y="2432649"/>
            <a:ext cx="7815532" cy="175432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800" dirty="0">
                <a:latin typeface="Comic Sans MS" pitchFamily="66" charset="0"/>
              </a:rPr>
              <a:t>subject </a:t>
            </a:r>
            <a:r>
              <a:rPr lang="en-US" sz="5400" b="1" dirty="0">
                <a:latin typeface="Comic Sans MS" pitchFamily="66" charset="0"/>
              </a:rPr>
              <a:t>c</a:t>
            </a:r>
            <a:r>
              <a:rPr lang="en-US" sz="4800" dirty="0">
                <a:latin typeface="Comic Sans MS" pitchFamily="66" charset="0"/>
              </a:rPr>
              <a:t> is a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direct </a:t>
            </a:r>
            <a:r>
              <a:rPr lang="en-US" sz="4800" dirty="0">
                <a:latin typeface="Comic Sans MS" pitchFamily="66" charset="0"/>
              </a:rPr>
              <a:t>prerequisite for subject </a:t>
            </a:r>
            <a:r>
              <a:rPr lang="en-US" sz="5400" b="1" dirty="0">
                <a:latin typeface="Comic Sans MS" pitchFamily="66" charset="0"/>
              </a:rPr>
              <a:t>d</a:t>
            </a:r>
            <a:r>
              <a:rPr lang="en-US" sz="4800" dirty="0">
                <a:solidFill>
                  <a:srgbClr val="0070C0"/>
                </a:solidFill>
                <a:latin typeface="Comic Sans MS" pitchFamily="66" charset="0"/>
              </a:rPr>
              <a:t> </a:t>
            </a:r>
          </a:p>
        </p:txBody>
      </p:sp>
      <p:pic>
        <p:nvPicPr>
          <p:cNvPr id="622596" name="Picture 4" descr="sea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91710" y="1094117"/>
            <a:ext cx="1905000" cy="1905000"/>
          </a:xfrm>
          <a:prstGeom prst="rect">
            <a:avLst/>
          </a:prstGeom>
          <a:noFill/>
        </p:spPr>
      </p:pic>
      <p:sp>
        <p:nvSpPr>
          <p:cNvPr id="622597" name="Text Box 5"/>
          <p:cNvSpPr txBox="1">
            <a:spLocks noChangeArrowheads="1"/>
          </p:cNvSpPr>
          <p:nvPr/>
        </p:nvSpPr>
        <p:spPr bwMode="auto">
          <a:xfrm>
            <a:off x="2819400" y="4038600"/>
            <a:ext cx="3352800" cy="1555750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marL="742950" indent="-285750"/>
            <a:r>
              <a:rPr lang="en-US" sz="9600" dirty="0" err="1" smtClean="0">
                <a:latin typeface="Comic Sans MS" pitchFamily="66" charset="0"/>
              </a:rPr>
              <a:t>c</a:t>
            </a:r>
            <a:r>
              <a:rPr lang="en-US" sz="9600" b="1" dirty="0" err="1" smtClean="0">
                <a:solidFill>
                  <a:srgbClr val="0000FF"/>
                </a:solidFill>
                <a:latin typeface="Comic Sans MS" pitchFamily="66" charset="0"/>
              </a:rPr>
              <a:t>→</a:t>
            </a:r>
            <a:r>
              <a:rPr lang="en-US" sz="9600" dirty="0" err="1" smtClean="0">
                <a:latin typeface="Comic Sans MS" pitchFamily="66" charset="0"/>
              </a:rPr>
              <a:t>d</a:t>
            </a:r>
            <a:endParaRPr lang="en-US" sz="9600" dirty="0">
              <a:latin typeface="Comic Sans MS" pitchFamily="66" charset="0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33CC"/>
                </a:solidFill>
              </a:rPr>
              <a:t>Direct</a:t>
            </a:r>
            <a:r>
              <a:rPr lang="en-US" sz="4000" dirty="0" smtClean="0"/>
              <a:t> </a:t>
            </a:r>
            <a:r>
              <a:rPr lang="en-US" sz="4000" dirty="0"/>
              <a:t>Prerequisites</a:t>
            </a:r>
          </a:p>
        </p:txBody>
      </p:sp>
      <p:sp>
        <p:nvSpPr>
          <p:cNvPr id="771076" name="Text Box 4"/>
          <p:cNvSpPr txBox="1">
            <a:spLocks noChangeArrowheads="1"/>
          </p:cNvSpPr>
          <p:nvPr/>
        </p:nvSpPr>
        <p:spPr bwMode="auto">
          <a:xfrm>
            <a:off x="533400" y="1943100"/>
            <a:ext cx="8303876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4000" dirty="0">
                <a:latin typeface="Comic Sans MS" pitchFamily="66" charset="0"/>
              </a:rPr>
              <a:t>18.01 </a:t>
            </a:r>
            <a:r>
              <a:rPr lang="en-US" sz="4400" b="1" dirty="0">
                <a:solidFill>
                  <a:srgbClr val="0000FF"/>
                </a:solidFill>
                <a:latin typeface="Comic Sans MS" pitchFamily="66" charset="0"/>
              </a:rPr>
              <a:t>→</a:t>
            </a:r>
            <a:r>
              <a:rPr lang="en-US" sz="4400" i="1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6.042 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→</a:t>
            </a:r>
            <a:r>
              <a:rPr lang="en-US" i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6.046 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→</a:t>
            </a:r>
            <a:r>
              <a:rPr lang="en-US" i="1" dirty="0" smtClean="0"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6.840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5" name="Text Box 3"/>
          <p:cNvSpPr txBox="1">
            <a:spLocks noChangeArrowheads="1"/>
          </p:cNvSpPr>
          <p:nvPr/>
        </p:nvSpPr>
        <p:spPr bwMode="auto">
          <a:xfrm>
            <a:off x="549924" y="3429000"/>
            <a:ext cx="8050602" cy="144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400" dirty="0">
                <a:latin typeface="Comic Sans MS" pitchFamily="66" charset="0"/>
              </a:rPr>
              <a:t>18.01 is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indirect </a:t>
            </a:r>
            <a:r>
              <a:rPr lang="en-US" sz="4400" dirty="0" smtClean="0">
                <a:latin typeface="Comic Sans MS" pitchFamily="66" charset="0"/>
              </a:rPr>
              <a:t>prerequisite</a:t>
            </a:r>
          </a:p>
          <a:p>
            <a:pPr algn="l">
              <a:spcBef>
                <a:spcPct val="0"/>
              </a:spcBef>
            </a:pPr>
            <a:r>
              <a:rPr lang="en-US" sz="4400" dirty="0" smtClean="0">
                <a:latin typeface="Comic Sans MS" pitchFamily="66" charset="0"/>
              </a:rPr>
              <a:t>of 6.042 and 6.840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771076" name="Text Box 4"/>
          <p:cNvSpPr txBox="1">
            <a:spLocks noChangeArrowheads="1"/>
          </p:cNvSpPr>
          <p:nvPr/>
        </p:nvSpPr>
        <p:spPr bwMode="auto">
          <a:xfrm>
            <a:off x="533400" y="1943100"/>
            <a:ext cx="8303876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4000" dirty="0">
                <a:latin typeface="Comic Sans MS" pitchFamily="66" charset="0"/>
              </a:rPr>
              <a:t>18.01 </a:t>
            </a:r>
            <a:r>
              <a:rPr lang="en-US" sz="4400" b="1" dirty="0">
                <a:solidFill>
                  <a:srgbClr val="0000FF"/>
                </a:solidFill>
                <a:latin typeface="Comic Sans MS" pitchFamily="66" charset="0"/>
              </a:rPr>
              <a:t>→</a:t>
            </a:r>
            <a:r>
              <a:rPr lang="en-US" sz="4400" i="1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6.042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→</a:t>
            </a:r>
            <a:r>
              <a:rPr lang="en-US" i="1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6.046 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→</a:t>
            </a:r>
            <a:r>
              <a:rPr lang="en-US" i="1" dirty="0" smtClean="0"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6.840</a:t>
            </a:r>
          </a:p>
        </p:txBody>
      </p:sp>
      <p:sp>
        <p:nvSpPr>
          <p:cNvPr id="771079" name="Freeform 7"/>
          <p:cNvSpPr>
            <a:spLocks/>
          </p:cNvSpPr>
          <p:nvPr/>
        </p:nvSpPr>
        <p:spPr bwMode="auto">
          <a:xfrm>
            <a:off x="1447800" y="1676400"/>
            <a:ext cx="4114800" cy="533400"/>
          </a:xfrm>
          <a:custGeom>
            <a:avLst/>
            <a:gdLst/>
            <a:ahLst/>
            <a:cxnLst>
              <a:cxn ang="0">
                <a:pos x="48" y="288"/>
              </a:cxn>
              <a:cxn ang="0">
                <a:pos x="0" y="0"/>
              </a:cxn>
              <a:cxn ang="0">
                <a:pos x="2400" y="0"/>
              </a:cxn>
              <a:cxn ang="0">
                <a:pos x="2400" y="336"/>
              </a:cxn>
            </a:cxnLst>
            <a:rect l="0" t="0" r="r" b="b"/>
            <a:pathLst>
              <a:path w="2400" h="336">
                <a:moveTo>
                  <a:pt x="48" y="288"/>
                </a:moveTo>
                <a:lnTo>
                  <a:pt x="0" y="0"/>
                </a:lnTo>
                <a:lnTo>
                  <a:pt x="2400" y="0"/>
                </a:lnTo>
                <a:lnTo>
                  <a:pt x="2400" y="336"/>
                </a:lnTo>
              </a:path>
            </a:pathLst>
          </a:custGeom>
          <a:noFill/>
          <a:ln w="38100" cap="flat" cmpd="sng">
            <a:solidFill>
              <a:srgbClr val="007600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1080" name="Freeform 8"/>
          <p:cNvSpPr>
            <a:spLocks/>
          </p:cNvSpPr>
          <p:nvPr/>
        </p:nvSpPr>
        <p:spPr bwMode="auto">
          <a:xfrm>
            <a:off x="1066800" y="1447800"/>
            <a:ext cx="6858000" cy="685800"/>
          </a:xfrm>
          <a:custGeom>
            <a:avLst/>
            <a:gdLst/>
            <a:ahLst/>
            <a:cxnLst>
              <a:cxn ang="0">
                <a:pos x="48" y="624"/>
              </a:cxn>
              <a:cxn ang="0">
                <a:pos x="0" y="0"/>
              </a:cxn>
              <a:cxn ang="0">
                <a:pos x="3600" y="0"/>
              </a:cxn>
              <a:cxn ang="0">
                <a:pos x="3600" y="624"/>
              </a:cxn>
            </a:cxnLst>
            <a:rect l="0" t="0" r="r" b="b"/>
            <a:pathLst>
              <a:path w="3600" h="624">
                <a:moveTo>
                  <a:pt x="48" y="624"/>
                </a:moveTo>
                <a:lnTo>
                  <a:pt x="0" y="0"/>
                </a:lnTo>
                <a:lnTo>
                  <a:pt x="3600" y="0"/>
                </a:lnTo>
                <a:lnTo>
                  <a:pt x="3600" y="624"/>
                </a:lnTo>
              </a:path>
            </a:pathLst>
          </a:custGeom>
          <a:noFill/>
          <a:ln w="38100" cap="flat" cmpd="sng">
            <a:solidFill>
              <a:srgbClr val="007600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086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9900"/>
                </a:solidFill>
              </a:rPr>
              <a:t>Indirect</a:t>
            </a:r>
            <a:r>
              <a:rPr lang="en-US" sz="4000" dirty="0" smtClean="0"/>
              <a:t> </a:t>
            </a:r>
            <a:r>
              <a:rPr lang="en-US" sz="4000" dirty="0"/>
              <a:t>Prerequisites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1075" grpId="0"/>
      <p:bldP spid="771079" grpId="0" animBg="1"/>
      <p:bldP spid="77108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5" name="Text Box 3"/>
          <p:cNvSpPr txBox="1">
            <a:spLocks noChangeArrowheads="1"/>
          </p:cNvSpPr>
          <p:nvPr/>
        </p:nvSpPr>
        <p:spPr bwMode="auto">
          <a:xfrm>
            <a:off x="190500" y="3429000"/>
            <a:ext cx="8610600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800" dirty="0" smtClean="0">
                <a:latin typeface="Comic Sans MS" pitchFamily="66" charset="0"/>
              </a:rPr>
              <a:t>  another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indirect </a:t>
            </a:r>
            <a:r>
              <a:rPr lang="en-US" sz="4800" dirty="0" err="1" smtClean="0">
                <a:latin typeface="Comic Sans MS" pitchFamily="66" charset="0"/>
              </a:rPr>
              <a:t>prereq</a:t>
            </a:r>
            <a:endParaRPr lang="en-US" sz="4800" dirty="0" smtClean="0">
              <a:latin typeface="Comic Sans MS" pitchFamily="66" charset="0"/>
            </a:endParaRPr>
          </a:p>
        </p:txBody>
      </p:sp>
      <p:sp>
        <p:nvSpPr>
          <p:cNvPr id="771076" name="Text Box 4"/>
          <p:cNvSpPr txBox="1">
            <a:spLocks noChangeArrowheads="1"/>
          </p:cNvSpPr>
          <p:nvPr/>
        </p:nvSpPr>
        <p:spPr bwMode="auto">
          <a:xfrm>
            <a:off x="533400" y="1943100"/>
            <a:ext cx="8303876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4000" dirty="0">
                <a:latin typeface="Comic Sans MS" pitchFamily="66" charset="0"/>
              </a:rPr>
              <a:t>18.01 </a:t>
            </a:r>
            <a:r>
              <a:rPr lang="en-US" sz="4400" b="1" dirty="0">
                <a:solidFill>
                  <a:srgbClr val="0033CC"/>
                </a:solidFill>
                <a:latin typeface="Comic Sans MS" pitchFamily="66" charset="0"/>
              </a:rPr>
              <a:t>→</a:t>
            </a:r>
            <a:r>
              <a:rPr lang="en-US" sz="4400" i="1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6.042 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→</a:t>
            </a:r>
            <a:r>
              <a:rPr lang="en-US" i="1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6.046 </a:t>
            </a:r>
            <a:r>
              <a:rPr lang="en-US" sz="4400" b="1" dirty="0" smtClean="0">
                <a:solidFill>
                  <a:srgbClr val="0033CC"/>
                </a:solidFill>
                <a:latin typeface="Comic Sans MS" pitchFamily="66" charset="0"/>
              </a:rPr>
              <a:t>→</a:t>
            </a:r>
            <a:r>
              <a:rPr lang="en-US" i="1" dirty="0" smtClean="0"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6.840</a:t>
            </a:r>
          </a:p>
        </p:txBody>
      </p:sp>
      <p:sp>
        <p:nvSpPr>
          <p:cNvPr id="771078" name="Freeform 6"/>
          <p:cNvSpPr>
            <a:spLocks/>
          </p:cNvSpPr>
          <p:nvPr/>
        </p:nvSpPr>
        <p:spPr bwMode="auto">
          <a:xfrm>
            <a:off x="3581400" y="2667000"/>
            <a:ext cx="4419600" cy="381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88"/>
              </a:cxn>
              <a:cxn ang="0">
                <a:pos x="2304" y="288"/>
              </a:cxn>
              <a:cxn ang="0">
                <a:pos x="2304" y="0"/>
              </a:cxn>
            </a:cxnLst>
            <a:rect l="0" t="0" r="r" b="b"/>
            <a:pathLst>
              <a:path w="2304" h="288">
                <a:moveTo>
                  <a:pt x="0" y="0"/>
                </a:moveTo>
                <a:lnTo>
                  <a:pt x="0" y="288"/>
                </a:lnTo>
                <a:lnTo>
                  <a:pt x="2304" y="288"/>
                </a:lnTo>
                <a:lnTo>
                  <a:pt x="2304" y="0"/>
                </a:lnTo>
              </a:path>
            </a:pathLst>
          </a:custGeom>
          <a:noFill/>
          <a:ln w="38100" cap="flat" cmpd="sng">
            <a:solidFill>
              <a:srgbClr val="007600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1079" name="Freeform 7"/>
          <p:cNvSpPr>
            <a:spLocks/>
          </p:cNvSpPr>
          <p:nvPr/>
        </p:nvSpPr>
        <p:spPr bwMode="auto">
          <a:xfrm>
            <a:off x="1447800" y="1676400"/>
            <a:ext cx="4114800" cy="533400"/>
          </a:xfrm>
          <a:custGeom>
            <a:avLst/>
            <a:gdLst/>
            <a:ahLst/>
            <a:cxnLst>
              <a:cxn ang="0">
                <a:pos x="48" y="288"/>
              </a:cxn>
              <a:cxn ang="0">
                <a:pos x="0" y="0"/>
              </a:cxn>
              <a:cxn ang="0">
                <a:pos x="2400" y="0"/>
              </a:cxn>
              <a:cxn ang="0">
                <a:pos x="2400" y="336"/>
              </a:cxn>
            </a:cxnLst>
            <a:rect l="0" t="0" r="r" b="b"/>
            <a:pathLst>
              <a:path w="2400" h="336">
                <a:moveTo>
                  <a:pt x="48" y="288"/>
                </a:moveTo>
                <a:lnTo>
                  <a:pt x="0" y="0"/>
                </a:lnTo>
                <a:lnTo>
                  <a:pt x="2400" y="0"/>
                </a:lnTo>
                <a:lnTo>
                  <a:pt x="2400" y="336"/>
                </a:lnTo>
              </a:path>
            </a:pathLst>
          </a:custGeom>
          <a:noFill/>
          <a:ln w="38100" cap="flat" cmpd="sng">
            <a:solidFill>
              <a:srgbClr val="007600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1080" name="Freeform 8"/>
          <p:cNvSpPr>
            <a:spLocks/>
          </p:cNvSpPr>
          <p:nvPr/>
        </p:nvSpPr>
        <p:spPr bwMode="auto">
          <a:xfrm>
            <a:off x="1066800" y="1447800"/>
            <a:ext cx="6858000" cy="685800"/>
          </a:xfrm>
          <a:custGeom>
            <a:avLst/>
            <a:gdLst/>
            <a:ahLst/>
            <a:cxnLst>
              <a:cxn ang="0">
                <a:pos x="48" y="624"/>
              </a:cxn>
              <a:cxn ang="0">
                <a:pos x="0" y="0"/>
              </a:cxn>
              <a:cxn ang="0">
                <a:pos x="3600" y="0"/>
              </a:cxn>
              <a:cxn ang="0">
                <a:pos x="3600" y="624"/>
              </a:cxn>
            </a:cxnLst>
            <a:rect l="0" t="0" r="r" b="b"/>
            <a:pathLst>
              <a:path w="3600" h="624">
                <a:moveTo>
                  <a:pt x="48" y="624"/>
                </a:moveTo>
                <a:lnTo>
                  <a:pt x="0" y="0"/>
                </a:lnTo>
                <a:lnTo>
                  <a:pt x="3600" y="0"/>
                </a:lnTo>
                <a:lnTo>
                  <a:pt x="3600" y="624"/>
                </a:lnTo>
              </a:path>
            </a:pathLst>
          </a:custGeom>
          <a:noFill/>
          <a:ln w="38100" cap="flat" cmpd="sng">
            <a:solidFill>
              <a:srgbClr val="007600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086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9900"/>
                </a:solidFill>
              </a:rPr>
              <a:t>Indirect</a:t>
            </a:r>
            <a:r>
              <a:rPr lang="en-US" sz="4000" dirty="0" smtClean="0"/>
              <a:t> </a:t>
            </a:r>
            <a:r>
              <a:rPr lang="en-US" sz="4000" dirty="0"/>
              <a:t>Prerequisites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5" name="Text Box 3"/>
          <p:cNvSpPr txBox="1">
            <a:spLocks noChangeArrowheads="1"/>
          </p:cNvSpPr>
          <p:nvPr/>
        </p:nvSpPr>
        <p:spPr bwMode="auto">
          <a:xfrm>
            <a:off x="304800" y="3429000"/>
            <a:ext cx="8610600" cy="166199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800" dirty="0" smtClean="0">
                <a:latin typeface="Comic Sans MS" pitchFamily="66" charset="0"/>
              </a:rPr>
              <a:t>3 more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indirect </a:t>
            </a:r>
            <a:r>
              <a:rPr lang="en-US" sz="4800" dirty="0" smtClean="0">
                <a:latin typeface="Comic Sans MS" pitchFamily="66" charset="0"/>
              </a:rPr>
              <a:t>prerequisites</a:t>
            </a:r>
          </a:p>
          <a:p>
            <a:pPr>
              <a:spcBef>
                <a:spcPct val="0"/>
              </a:spcBef>
            </a:pPr>
            <a:r>
              <a:rPr lang="en-US" sz="5400" dirty="0" smtClean="0">
                <a:latin typeface="Comic Sans MS" pitchFamily="66" charset="0"/>
              </a:rPr>
              <a:t>(</a:t>
            </a:r>
            <a:r>
              <a:rPr lang="en-US" sz="5400" b="1" dirty="0" smtClean="0">
                <a:solidFill>
                  <a:srgbClr val="0000FF"/>
                </a:solidFill>
                <a:latin typeface="Comic Sans MS" pitchFamily="66" charset="0"/>
              </a:rPr>
              <a:t>→</a:t>
            </a:r>
            <a:r>
              <a:rPr lang="en-US" sz="5400" dirty="0" smtClean="0">
                <a:latin typeface="Comic Sans MS" pitchFamily="66" charset="0"/>
              </a:rPr>
              <a:t> is a special case of </a:t>
            </a:r>
            <a:r>
              <a:rPr lang="en-US" sz="5400" b="1" dirty="0" smtClean="0">
                <a:solidFill>
                  <a:srgbClr val="008000"/>
                </a:solidFill>
                <a:latin typeface="Comic Sans MS" pitchFamily="66" charset="0"/>
              </a:rPr>
              <a:t>→</a:t>
            </a:r>
            <a:r>
              <a:rPr lang="en-US" sz="5400" dirty="0" smtClean="0">
                <a:latin typeface="Comic Sans MS" pitchFamily="66" charset="0"/>
              </a:rPr>
              <a:t>)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771076" name="Text Box 4"/>
          <p:cNvSpPr txBox="1">
            <a:spLocks noChangeArrowheads="1"/>
          </p:cNvSpPr>
          <p:nvPr/>
        </p:nvSpPr>
        <p:spPr bwMode="auto">
          <a:xfrm>
            <a:off x="533400" y="1943100"/>
            <a:ext cx="8303876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4000" dirty="0">
                <a:latin typeface="Comic Sans MS" pitchFamily="66" charset="0"/>
              </a:rPr>
              <a:t>18.01 </a:t>
            </a:r>
            <a:r>
              <a:rPr lang="en-US" sz="4400" b="1" dirty="0">
                <a:solidFill>
                  <a:srgbClr val="008000"/>
                </a:solidFill>
                <a:latin typeface="Comic Sans MS" pitchFamily="66" charset="0"/>
              </a:rPr>
              <a:t>→</a:t>
            </a:r>
            <a:r>
              <a:rPr lang="en-US" sz="4400" i="1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6.042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→</a:t>
            </a:r>
            <a:r>
              <a:rPr lang="en-US" i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6.046 </a:t>
            </a:r>
            <a:r>
              <a:rPr lang="en-US" sz="4400" b="1" dirty="0" smtClean="0">
                <a:solidFill>
                  <a:srgbClr val="008000"/>
                </a:solidFill>
                <a:latin typeface="Comic Sans MS" pitchFamily="66" charset="0"/>
              </a:rPr>
              <a:t>→</a:t>
            </a:r>
            <a:r>
              <a:rPr lang="en-US" i="1" dirty="0" smtClean="0"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6.840</a:t>
            </a:r>
          </a:p>
        </p:txBody>
      </p:sp>
      <p:sp>
        <p:nvSpPr>
          <p:cNvPr id="771078" name="Freeform 6"/>
          <p:cNvSpPr>
            <a:spLocks/>
          </p:cNvSpPr>
          <p:nvPr/>
        </p:nvSpPr>
        <p:spPr bwMode="auto">
          <a:xfrm>
            <a:off x="3581400" y="2667000"/>
            <a:ext cx="4419600" cy="381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88"/>
              </a:cxn>
              <a:cxn ang="0">
                <a:pos x="2304" y="288"/>
              </a:cxn>
              <a:cxn ang="0">
                <a:pos x="2304" y="0"/>
              </a:cxn>
            </a:cxnLst>
            <a:rect l="0" t="0" r="r" b="b"/>
            <a:pathLst>
              <a:path w="2304" h="288">
                <a:moveTo>
                  <a:pt x="0" y="0"/>
                </a:moveTo>
                <a:lnTo>
                  <a:pt x="0" y="288"/>
                </a:lnTo>
                <a:lnTo>
                  <a:pt x="2304" y="288"/>
                </a:lnTo>
                <a:lnTo>
                  <a:pt x="2304" y="0"/>
                </a:lnTo>
              </a:path>
            </a:pathLst>
          </a:custGeom>
          <a:noFill/>
          <a:ln w="38100" cap="flat" cmpd="sng">
            <a:solidFill>
              <a:srgbClr val="007600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1079" name="Freeform 7"/>
          <p:cNvSpPr>
            <a:spLocks/>
          </p:cNvSpPr>
          <p:nvPr/>
        </p:nvSpPr>
        <p:spPr bwMode="auto">
          <a:xfrm>
            <a:off x="1447800" y="1676400"/>
            <a:ext cx="4114800" cy="533400"/>
          </a:xfrm>
          <a:custGeom>
            <a:avLst/>
            <a:gdLst/>
            <a:ahLst/>
            <a:cxnLst>
              <a:cxn ang="0">
                <a:pos x="48" y="288"/>
              </a:cxn>
              <a:cxn ang="0">
                <a:pos x="0" y="0"/>
              </a:cxn>
              <a:cxn ang="0">
                <a:pos x="2400" y="0"/>
              </a:cxn>
              <a:cxn ang="0">
                <a:pos x="2400" y="336"/>
              </a:cxn>
            </a:cxnLst>
            <a:rect l="0" t="0" r="r" b="b"/>
            <a:pathLst>
              <a:path w="2400" h="336">
                <a:moveTo>
                  <a:pt x="48" y="288"/>
                </a:moveTo>
                <a:lnTo>
                  <a:pt x="0" y="0"/>
                </a:lnTo>
                <a:lnTo>
                  <a:pt x="2400" y="0"/>
                </a:lnTo>
                <a:lnTo>
                  <a:pt x="2400" y="336"/>
                </a:lnTo>
              </a:path>
            </a:pathLst>
          </a:custGeom>
          <a:noFill/>
          <a:ln w="38100" cap="flat" cmpd="sng">
            <a:solidFill>
              <a:srgbClr val="007600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1080" name="Freeform 8"/>
          <p:cNvSpPr>
            <a:spLocks/>
          </p:cNvSpPr>
          <p:nvPr/>
        </p:nvSpPr>
        <p:spPr bwMode="auto">
          <a:xfrm>
            <a:off x="1066800" y="1447800"/>
            <a:ext cx="6858000" cy="685800"/>
          </a:xfrm>
          <a:custGeom>
            <a:avLst/>
            <a:gdLst/>
            <a:ahLst/>
            <a:cxnLst>
              <a:cxn ang="0">
                <a:pos x="48" y="624"/>
              </a:cxn>
              <a:cxn ang="0">
                <a:pos x="0" y="0"/>
              </a:cxn>
              <a:cxn ang="0">
                <a:pos x="3600" y="0"/>
              </a:cxn>
              <a:cxn ang="0">
                <a:pos x="3600" y="624"/>
              </a:cxn>
            </a:cxnLst>
            <a:rect l="0" t="0" r="r" b="b"/>
            <a:pathLst>
              <a:path w="3600" h="624">
                <a:moveTo>
                  <a:pt x="48" y="624"/>
                </a:moveTo>
                <a:lnTo>
                  <a:pt x="0" y="0"/>
                </a:lnTo>
                <a:lnTo>
                  <a:pt x="3600" y="0"/>
                </a:lnTo>
                <a:lnTo>
                  <a:pt x="3600" y="624"/>
                </a:lnTo>
              </a:path>
            </a:pathLst>
          </a:custGeom>
          <a:noFill/>
          <a:ln w="38100" cap="flat" cmpd="sng">
            <a:solidFill>
              <a:srgbClr val="007600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086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9900"/>
                </a:solidFill>
              </a:rPr>
              <a:t>Indirect</a:t>
            </a:r>
            <a:r>
              <a:rPr lang="en-US" sz="4000" dirty="0" smtClean="0"/>
              <a:t> </a:t>
            </a:r>
            <a:r>
              <a:rPr lang="en-US" sz="4000" dirty="0"/>
              <a:t>Prerequisites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828800" y="2133600"/>
            <a:ext cx="5410200" cy="533400"/>
            <a:chOff x="1828800" y="2133600"/>
            <a:chExt cx="5410200" cy="533400"/>
          </a:xfrm>
        </p:grpSpPr>
        <p:sp>
          <p:nvSpPr>
            <p:cNvPr id="8" name="Oval 7"/>
            <p:cNvSpPr/>
            <p:nvPr/>
          </p:nvSpPr>
          <p:spPr>
            <a:xfrm>
              <a:off x="1828800" y="2133600"/>
              <a:ext cx="838200" cy="533400"/>
            </a:xfrm>
            <a:prstGeom prst="ellipse">
              <a:avLst/>
            </a:prstGeom>
            <a:noFill/>
            <a:ln w="31750">
              <a:solidFill>
                <a:srgbClr val="02882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076700" y="2133600"/>
              <a:ext cx="838200" cy="533400"/>
            </a:xfrm>
            <a:prstGeom prst="ellipse">
              <a:avLst/>
            </a:prstGeom>
            <a:noFill/>
            <a:ln w="31750">
              <a:solidFill>
                <a:srgbClr val="02882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400800" y="2133600"/>
              <a:ext cx="838200" cy="533400"/>
            </a:xfrm>
            <a:prstGeom prst="ellipse">
              <a:avLst/>
            </a:prstGeom>
            <a:noFill/>
            <a:ln w="31750">
              <a:solidFill>
                <a:srgbClr val="02882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" y="1371600"/>
            <a:ext cx="9067800" cy="52578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If subjects </a:t>
            </a:r>
            <a:r>
              <a:rPr lang="en-US" dirty="0">
                <a:solidFill>
                  <a:srgbClr val="1E03BD"/>
                </a:solidFill>
              </a:rPr>
              <a:t>c, d</a:t>
            </a:r>
            <a:r>
              <a:rPr lang="en-US" dirty="0"/>
              <a:t> are </a:t>
            </a:r>
            <a:r>
              <a:rPr lang="en-US" i="1" dirty="0"/>
              <a:t>mutual </a:t>
            </a:r>
            <a:r>
              <a:rPr lang="en-US" dirty="0" err="1" smtClean="0"/>
              <a:t>prereq’s</a:t>
            </a:r>
            <a:endParaRPr lang="en-US" dirty="0"/>
          </a:p>
          <a:p>
            <a:pPr algn="ctr">
              <a:spcBef>
                <a:spcPts val="0"/>
              </a:spcBef>
              <a:buFontTx/>
              <a:buNone/>
            </a:pPr>
            <a:r>
              <a:rPr lang="en-US" sz="4800" dirty="0">
                <a:solidFill>
                  <a:srgbClr val="1E03BD"/>
                </a:solidFill>
              </a:rPr>
              <a:t>c </a:t>
            </a:r>
            <a:r>
              <a:rPr lang="en-US" sz="5400" b="1" dirty="0">
                <a:solidFill>
                  <a:srgbClr val="00B050"/>
                </a:solidFill>
                <a:cs typeface="Times New Roman" pitchFamily="18" charset="0"/>
              </a:rPr>
              <a:t>→</a:t>
            </a:r>
            <a:r>
              <a:rPr lang="en-US" sz="4800" dirty="0"/>
              <a:t> </a:t>
            </a:r>
            <a:r>
              <a:rPr lang="en-US" sz="4800" dirty="0" smtClean="0">
                <a:solidFill>
                  <a:srgbClr val="1E03BD"/>
                </a:solidFill>
              </a:rPr>
              <a:t>d</a:t>
            </a:r>
            <a:r>
              <a:rPr lang="en-US" sz="4400" dirty="0" smtClean="0"/>
              <a:t> </a:t>
            </a:r>
            <a:r>
              <a:rPr lang="en-US" sz="4400" dirty="0"/>
              <a:t>and </a:t>
            </a:r>
            <a:r>
              <a:rPr lang="en-US" sz="4800" dirty="0">
                <a:solidFill>
                  <a:srgbClr val="1E03BD"/>
                </a:solidFill>
              </a:rPr>
              <a:t>d</a:t>
            </a:r>
            <a:r>
              <a:rPr lang="en-US" sz="4800" dirty="0"/>
              <a:t> </a:t>
            </a:r>
            <a:r>
              <a:rPr lang="en-US" sz="5400" b="1" dirty="0">
                <a:solidFill>
                  <a:srgbClr val="00B050"/>
                </a:solidFill>
                <a:cs typeface="Times New Roman" pitchFamily="18" charset="0"/>
              </a:rPr>
              <a:t>→</a:t>
            </a:r>
            <a:r>
              <a:rPr lang="en-US" sz="4800" dirty="0"/>
              <a:t> </a:t>
            </a:r>
            <a:r>
              <a:rPr lang="en-US" sz="4800" dirty="0">
                <a:solidFill>
                  <a:srgbClr val="1E03BD"/>
                </a:solidFill>
              </a:rPr>
              <a:t>c</a:t>
            </a:r>
          </a:p>
          <a:p>
            <a:pPr algn="ctr">
              <a:buFontTx/>
              <a:buNone/>
            </a:pPr>
            <a:r>
              <a:rPr lang="en-US" sz="4400" dirty="0">
                <a:solidFill>
                  <a:srgbClr val="FF0000"/>
                </a:solidFill>
              </a:rPr>
              <a:t>then no one can graduate!</a:t>
            </a:r>
          </a:p>
          <a:p>
            <a:pPr>
              <a:buFontTx/>
              <a:buNone/>
            </a:pPr>
            <a:r>
              <a:rPr lang="en-US" sz="4400" dirty="0"/>
              <a:t>Comm. on Curricula ensures:</a:t>
            </a:r>
          </a:p>
          <a:p>
            <a:pPr algn="ctr">
              <a:spcBef>
                <a:spcPts val="0"/>
              </a:spcBef>
              <a:buFontTx/>
              <a:buNone/>
            </a:pPr>
            <a:r>
              <a:rPr lang="en-US" sz="4400" dirty="0"/>
              <a:t>if </a:t>
            </a:r>
            <a:r>
              <a:rPr lang="en-US" sz="4400" dirty="0">
                <a:solidFill>
                  <a:srgbClr val="1E03BD"/>
                </a:solidFill>
              </a:rPr>
              <a:t>c</a:t>
            </a:r>
            <a:r>
              <a:rPr lang="en-US" sz="4400" dirty="0"/>
              <a:t> </a:t>
            </a:r>
            <a:r>
              <a:rPr lang="en-US" sz="5400" b="1" dirty="0">
                <a:solidFill>
                  <a:srgbClr val="00B050"/>
                </a:solidFill>
                <a:cs typeface="Times New Roman" pitchFamily="18" charset="0"/>
              </a:rPr>
              <a:t>→</a:t>
            </a:r>
            <a:r>
              <a:rPr lang="en-US" sz="5400" b="1" dirty="0"/>
              <a:t> </a:t>
            </a:r>
            <a:r>
              <a:rPr lang="en-US" sz="4400" dirty="0">
                <a:solidFill>
                  <a:srgbClr val="1E03BD"/>
                </a:solidFill>
              </a:rPr>
              <a:t>d</a:t>
            </a:r>
            <a:r>
              <a:rPr lang="en-US" sz="4400" dirty="0"/>
              <a:t>, then </a:t>
            </a:r>
            <a:r>
              <a:rPr lang="en-US" sz="3600" dirty="0" smtClean="0">
                <a:solidFill>
                  <a:srgbClr val="FF0000"/>
                </a:solidFill>
                <a:sym typeface="Euclid Symbol" pitchFamily="18" charset="2"/>
              </a:rPr>
              <a:t>NOT</a:t>
            </a:r>
            <a:r>
              <a:rPr lang="en-US" sz="4400" dirty="0" smtClean="0">
                <a:sym typeface="Euclid Symbol" pitchFamily="18" charset="2"/>
              </a:rPr>
              <a:t>(</a:t>
            </a:r>
            <a:r>
              <a:rPr lang="en-US" sz="4400" dirty="0" smtClean="0">
                <a:solidFill>
                  <a:srgbClr val="1E03BD"/>
                </a:solidFill>
              </a:rPr>
              <a:t>d</a:t>
            </a:r>
            <a:r>
              <a:rPr lang="en-US" sz="4400" dirty="0" smtClean="0"/>
              <a:t> </a:t>
            </a:r>
            <a:r>
              <a:rPr lang="en-US" sz="5400" b="1" dirty="0">
                <a:solidFill>
                  <a:srgbClr val="00B050"/>
                </a:solidFill>
                <a:cs typeface="Times New Roman" pitchFamily="18" charset="0"/>
              </a:rPr>
              <a:t>→</a:t>
            </a:r>
            <a:r>
              <a:rPr lang="en-US" sz="4400" dirty="0">
                <a:solidFill>
                  <a:srgbClr val="0000FF"/>
                </a:solidFill>
              </a:rPr>
              <a:t> </a:t>
            </a:r>
            <a:r>
              <a:rPr lang="en-US" sz="4400" dirty="0">
                <a:solidFill>
                  <a:srgbClr val="1E03BD"/>
                </a:solidFill>
              </a:rPr>
              <a:t>c</a:t>
            </a:r>
            <a:r>
              <a:rPr lang="en-US" sz="4400" dirty="0" smtClean="0"/>
              <a:t>)</a:t>
            </a:r>
          </a:p>
          <a:p>
            <a:pPr algn="ctr">
              <a:spcBef>
                <a:spcPts val="0"/>
              </a:spcBef>
              <a:buFontTx/>
              <a:buNone/>
            </a:pPr>
            <a:r>
              <a:rPr lang="en-US" sz="6000" dirty="0" smtClean="0">
                <a:solidFill>
                  <a:srgbClr val="7030A0"/>
                </a:solidFill>
              </a:rPr>
              <a:t>asymmetry</a:t>
            </a:r>
            <a:endParaRPr lang="en-US" sz="6000" dirty="0">
              <a:solidFill>
                <a:srgbClr val="7030A0"/>
              </a:solidFill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086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9900"/>
                </a:solidFill>
              </a:rPr>
              <a:t>Indirect</a:t>
            </a:r>
            <a:r>
              <a:rPr lang="en-US" sz="4000" dirty="0" smtClean="0"/>
              <a:t> </a:t>
            </a:r>
            <a:r>
              <a:rPr lang="en-US" sz="4000" dirty="0"/>
              <a:t>Prerequisites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7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7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7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6868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8000" b="1" dirty="0" smtClean="0">
                <a:solidFill>
                  <a:srgbClr val="00B050"/>
                </a:solidFill>
                <a:cs typeface="Times New Roman" pitchFamily="18" charset="0"/>
              </a:rPr>
              <a:t>→ </a:t>
            </a:r>
            <a:r>
              <a:rPr lang="en-US" sz="6600" dirty="0" smtClean="0">
                <a:cs typeface="Times New Roman" pitchFamily="18" charset="0"/>
              </a:rPr>
              <a:t>better be a strict</a:t>
            </a:r>
          </a:p>
          <a:p>
            <a:pPr>
              <a:buFontTx/>
              <a:buNone/>
            </a:pPr>
            <a:r>
              <a:rPr lang="en-US" sz="6600" dirty="0" smtClean="0">
                <a:cs typeface="Times New Roman" pitchFamily="18" charset="0"/>
              </a:rPr>
              <a:t>partial order on MIT</a:t>
            </a:r>
          </a:p>
          <a:p>
            <a:pPr>
              <a:buFontTx/>
              <a:buNone/>
            </a:pPr>
            <a:r>
              <a:rPr lang="en-US" sz="6600" dirty="0" smtClean="0">
                <a:cs typeface="Times New Roman" pitchFamily="18" charset="0"/>
              </a:rPr>
              <a:t>subjects</a:t>
            </a:r>
            <a:endParaRPr lang="en-US" sz="7200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086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9900"/>
                </a:solidFill>
              </a:rPr>
              <a:t>Indirect</a:t>
            </a:r>
            <a:r>
              <a:rPr lang="en-US" sz="4000" dirty="0" smtClean="0"/>
              <a:t> </a:t>
            </a:r>
            <a:r>
              <a:rPr lang="en-US" sz="4000" dirty="0"/>
              <a:t>Prerequisites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6"/>
          <p:cNvGrpSpPr/>
          <p:nvPr/>
        </p:nvGrpSpPr>
        <p:grpSpPr>
          <a:xfrm>
            <a:off x="228600" y="1017588"/>
            <a:ext cx="6483350" cy="5395912"/>
            <a:chOff x="254000" y="1017588"/>
            <a:chExt cx="6483350" cy="5395912"/>
          </a:xfrm>
        </p:grpSpPr>
        <p:sp>
          <p:nvSpPr>
            <p:cNvPr id="589826" name="Text Box 2"/>
            <p:cNvSpPr txBox="1">
              <a:spLocks noChangeArrowheads="1"/>
            </p:cNvSpPr>
            <p:nvPr/>
          </p:nvSpPr>
          <p:spPr bwMode="auto">
            <a:xfrm>
              <a:off x="3403600" y="5711825"/>
              <a:ext cx="43815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4000"/>
                <a:t>1</a:t>
              </a: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860800" y="3962400"/>
              <a:ext cx="2438400" cy="1828800"/>
              <a:chOff x="2928" y="2400"/>
              <a:chExt cx="1536" cy="1152"/>
            </a:xfrm>
          </p:grpSpPr>
          <p:sp>
            <p:nvSpPr>
              <p:cNvPr id="589830" name="Oval 6"/>
              <p:cNvSpPr>
                <a:spLocks noChangeArrowheads="1"/>
              </p:cNvSpPr>
              <p:nvPr/>
            </p:nvSpPr>
            <p:spPr bwMode="auto">
              <a:xfrm>
                <a:off x="4368" y="2400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589831" name="AutoShape 7"/>
              <p:cNvCxnSpPr>
                <a:cxnSpLocks noChangeShapeType="1"/>
              </p:cNvCxnSpPr>
              <p:nvPr/>
            </p:nvCxnSpPr>
            <p:spPr bwMode="auto">
              <a:xfrm flipH="1">
                <a:off x="2928" y="2496"/>
                <a:ext cx="1488" cy="1056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</p:grpSp>
        <p:sp>
          <p:nvSpPr>
            <p:cNvPr id="589833" name="Text Box 9"/>
            <p:cNvSpPr txBox="1">
              <a:spLocks noChangeArrowheads="1"/>
            </p:cNvSpPr>
            <p:nvPr/>
          </p:nvSpPr>
          <p:spPr bwMode="auto">
            <a:xfrm>
              <a:off x="6299200" y="3533775"/>
              <a:ext cx="43815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4000"/>
                <a:t>2</a:t>
              </a:r>
            </a:p>
          </p:txBody>
        </p:sp>
        <p:sp>
          <p:nvSpPr>
            <p:cNvPr id="589835" name="Oval 11"/>
            <p:cNvSpPr>
              <a:spLocks noChangeArrowheads="1"/>
            </p:cNvSpPr>
            <p:nvPr/>
          </p:nvSpPr>
          <p:spPr bwMode="auto">
            <a:xfrm>
              <a:off x="3708400" y="57150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37"/>
            <p:cNvGrpSpPr>
              <a:grpSpLocks/>
            </p:cNvGrpSpPr>
            <p:nvPr/>
          </p:nvGrpSpPr>
          <p:grpSpPr bwMode="auto">
            <a:xfrm>
              <a:off x="4927600" y="2054225"/>
              <a:ext cx="1241425" cy="1930400"/>
              <a:chOff x="3104" y="1294"/>
              <a:chExt cx="782" cy="1216"/>
            </a:xfrm>
          </p:grpSpPr>
          <p:sp>
            <p:nvSpPr>
              <p:cNvPr id="589850" name="Text Box 26"/>
              <p:cNvSpPr txBox="1">
                <a:spLocks noChangeArrowheads="1"/>
              </p:cNvSpPr>
              <p:nvPr/>
            </p:nvSpPr>
            <p:spPr bwMode="auto">
              <a:xfrm>
                <a:off x="3288" y="1294"/>
                <a:ext cx="436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4000"/>
                  <a:t>10</a:t>
                </a:r>
              </a:p>
            </p:txBody>
          </p:sp>
          <p:cxnSp>
            <p:nvCxnSpPr>
              <p:cNvPr id="589851" name="AutoShape 27"/>
              <p:cNvCxnSpPr>
                <a:cxnSpLocks noChangeShapeType="1"/>
                <a:stCxn id="589830" idx="1"/>
              </p:cNvCxnSpPr>
              <p:nvPr/>
            </p:nvCxnSpPr>
            <p:spPr bwMode="auto">
              <a:xfrm flipH="1" flipV="1">
                <a:off x="3200" y="1632"/>
                <a:ext cx="686" cy="878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sp>
            <p:nvSpPr>
              <p:cNvPr id="589852" name="Oval 28"/>
              <p:cNvSpPr>
                <a:spLocks noChangeArrowheads="1"/>
              </p:cNvSpPr>
              <p:nvPr/>
            </p:nvSpPr>
            <p:spPr bwMode="auto">
              <a:xfrm>
                <a:off x="3104" y="153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89841" name="Oval 17"/>
            <p:cNvSpPr>
              <a:spLocks noChangeArrowheads="1"/>
            </p:cNvSpPr>
            <p:nvPr/>
          </p:nvSpPr>
          <p:spPr bwMode="auto">
            <a:xfrm>
              <a:off x="3708400" y="39624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41"/>
            <p:cNvGrpSpPr>
              <a:grpSpLocks/>
            </p:cNvGrpSpPr>
            <p:nvPr/>
          </p:nvGrpSpPr>
          <p:grpSpPr bwMode="auto">
            <a:xfrm>
              <a:off x="254000" y="1017588"/>
              <a:ext cx="5060950" cy="4773612"/>
              <a:chOff x="160" y="641"/>
              <a:chExt cx="3188" cy="3007"/>
            </a:xfrm>
          </p:grpSpPr>
          <p:sp>
            <p:nvSpPr>
              <p:cNvPr id="589845" name="Oval 21"/>
              <p:cNvSpPr>
                <a:spLocks noChangeArrowheads="1"/>
              </p:cNvSpPr>
              <p:nvPr/>
            </p:nvSpPr>
            <p:spPr bwMode="auto">
              <a:xfrm>
                <a:off x="1520" y="153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589853" name="AutoShape 29"/>
              <p:cNvCxnSpPr>
                <a:cxnSpLocks noChangeShapeType="1"/>
                <a:stCxn id="589843" idx="1"/>
                <a:endCxn id="589852" idx="3"/>
              </p:cNvCxnSpPr>
              <p:nvPr/>
            </p:nvCxnSpPr>
            <p:spPr bwMode="auto">
              <a:xfrm flipV="1">
                <a:off x="2384" y="1618"/>
                <a:ext cx="734" cy="877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grpSp>
            <p:nvGrpSpPr>
              <p:cNvPr id="6" name="Group 39"/>
              <p:cNvGrpSpPr>
                <a:grpSpLocks/>
              </p:cNvGrpSpPr>
              <p:nvPr/>
            </p:nvGrpSpPr>
            <p:grpSpPr bwMode="auto">
              <a:xfrm>
                <a:off x="160" y="641"/>
                <a:ext cx="3188" cy="3007"/>
                <a:chOff x="160" y="641"/>
                <a:chExt cx="3188" cy="3007"/>
              </a:xfrm>
            </p:grpSpPr>
            <p:grpSp>
              <p:nvGrpSpPr>
                <p:cNvPr id="7" name="Group 38"/>
                <p:cNvGrpSpPr>
                  <a:grpSpLocks/>
                </p:cNvGrpSpPr>
                <p:nvPr/>
              </p:nvGrpSpPr>
              <p:grpSpPr bwMode="auto">
                <a:xfrm>
                  <a:off x="432" y="2274"/>
                  <a:ext cx="2308" cy="1374"/>
                  <a:chOff x="432" y="2274"/>
                  <a:chExt cx="2308" cy="1374"/>
                </a:xfrm>
              </p:grpSpPr>
              <p:sp>
                <p:nvSpPr>
                  <p:cNvPr id="589837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1136" y="2496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cxnSp>
                <p:nvCxnSpPr>
                  <p:cNvPr id="589838" name="AutoShape 14"/>
                  <p:cNvCxnSpPr>
                    <a:cxnSpLocks noChangeShapeType="1"/>
                    <a:stCxn id="589837" idx="7"/>
                    <a:endCxn id="589835" idx="2"/>
                  </p:cNvCxnSpPr>
                  <p:nvPr/>
                </p:nvCxnSpPr>
                <p:spPr bwMode="auto">
                  <a:xfrm>
                    <a:off x="1218" y="2510"/>
                    <a:ext cx="1118" cy="1138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9839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2274"/>
                    <a:ext cx="756" cy="44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4000"/>
                      <a:t>      3</a:t>
                    </a:r>
                  </a:p>
                </p:txBody>
              </p:sp>
              <p:cxnSp>
                <p:nvCxnSpPr>
                  <p:cNvPr id="589842" name="AutoShape 18"/>
                  <p:cNvCxnSpPr>
                    <a:cxnSpLocks noChangeShapeType="1"/>
                    <a:stCxn id="589841" idx="4"/>
                    <a:endCxn id="589835" idx="7"/>
                  </p:cNvCxnSpPr>
                  <p:nvPr/>
                </p:nvCxnSpPr>
                <p:spPr bwMode="auto">
                  <a:xfrm>
                    <a:off x="2384" y="2592"/>
                    <a:ext cx="34" cy="102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9843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84" y="2274"/>
                    <a:ext cx="356" cy="44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4000"/>
                      <a:t> 5</a:t>
                    </a:r>
                  </a:p>
                </p:txBody>
              </p:sp>
            </p:grpSp>
            <p:sp>
              <p:nvSpPr>
                <p:cNvPr id="589846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160" y="1362"/>
                  <a:ext cx="1396" cy="44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 type="none" w="lg" len="lg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>
                    <a:spcBef>
                      <a:spcPct val="0"/>
                    </a:spcBef>
                  </a:pPr>
                  <a:r>
                    <a:rPr lang="en-US" sz="4000"/>
                    <a:t>            15</a:t>
                  </a:r>
                </a:p>
              </p:txBody>
            </p:sp>
            <p:cxnSp>
              <p:nvCxnSpPr>
                <p:cNvPr id="589847" name="AutoShape 23"/>
                <p:cNvCxnSpPr>
                  <a:cxnSpLocks noChangeShapeType="1"/>
                  <a:stCxn id="589845" idx="5"/>
                  <a:endCxn id="589837" idx="7"/>
                </p:cNvCxnSpPr>
                <p:nvPr/>
              </p:nvCxnSpPr>
              <p:spPr bwMode="auto">
                <a:xfrm flipH="1">
                  <a:off x="1218" y="1618"/>
                  <a:ext cx="384" cy="892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cxnSp>
              <p:nvCxnSpPr>
                <p:cNvPr id="589848" name="AutoShape 24"/>
                <p:cNvCxnSpPr>
                  <a:cxnSpLocks noChangeShapeType="1"/>
                  <a:stCxn id="589845" idx="6"/>
                  <a:endCxn id="589841" idx="2"/>
                </p:cNvCxnSpPr>
                <p:nvPr/>
              </p:nvCxnSpPr>
              <p:spPr bwMode="auto">
                <a:xfrm>
                  <a:off x="1616" y="1584"/>
                  <a:ext cx="720" cy="960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grpSp>
              <p:nvGrpSpPr>
                <p:cNvPr id="8" name="Group 31"/>
                <p:cNvGrpSpPr>
                  <a:grpSpLocks/>
                </p:cNvGrpSpPr>
                <p:nvPr/>
              </p:nvGrpSpPr>
              <p:grpSpPr bwMode="auto">
                <a:xfrm>
                  <a:off x="1568" y="864"/>
                  <a:ext cx="1550" cy="720"/>
                  <a:chOff x="2064" y="768"/>
                  <a:chExt cx="1550" cy="720"/>
                </a:xfrm>
              </p:grpSpPr>
              <p:sp>
                <p:nvSpPr>
                  <p:cNvPr id="589856" name="Oval 32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768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cxnSp>
                <p:nvCxnSpPr>
                  <p:cNvPr id="589857" name="AutoShape 33"/>
                  <p:cNvCxnSpPr>
                    <a:cxnSpLocks noChangeShapeType="1"/>
                    <a:stCxn id="589845" idx="6"/>
                    <a:endCxn id="589856" idx="2"/>
                  </p:cNvCxnSpPr>
                  <p:nvPr/>
                </p:nvCxnSpPr>
                <p:spPr bwMode="auto">
                  <a:xfrm flipV="1">
                    <a:off x="2064" y="816"/>
                    <a:ext cx="1104" cy="67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  <p:cxnSp>
                <p:nvCxnSpPr>
                  <p:cNvPr id="589858" name="AutoShape 34"/>
                  <p:cNvCxnSpPr>
                    <a:cxnSpLocks noChangeShapeType="1"/>
                    <a:stCxn id="589856" idx="5"/>
                    <a:endCxn id="589852" idx="1"/>
                  </p:cNvCxnSpPr>
                  <p:nvPr/>
                </p:nvCxnSpPr>
                <p:spPr bwMode="auto">
                  <a:xfrm>
                    <a:off x="3250" y="850"/>
                    <a:ext cx="364" cy="604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</p:grpSp>
            <p:sp>
              <p:nvSpPr>
                <p:cNvPr id="589859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2592" y="641"/>
                  <a:ext cx="756" cy="48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L="742950" indent="-285750" algn="l"/>
                  <a:r>
                    <a:rPr lang="en-US" sz="4400" dirty="0"/>
                    <a:t>30</a:t>
                  </a:r>
                </a:p>
              </p:txBody>
            </p:sp>
          </p:grpSp>
        </p:grpSp>
      </p:grpSp>
      <p:sp>
        <p:nvSpPr>
          <p:cNvPr id="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6662057" cy="1105126"/>
          </a:xfrm>
        </p:spPr>
        <p:txBody>
          <a:bodyPr>
            <a:noAutofit/>
          </a:bodyPr>
          <a:lstStyle/>
          <a:p>
            <a:r>
              <a:rPr lang="en-US" sz="3600" b="0" dirty="0" smtClean="0"/>
              <a:t>partial order:</a:t>
            </a:r>
            <a:r>
              <a:rPr lang="en-US" sz="3600" b="0" dirty="0" smtClean="0">
                <a:solidFill>
                  <a:srgbClr val="0033CC"/>
                </a:solidFill>
              </a:rPr>
              <a:t> properly divides </a:t>
            </a:r>
            <a:endParaRPr lang="en-US" sz="3600" b="0" dirty="0"/>
          </a:p>
        </p:txBody>
      </p:sp>
      <p:sp>
        <p:nvSpPr>
          <p:cNvPr id="34" name="TextBox 33"/>
          <p:cNvSpPr txBox="1"/>
          <p:nvPr/>
        </p:nvSpPr>
        <p:spPr>
          <a:xfrm>
            <a:off x="4114800" y="5715000"/>
            <a:ext cx="49888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on {1,2,3,5,10,15,30}</a:t>
            </a:r>
            <a:endParaRPr lang="en-US" sz="4000" dirty="0">
              <a:latin typeface="Comic Sans MS" pitchFamily="66" charset="0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543800" cy="1143000"/>
          </a:xfrm>
        </p:spPr>
        <p:txBody>
          <a:bodyPr/>
          <a:lstStyle/>
          <a:p>
            <a:r>
              <a:rPr lang="en-US" sz="6600" b="0" dirty="0" smtClean="0">
                <a:solidFill>
                  <a:srgbClr val="006600"/>
                </a:solidFill>
                <a:ea typeface="+mn-ea"/>
                <a:cs typeface="+mn-cs"/>
              </a:rPr>
              <a:t>same shape</a:t>
            </a:r>
            <a:endParaRPr lang="en-US" sz="4800" b="0" dirty="0"/>
          </a:p>
        </p:txBody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924800" cy="3955032"/>
          </a:xfrm>
          <a:ln/>
        </p:spPr>
        <p:txBody>
          <a:bodyPr/>
          <a:lstStyle/>
          <a:p>
            <a:pPr>
              <a:buFontTx/>
              <a:buNone/>
            </a:pPr>
            <a:r>
              <a:rPr lang="en-US" sz="6600" dirty="0" smtClean="0">
                <a:solidFill>
                  <a:srgbClr val="0033CC"/>
                </a:solidFill>
              </a:rPr>
              <a:t> </a:t>
            </a:r>
            <a:r>
              <a:rPr lang="en-US" sz="6600" dirty="0" smtClean="0">
                <a:solidFill>
                  <a:srgbClr val="006600"/>
                </a:solidFill>
              </a:rPr>
              <a:t> as </a:t>
            </a:r>
            <a:r>
              <a:rPr lang="en-US" sz="6600" b="1" dirty="0" smtClean="0">
                <a:solidFill>
                  <a:srgbClr val="006600"/>
                </a:solidFill>
                <a:latin typeface="Euclid Symbol" charset="2"/>
                <a:cs typeface="Euclid Symbol" charset="2"/>
              </a:rPr>
              <a:t>⊂</a:t>
            </a:r>
            <a:r>
              <a:rPr lang="en-US" sz="6600" dirty="0" smtClean="0">
                <a:solidFill>
                  <a:srgbClr val="006600"/>
                </a:solidFill>
              </a:rPr>
              <a:t> example</a:t>
            </a:r>
          </a:p>
          <a:p>
            <a:pPr>
              <a:buFontTx/>
              <a:buNone/>
            </a:pPr>
            <a:endParaRPr lang="en-US" sz="8800" dirty="0" smtClean="0">
              <a:solidFill>
                <a:srgbClr val="006600"/>
              </a:solidFill>
            </a:endParaRPr>
          </a:p>
          <a:p>
            <a:pPr>
              <a:buFontTx/>
              <a:buNone/>
            </a:pPr>
            <a:endParaRPr lang="en-US" sz="8800" dirty="0" smtClean="0">
              <a:solidFill>
                <a:srgbClr val="006600"/>
              </a:solidFill>
            </a:endParaRPr>
          </a:p>
          <a:p>
            <a:pPr>
              <a:buFontTx/>
              <a:buNone/>
            </a:pPr>
            <a:endParaRPr lang="en-US" sz="8800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76400" y="381000"/>
            <a:ext cx="7239000" cy="1143000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algn="l"/>
            <a:r>
              <a:rPr lang="en-US" sz="4800" dirty="0" smtClean="0"/>
              <a:t>the </a:t>
            </a:r>
            <a:r>
              <a:rPr lang="en-US" sz="4800" b="1" dirty="0" smtClean="0">
                <a:latin typeface="Comic Sans MS" pitchFamily="66" charset="0"/>
              </a:rPr>
              <a:t>subset relation </a:t>
            </a:r>
            <a:r>
              <a:rPr lang="en-US" sz="5400" dirty="0" smtClean="0">
                <a:solidFill>
                  <a:srgbClr val="0000FF"/>
                </a:solidFill>
                <a:sym typeface="Euclid Symbol"/>
              </a:rPr>
              <a:t>⊆</a:t>
            </a:r>
            <a:endParaRPr lang="en-US" sz="4800" b="1" dirty="0">
              <a:latin typeface="Comic Sans MS" pitchFamily="66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38200" y="1600200"/>
            <a:ext cx="7848600" cy="48006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8000" b="1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⊆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B   </a:t>
            </a:r>
            <a:r>
              <a:rPr lang="en-US" sz="6000" dirty="0" smtClean="0">
                <a:latin typeface="Comic Sans MS" pitchFamily="66" charset="0"/>
                <a:sym typeface="Euclid Symbol"/>
              </a:rPr>
              <a:t>means</a:t>
            </a:r>
          </a:p>
          <a:p>
            <a:pPr lvl="2"/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B </a:t>
            </a:r>
            <a:r>
              <a:rPr lang="en-US" sz="6600" dirty="0" smtClean="0">
                <a:latin typeface="Comic Sans MS" pitchFamily="66" charset="0"/>
                <a:sym typeface="Euclid Symbol"/>
              </a:rPr>
              <a:t>has everything</a:t>
            </a:r>
          </a:p>
          <a:p>
            <a:pPr lvl="2"/>
            <a:r>
              <a:rPr lang="en-US" sz="6600" dirty="0" smtClean="0">
                <a:latin typeface="Comic Sans MS" pitchFamily="66" charset="0"/>
                <a:sym typeface="Euclid Symbol"/>
              </a:rPr>
              <a:t>that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A </a:t>
            </a:r>
            <a:r>
              <a:rPr lang="en-US" sz="6600" dirty="0" smtClean="0">
                <a:latin typeface="Comic Sans MS" pitchFamily="66" charset="0"/>
                <a:sym typeface="Euclid Symbol"/>
              </a:rPr>
              <a:t>has</a:t>
            </a:r>
          </a:p>
          <a:p>
            <a:pPr lvl="2"/>
            <a:r>
              <a:rPr lang="en-US" sz="6600" dirty="0" smtClean="0">
                <a:latin typeface="Comic Sans MS" pitchFamily="66" charset="0"/>
                <a:sym typeface="Euclid Symbol"/>
              </a:rPr>
              <a:t>and maybe </a:t>
            </a:r>
            <a:r>
              <a:rPr lang="en-US" sz="6600" dirty="0" smtClean="0">
                <a:solidFill>
                  <a:srgbClr val="028822"/>
                </a:solidFill>
                <a:latin typeface="Comic Sans MS" pitchFamily="66" charset="0"/>
                <a:sym typeface="Euclid Symbol"/>
              </a:rPr>
              <a:t>A=B</a:t>
            </a:r>
            <a:endParaRPr lang="en-US" sz="6600" dirty="0">
              <a:latin typeface="Comic Sans MS" pitchFamily="66" charset="0"/>
            </a:endParaRPr>
          </a:p>
        </p:txBody>
      </p:sp>
      <p:sp>
        <p:nvSpPr>
          <p:cNvPr id="39" name="Rectangle 2"/>
          <p:cNvSpPr txBox="1">
            <a:spLocks noChangeArrowheads="1"/>
          </p:cNvSpPr>
          <p:nvPr/>
        </p:nvSpPr>
        <p:spPr>
          <a:xfrm>
            <a:off x="1524000" y="381000"/>
            <a:ext cx="7315200" cy="1143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2882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   </a:t>
            </a:r>
            <a:r>
              <a:rPr kumimoji="0" lang="en-US" sz="4800" b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improper</a:t>
            </a:r>
            <a:r>
              <a:rPr kumimoji="0" lang="en-US" sz="48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</a:t>
            </a: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subset </a:t>
            </a: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  <a:sym typeface="Euclid Symbol"/>
              </a:rPr>
              <a:t>⊆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47800" y="304800"/>
            <a:ext cx="6324600" cy="9906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800" b="1" dirty="0">
                <a:latin typeface="Comic Sans MS" pitchFamily="66" charset="0"/>
              </a:rPr>
              <a:t>p</a:t>
            </a:r>
            <a:r>
              <a:rPr lang="en-US" sz="4800" b="1" dirty="0" smtClean="0">
                <a:latin typeface="Comic Sans MS" pitchFamily="66" charset="0"/>
              </a:rPr>
              <a:t>roper subset</a:t>
            </a:r>
            <a:endParaRPr lang="en-US" sz="4800" b="1" dirty="0">
              <a:latin typeface="Comic Sans MS" pitchFamily="66" charset="0"/>
            </a:endParaRPr>
          </a:p>
        </p:txBody>
      </p:sp>
      <p:grpSp>
        <p:nvGrpSpPr>
          <p:cNvPr id="2" name="Group 41"/>
          <p:cNvGrpSpPr/>
          <p:nvPr/>
        </p:nvGrpSpPr>
        <p:grpSpPr>
          <a:xfrm>
            <a:off x="457200" y="1219200"/>
            <a:ext cx="8153400" cy="4724400"/>
            <a:chOff x="457200" y="1219200"/>
            <a:chExt cx="8153400" cy="4724400"/>
          </a:xfrm>
        </p:grpSpPr>
        <p:sp>
          <p:nvSpPr>
            <p:cNvPr id="588804" name="Text Box 4"/>
            <p:cNvSpPr txBox="1">
              <a:spLocks noChangeArrowheads="1"/>
            </p:cNvSpPr>
            <p:nvPr/>
          </p:nvSpPr>
          <p:spPr bwMode="auto">
            <a:xfrm>
              <a:off x="2889536" y="5278616"/>
              <a:ext cx="732815" cy="6649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3600" dirty="0">
                  <a:latin typeface="Comic Sans MS" pitchFamily="66" charset="0"/>
                </a:rPr>
                <a:t>{1}</a:t>
              </a:r>
            </a:p>
          </p:txBody>
        </p:sp>
        <p:grpSp>
          <p:nvGrpSpPr>
            <p:cNvPr id="3" name="Group 40"/>
            <p:cNvGrpSpPr/>
            <p:nvPr/>
          </p:nvGrpSpPr>
          <p:grpSpPr>
            <a:xfrm>
              <a:off x="457200" y="1219200"/>
              <a:ext cx="8153400" cy="4509655"/>
              <a:chOff x="457200" y="1219200"/>
              <a:chExt cx="8153400" cy="4509655"/>
            </a:xfrm>
          </p:grpSpPr>
          <p:sp>
            <p:nvSpPr>
              <p:cNvPr id="588826" name="Text Box 26"/>
              <p:cNvSpPr txBox="1">
                <a:spLocks noChangeArrowheads="1"/>
              </p:cNvSpPr>
              <p:nvPr/>
            </p:nvSpPr>
            <p:spPr bwMode="auto">
              <a:xfrm>
                <a:off x="457200" y="2292927"/>
                <a:ext cx="2212708" cy="6649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3600" dirty="0">
                    <a:latin typeface="Comic Sans MS" pitchFamily="66" charset="0"/>
                  </a:rPr>
                  <a:t>{1,3,5,15}</a:t>
                </a:r>
              </a:p>
            </p:txBody>
          </p:sp>
          <p:grpSp>
            <p:nvGrpSpPr>
              <p:cNvPr id="4" name="Group 39"/>
              <p:cNvGrpSpPr/>
              <p:nvPr/>
            </p:nvGrpSpPr>
            <p:grpSpPr>
              <a:xfrm>
                <a:off x="1022243" y="2191521"/>
                <a:ext cx="6415597" cy="3537334"/>
                <a:chOff x="1022243" y="2191521"/>
                <a:chExt cx="6415597" cy="3537334"/>
              </a:xfrm>
            </p:grpSpPr>
            <p:grpSp>
              <p:nvGrpSpPr>
                <p:cNvPr id="5" name="Group 38"/>
                <p:cNvGrpSpPr/>
                <p:nvPr/>
              </p:nvGrpSpPr>
              <p:grpSpPr>
                <a:xfrm>
                  <a:off x="3965178" y="3581400"/>
                  <a:ext cx="3415276" cy="2075873"/>
                  <a:chOff x="3965178" y="3581400"/>
                  <a:chExt cx="3415276" cy="2075873"/>
                </a:xfrm>
              </p:grpSpPr>
              <p:grpSp>
                <p:nvGrpSpPr>
                  <p:cNvPr id="6" name="Group 37"/>
                  <p:cNvGrpSpPr>
                    <a:grpSpLocks/>
                  </p:cNvGrpSpPr>
                  <p:nvPr/>
                </p:nvGrpSpPr>
                <p:grpSpPr bwMode="auto">
                  <a:xfrm>
                    <a:off x="3965178" y="3939309"/>
                    <a:ext cx="2260174" cy="1717964"/>
                    <a:chOff x="2928" y="2400"/>
                    <a:chExt cx="1536" cy="1152"/>
                  </a:xfrm>
                </p:grpSpPr>
                <p:sp>
                  <p:nvSpPr>
                    <p:cNvPr id="588806" name="Oval 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68" y="2400"/>
                      <a:ext cx="96" cy="96"/>
                    </a:xfrm>
                    <a:prstGeom prst="ellipse">
                      <a:avLst/>
                    </a:prstGeom>
                    <a:solidFill>
                      <a:srgbClr val="0080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 type="none" w="lg" len="lg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 sz="3600">
                        <a:latin typeface="Comic Sans MS" pitchFamily="66" charset="0"/>
                      </a:endParaRPr>
                    </a:p>
                  </p:txBody>
                </p:sp>
                <p:cxnSp>
                  <p:nvCxnSpPr>
                    <p:cNvPr id="588807" name="AutoShape 7"/>
                    <p:cNvCxnSpPr>
                      <a:cxnSpLocks noChangeShapeType="1"/>
                    </p:cNvCxnSpPr>
                    <p:nvPr/>
                  </p:nvCxnSpPr>
                  <p:spPr bwMode="auto">
                    <a:xfrm flipH="1">
                      <a:off x="2928" y="2496"/>
                      <a:ext cx="1488" cy="1056"/>
                    </a:xfrm>
                    <a:prstGeom prst="straightConnector1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 type="none" w="lg" len="lg"/>
                    </a:ln>
                    <a:effectLst/>
                  </p:spPr>
                </p:cxnSp>
              </p:grpSp>
              <p:sp>
                <p:nvSpPr>
                  <p:cNvPr id="588808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25352" y="3581400"/>
                    <a:ext cx="1155102" cy="66511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>
                        <a:latin typeface="Comic Sans MS" pitchFamily="66" charset="0"/>
                      </a:rPr>
                      <a:t>{1,2}</a:t>
                    </a:r>
                  </a:p>
                </p:txBody>
              </p:sp>
            </p:grpSp>
            <p:sp>
              <p:nvSpPr>
                <p:cNvPr id="588803" name="Oval 3"/>
                <p:cNvSpPr>
                  <a:spLocks noChangeArrowheads="1"/>
                </p:cNvSpPr>
                <p:nvPr/>
              </p:nvSpPr>
              <p:spPr bwMode="auto">
                <a:xfrm>
                  <a:off x="3823917" y="5585691"/>
                  <a:ext cx="141261" cy="143164"/>
                </a:xfrm>
                <a:prstGeom prst="ellipse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 sz="3600">
                    <a:latin typeface="Comic Sans MS" pitchFamily="66" charset="0"/>
                  </a:endParaRPr>
                </a:p>
              </p:txBody>
            </p:sp>
            <p:grpSp>
              <p:nvGrpSpPr>
                <p:cNvPr id="7" name="Group 39"/>
                <p:cNvGrpSpPr>
                  <a:grpSpLocks/>
                </p:cNvGrpSpPr>
                <p:nvPr/>
              </p:nvGrpSpPr>
              <p:grpSpPr bwMode="auto">
                <a:xfrm>
                  <a:off x="1022243" y="3652982"/>
                  <a:ext cx="2801674" cy="2004291"/>
                  <a:chOff x="928" y="2208"/>
                  <a:chExt cx="1904" cy="1344"/>
                </a:xfrm>
              </p:grpSpPr>
              <p:sp>
                <p:nvSpPr>
                  <p:cNvPr id="588810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400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11" name="AutoShape 11"/>
                  <p:cNvCxnSpPr>
                    <a:cxnSpLocks noChangeShapeType="1"/>
                    <a:stCxn id="588810" idx="7"/>
                    <a:endCxn id="588803" idx="2"/>
                  </p:cNvCxnSpPr>
                  <p:nvPr/>
                </p:nvCxnSpPr>
                <p:spPr bwMode="auto">
                  <a:xfrm>
                    <a:off x="1714" y="2414"/>
                    <a:ext cx="1118" cy="1138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8812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28" y="2208"/>
                    <a:ext cx="785" cy="4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>
                        <a:latin typeface="Comic Sans MS" pitchFamily="66" charset="0"/>
                      </a:rPr>
                      <a:t>{1,3}</a:t>
                    </a:r>
                  </a:p>
                </p:txBody>
              </p:sp>
            </p:grpSp>
            <p:grpSp>
              <p:nvGrpSpPr>
                <p:cNvPr id="8" name="Group 40"/>
                <p:cNvGrpSpPr>
                  <a:grpSpLocks/>
                </p:cNvGrpSpPr>
                <p:nvPr/>
              </p:nvGrpSpPr>
              <p:grpSpPr bwMode="auto">
                <a:xfrm>
                  <a:off x="3823918" y="3652982"/>
                  <a:ext cx="1225733" cy="1953587"/>
                  <a:chOff x="2832" y="2208"/>
                  <a:chExt cx="833" cy="1310"/>
                </a:xfrm>
              </p:grpSpPr>
              <p:sp>
                <p:nvSpPr>
                  <p:cNvPr id="588815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2400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16" name="AutoShape 16"/>
                  <p:cNvCxnSpPr>
                    <a:cxnSpLocks noChangeShapeType="1"/>
                    <a:stCxn id="588815" idx="4"/>
                    <a:endCxn id="588803" idx="7"/>
                  </p:cNvCxnSpPr>
                  <p:nvPr/>
                </p:nvCxnSpPr>
                <p:spPr bwMode="auto">
                  <a:xfrm>
                    <a:off x="2880" y="2496"/>
                    <a:ext cx="34" cy="102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8817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80" y="2208"/>
                    <a:ext cx="785" cy="4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>
                        <a:latin typeface="Comic Sans MS" pitchFamily="66" charset="0"/>
                      </a:rPr>
                      <a:t>{1,5}</a:t>
                    </a:r>
                  </a:p>
                </p:txBody>
              </p:sp>
            </p:grpSp>
            <p:sp>
              <p:nvSpPr>
                <p:cNvPr id="588825" name="Oval 25"/>
                <p:cNvSpPr>
                  <a:spLocks noChangeArrowheads="1"/>
                </p:cNvSpPr>
                <p:nvPr/>
              </p:nvSpPr>
              <p:spPr bwMode="auto">
                <a:xfrm>
                  <a:off x="2623199" y="2507673"/>
                  <a:ext cx="141261" cy="143164"/>
                </a:xfrm>
                <a:prstGeom prst="ellipse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 sz="3600">
                    <a:latin typeface="Comic Sans MS" pitchFamily="66" charset="0"/>
                  </a:endParaRPr>
                </a:p>
              </p:txBody>
            </p:sp>
            <p:cxnSp>
              <p:nvCxnSpPr>
                <p:cNvPr id="588827" name="AutoShape 27"/>
                <p:cNvCxnSpPr>
                  <a:cxnSpLocks noChangeShapeType="1"/>
                  <a:stCxn id="588825" idx="5"/>
                  <a:endCxn id="588810" idx="7"/>
                </p:cNvCxnSpPr>
                <p:nvPr/>
              </p:nvCxnSpPr>
              <p:spPr bwMode="auto">
                <a:xfrm flipH="1">
                  <a:off x="2178816" y="2629959"/>
                  <a:ext cx="565043" cy="1330229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cxnSp>
              <p:nvCxnSpPr>
                <p:cNvPr id="588828" name="AutoShape 28"/>
                <p:cNvCxnSpPr>
                  <a:cxnSpLocks noChangeShapeType="1"/>
                  <a:stCxn id="588825" idx="6"/>
                  <a:endCxn id="588815" idx="2"/>
                </p:cNvCxnSpPr>
                <p:nvPr/>
              </p:nvCxnSpPr>
              <p:spPr bwMode="auto">
                <a:xfrm>
                  <a:off x="2764460" y="2579255"/>
                  <a:ext cx="1059456" cy="1431636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grpSp>
              <p:nvGrpSpPr>
                <p:cNvPr id="9" name="Group 45"/>
                <p:cNvGrpSpPr>
                  <a:grpSpLocks/>
                </p:cNvGrpSpPr>
                <p:nvPr/>
              </p:nvGrpSpPr>
              <p:grpSpPr bwMode="auto">
                <a:xfrm>
                  <a:off x="3894547" y="2191521"/>
                  <a:ext cx="3543293" cy="1794020"/>
                  <a:chOff x="2880" y="1228"/>
                  <a:chExt cx="2408" cy="1203"/>
                </a:xfrm>
              </p:grpSpPr>
              <p:sp>
                <p:nvSpPr>
                  <p:cNvPr id="588821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84" y="1228"/>
                    <a:ext cx="1504" cy="4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 dirty="0">
                        <a:latin typeface="Comic Sans MS" pitchFamily="66" charset="0"/>
                      </a:rPr>
                      <a:t>{1,2,5,10}</a:t>
                    </a:r>
                  </a:p>
                </p:txBody>
              </p:sp>
              <p:cxnSp>
                <p:nvCxnSpPr>
                  <p:cNvPr id="588823" name="AutoShape 23"/>
                  <p:cNvCxnSpPr>
                    <a:cxnSpLocks noChangeShapeType="1"/>
                    <a:stCxn id="588806" idx="1"/>
                  </p:cNvCxnSpPr>
                  <p:nvPr/>
                </p:nvCxnSpPr>
                <p:spPr bwMode="auto">
                  <a:xfrm flipH="1" flipV="1">
                    <a:off x="3696" y="1536"/>
                    <a:ext cx="686" cy="878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8843" name="Oval 43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440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44" name="AutoShape 44"/>
                  <p:cNvCxnSpPr>
                    <a:cxnSpLocks noChangeShapeType="1"/>
                    <a:stCxn id="588817" idx="1"/>
                    <a:endCxn id="588843" idx="3"/>
                  </p:cNvCxnSpPr>
                  <p:nvPr/>
                </p:nvCxnSpPr>
                <p:spPr bwMode="auto">
                  <a:xfrm rot="10800000" flipH="1">
                    <a:off x="2880" y="1522"/>
                    <a:ext cx="734" cy="909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</p:grpSp>
          </p:grpSp>
          <p:grpSp>
            <p:nvGrpSpPr>
              <p:cNvPr id="10" name="Group 50"/>
              <p:cNvGrpSpPr>
                <a:grpSpLocks/>
              </p:cNvGrpSpPr>
              <p:nvPr/>
            </p:nvGrpSpPr>
            <p:grpSpPr bwMode="auto">
              <a:xfrm>
                <a:off x="2693830" y="1219200"/>
                <a:ext cx="5916770" cy="1360055"/>
                <a:chOff x="1568" y="672"/>
                <a:chExt cx="4021" cy="912"/>
              </a:xfrm>
            </p:grpSpPr>
            <p:grpSp>
              <p:nvGrpSpPr>
                <p:cNvPr id="11" name="Group 47"/>
                <p:cNvGrpSpPr>
                  <a:grpSpLocks/>
                </p:cNvGrpSpPr>
                <p:nvPr/>
              </p:nvGrpSpPr>
              <p:grpSpPr bwMode="auto">
                <a:xfrm>
                  <a:off x="1568" y="864"/>
                  <a:ext cx="1550" cy="720"/>
                  <a:chOff x="2064" y="768"/>
                  <a:chExt cx="1550" cy="720"/>
                </a:xfrm>
              </p:grpSpPr>
              <p:sp>
                <p:nvSpPr>
                  <p:cNvPr id="588820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768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30" name="AutoShape 30"/>
                  <p:cNvCxnSpPr>
                    <a:cxnSpLocks noChangeShapeType="1"/>
                    <a:stCxn id="588825" idx="6"/>
                    <a:endCxn id="588820" idx="2"/>
                  </p:cNvCxnSpPr>
                  <p:nvPr/>
                </p:nvCxnSpPr>
                <p:spPr bwMode="auto">
                  <a:xfrm flipV="1">
                    <a:off x="2064" y="816"/>
                    <a:ext cx="1104" cy="67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  <p:cxnSp>
                <p:nvCxnSpPr>
                  <p:cNvPr id="588846" name="AutoShape 46"/>
                  <p:cNvCxnSpPr>
                    <a:cxnSpLocks noChangeShapeType="1"/>
                    <a:stCxn id="588820" idx="5"/>
                    <a:endCxn id="588843" idx="1"/>
                  </p:cNvCxnSpPr>
                  <p:nvPr/>
                </p:nvCxnSpPr>
                <p:spPr bwMode="auto">
                  <a:xfrm>
                    <a:off x="3250" y="850"/>
                    <a:ext cx="364" cy="604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</p:grpSp>
            <p:sp>
              <p:nvSpPr>
                <p:cNvPr id="588848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2592" y="672"/>
                  <a:ext cx="2997" cy="446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L="742950" indent="-285750" algn="l"/>
                  <a:r>
                    <a:rPr lang="en-US" sz="3600" dirty="0">
                      <a:latin typeface="Comic Sans MS" pitchFamily="66" charset="0"/>
                    </a:rPr>
                    <a:t>{1,2,3,5,10,15,30}</a:t>
                  </a:r>
                </a:p>
              </p:txBody>
            </p:sp>
          </p:grp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6"/>
          <p:cNvGrpSpPr/>
          <p:nvPr/>
        </p:nvGrpSpPr>
        <p:grpSpPr>
          <a:xfrm>
            <a:off x="228600" y="1017588"/>
            <a:ext cx="6483350" cy="5395912"/>
            <a:chOff x="254000" y="1017588"/>
            <a:chExt cx="6483350" cy="5395912"/>
          </a:xfrm>
        </p:grpSpPr>
        <p:sp>
          <p:nvSpPr>
            <p:cNvPr id="589826" name="Text Box 2"/>
            <p:cNvSpPr txBox="1">
              <a:spLocks noChangeArrowheads="1"/>
            </p:cNvSpPr>
            <p:nvPr/>
          </p:nvSpPr>
          <p:spPr bwMode="auto">
            <a:xfrm>
              <a:off x="3403600" y="5711825"/>
              <a:ext cx="43815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4000"/>
                <a:t>1</a:t>
              </a: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860800" y="3962400"/>
              <a:ext cx="2438400" cy="1828800"/>
              <a:chOff x="2928" y="2400"/>
              <a:chExt cx="1536" cy="1152"/>
            </a:xfrm>
          </p:grpSpPr>
          <p:sp>
            <p:nvSpPr>
              <p:cNvPr id="589830" name="Oval 6"/>
              <p:cNvSpPr>
                <a:spLocks noChangeArrowheads="1"/>
              </p:cNvSpPr>
              <p:nvPr/>
            </p:nvSpPr>
            <p:spPr bwMode="auto">
              <a:xfrm>
                <a:off x="4368" y="2400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589831" name="AutoShape 7"/>
              <p:cNvCxnSpPr>
                <a:cxnSpLocks noChangeShapeType="1"/>
              </p:cNvCxnSpPr>
              <p:nvPr/>
            </p:nvCxnSpPr>
            <p:spPr bwMode="auto">
              <a:xfrm flipH="1">
                <a:off x="2928" y="2496"/>
                <a:ext cx="1488" cy="1056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</p:grpSp>
        <p:sp>
          <p:nvSpPr>
            <p:cNvPr id="589833" name="Text Box 9"/>
            <p:cNvSpPr txBox="1">
              <a:spLocks noChangeArrowheads="1"/>
            </p:cNvSpPr>
            <p:nvPr/>
          </p:nvSpPr>
          <p:spPr bwMode="auto">
            <a:xfrm>
              <a:off x="6299200" y="3533775"/>
              <a:ext cx="43815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4000"/>
                <a:t>2</a:t>
              </a:r>
            </a:p>
          </p:txBody>
        </p:sp>
        <p:sp>
          <p:nvSpPr>
            <p:cNvPr id="589835" name="Oval 11"/>
            <p:cNvSpPr>
              <a:spLocks noChangeArrowheads="1"/>
            </p:cNvSpPr>
            <p:nvPr/>
          </p:nvSpPr>
          <p:spPr bwMode="auto">
            <a:xfrm>
              <a:off x="3708400" y="57150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37"/>
            <p:cNvGrpSpPr>
              <a:grpSpLocks/>
            </p:cNvGrpSpPr>
            <p:nvPr/>
          </p:nvGrpSpPr>
          <p:grpSpPr bwMode="auto">
            <a:xfrm>
              <a:off x="4927600" y="2054225"/>
              <a:ext cx="1241425" cy="1930400"/>
              <a:chOff x="3104" y="1294"/>
              <a:chExt cx="782" cy="1216"/>
            </a:xfrm>
          </p:grpSpPr>
          <p:sp>
            <p:nvSpPr>
              <p:cNvPr id="589850" name="Text Box 26"/>
              <p:cNvSpPr txBox="1">
                <a:spLocks noChangeArrowheads="1"/>
              </p:cNvSpPr>
              <p:nvPr/>
            </p:nvSpPr>
            <p:spPr bwMode="auto">
              <a:xfrm>
                <a:off x="3288" y="1294"/>
                <a:ext cx="436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4000"/>
                  <a:t>10</a:t>
                </a:r>
              </a:p>
            </p:txBody>
          </p:sp>
          <p:cxnSp>
            <p:nvCxnSpPr>
              <p:cNvPr id="589851" name="AutoShape 27"/>
              <p:cNvCxnSpPr>
                <a:cxnSpLocks noChangeShapeType="1"/>
                <a:stCxn id="589830" idx="1"/>
              </p:cNvCxnSpPr>
              <p:nvPr/>
            </p:nvCxnSpPr>
            <p:spPr bwMode="auto">
              <a:xfrm flipH="1" flipV="1">
                <a:off x="3200" y="1632"/>
                <a:ext cx="686" cy="878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sp>
            <p:nvSpPr>
              <p:cNvPr id="589852" name="Oval 28"/>
              <p:cNvSpPr>
                <a:spLocks noChangeArrowheads="1"/>
              </p:cNvSpPr>
              <p:nvPr/>
            </p:nvSpPr>
            <p:spPr bwMode="auto">
              <a:xfrm>
                <a:off x="3104" y="153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89841" name="Oval 17"/>
            <p:cNvSpPr>
              <a:spLocks noChangeArrowheads="1"/>
            </p:cNvSpPr>
            <p:nvPr/>
          </p:nvSpPr>
          <p:spPr bwMode="auto">
            <a:xfrm>
              <a:off x="3708400" y="39624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41"/>
            <p:cNvGrpSpPr>
              <a:grpSpLocks/>
            </p:cNvGrpSpPr>
            <p:nvPr/>
          </p:nvGrpSpPr>
          <p:grpSpPr bwMode="auto">
            <a:xfrm>
              <a:off x="254000" y="1017588"/>
              <a:ext cx="5060950" cy="4773612"/>
              <a:chOff x="160" y="641"/>
              <a:chExt cx="3188" cy="3007"/>
            </a:xfrm>
          </p:grpSpPr>
          <p:sp>
            <p:nvSpPr>
              <p:cNvPr id="589845" name="Oval 21"/>
              <p:cNvSpPr>
                <a:spLocks noChangeArrowheads="1"/>
              </p:cNvSpPr>
              <p:nvPr/>
            </p:nvSpPr>
            <p:spPr bwMode="auto">
              <a:xfrm>
                <a:off x="1520" y="153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589853" name="AutoShape 29"/>
              <p:cNvCxnSpPr>
                <a:cxnSpLocks noChangeShapeType="1"/>
                <a:stCxn id="589843" idx="1"/>
                <a:endCxn id="589852" idx="3"/>
              </p:cNvCxnSpPr>
              <p:nvPr/>
            </p:nvCxnSpPr>
            <p:spPr bwMode="auto">
              <a:xfrm flipV="1">
                <a:off x="2384" y="1618"/>
                <a:ext cx="734" cy="877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grpSp>
            <p:nvGrpSpPr>
              <p:cNvPr id="6" name="Group 39"/>
              <p:cNvGrpSpPr>
                <a:grpSpLocks/>
              </p:cNvGrpSpPr>
              <p:nvPr/>
            </p:nvGrpSpPr>
            <p:grpSpPr bwMode="auto">
              <a:xfrm>
                <a:off x="160" y="641"/>
                <a:ext cx="3188" cy="3007"/>
                <a:chOff x="160" y="641"/>
                <a:chExt cx="3188" cy="3007"/>
              </a:xfrm>
            </p:grpSpPr>
            <p:grpSp>
              <p:nvGrpSpPr>
                <p:cNvPr id="7" name="Group 38"/>
                <p:cNvGrpSpPr>
                  <a:grpSpLocks/>
                </p:cNvGrpSpPr>
                <p:nvPr/>
              </p:nvGrpSpPr>
              <p:grpSpPr bwMode="auto">
                <a:xfrm>
                  <a:off x="432" y="2274"/>
                  <a:ext cx="2308" cy="1374"/>
                  <a:chOff x="432" y="2274"/>
                  <a:chExt cx="2308" cy="1374"/>
                </a:xfrm>
              </p:grpSpPr>
              <p:sp>
                <p:nvSpPr>
                  <p:cNvPr id="589837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1136" y="2496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cxnSp>
                <p:nvCxnSpPr>
                  <p:cNvPr id="589838" name="AutoShape 14"/>
                  <p:cNvCxnSpPr>
                    <a:cxnSpLocks noChangeShapeType="1"/>
                    <a:stCxn id="589837" idx="7"/>
                    <a:endCxn id="589835" idx="2"/>
                  </p:cNvCxnSpPr>
                  <p:nvPr/>
                </p:nvCxnSpPr>
                <p:spPr bwMode="auto">
                  <a:xfrm>
                    <a:off x="1218" y="2510"/>
                    <a:ext cx="1118" cy="1138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9839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2274"/>
                    <a:ext cx="756" cy="44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4000"/>
                      <a:t>      3</a:t>
                    </a:r>
                  </a:p>
                </p:txBody>
              </p:sp>
              <p:cxnSp>
                <p:nvCxnSpPr>
                  <p:cNvPr id="589842" name="AutoShape 18"/>
                  <p:cNvCxnSpPr>
                    <a:cxnSpLocks noChangeShapeType="1"/>
                    <a:stCxn id="589841" idx="4"/>
                    <a:endCxn id="589835" idx="7"/>
                  </p:cNvCxnSpPr>
                  <p:nvPr/>
                </p:nvCxnSpPr>
                <p:spPr bwMode="auto">
                  <a:xfrm>
                    <a:off x="2384" y="2592"/>
                    <a:ext cx="34" cy="102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9843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84" y="2274"/>
                    <a:ext cx="356" cy="44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4000"/>
                      <a:t> 5</a:t>
                    </a:r>
                  </a:p>
                </p:txBody>
              </p:sp>
            </p:grpSp>
            <p:sp>
              <p:nvSpPr>
                <p:cNvPr id="589846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160" y="1362"/>
                  <a:ext cx="1396" cy="44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 type="none" w="lg" len="lg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>
                    <a:spcBef>
                      <a:spcPct val="0"/>
                    </a:spcBef>
                  </a:pPr>
                  <a:r>
                    <a:rPr lang="en-US" sz="4000"/>
                    <a:t>            15</a:t>
                  </a:r>
                </a:p>
              </p:txBody>
            </p:sp>
            <p:cxnSp>
              <p:nvCxnSpPr>
                <p:cNvPr id="589847" name="AutoShape 23"/>
                <p:cNvCxnSpPr>
                  <a:cxnSpLocks noChangeShapeType="1"/>
                  <a:stCxn id="589845" idx="5"/>
                  <a:endCxn id="589837" idx="7"/>
                </p:cNvCxnSpPr>
                <p:nvPr/>
              </p:nvCxnSpPr>
              <p:spPr bwMode="auto">
                <a:xfrm flipH="1">
                  <a:off x="1218" y="1618"/>
                  <a:ext cx="384" cy="892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cxnSp>
              <p:nvCxnSpPr>
                <p:cNvPr id="589848" name="AutoShape 24"/>
                <p:cNvCxnSpPr>
                  <a:cxnSpLocks noChangeShapeType="1"/>
                  <a:stCxn id="589845" idx="6"/>
                  <a:endCxn id="589841" idx="2"/>
                </p:cNvCxnSpPr>
                <p:nvPr/>
              </p:nvCxnSpPr>
              <p:spPr bwMode="auto">
                <a:xfrm>
                  <a:off x="1616" y="1584"/>
                  <a:ext cx="720" cy="960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grpSp>
              <p:nvGrpSpPr>
                <p:cNvPr id="8" name="Group 31"/>
                <p:cNvGrpSpPr>
                  <a:grpSpLocks/>
                </p:cNvGrpSpPr>
                <p:nvPr/>
              </p:nvGrpSpPr>
              <p:grpSpPr bwMode="auto">
                <a:xfrm>
                  <a:off x="1568" y="864"/>
                  <a:ext cx="1550" cy="720"/>
                  <a:chOff x="2064" y="768"/>
                  <a:chExt cx="1550" cy="720"/>
                </a:xfrm>
              </p:grpSpPr>
              <p:sp>
                <p:nvSpPr>
                  <p:cNvPr id="589856" name="Oval 32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768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cxnSp>
                <p:nvCxnSpPr>
                  <p:cNvPr id="589857" name="AutoShape 33"/>
                  <p:cNvCxnSpPr>
                    <a:cxnSpLocks noChangeShapeType="1"/>
                    <a:stCxn id="589845" idx="6"/>
                    <a:endCxn id="589856" idx="2"/>
                  </p:cNvCxnSpPr>
                  <p:nvPr/>
                </p:nvCxnSpPr>
                <p:spPr bwMode="auto">
                  <a:xfrm flipV="1">
                    <a:off x="2064" y="816"/>
                    <a:ext cx="1104" cy="67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  <p:cxnSp>
                <p:nvCxnSpPr>
                  <p:cNvPr id="589858" name="AutoShape 34"/>
                  <p:cNvCxnSpPr>
                    <a:cxnSpLocks noChangeShapeType="1"/>
                    <a:stCxn id="589856" idx="5"/>
                    <a:endCxn id="589852" idx="1"/>
                  </p:cNvCxnSpPr>
                  <p:nvPr/>
                </p:nvCxnSpPr>
                <p:spPr bwMode="auto">
                  <a:xfrm>
                    <a:off x="3250" y="850"/>
                    <a:ext cx="364" cy="604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</p:grpSp>
            <p:sp>
              <p:nvSpPr>
                <p:cNvPr id="589859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2592" y="641"/>
                  <a:ext cx="756" cy="48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L="742950" indent="-285750" algn="l"/>
                  <a:r>
                    <a:rPr lang="en-US" sz="4400" dirty="0"/>
                    <a:t>30</a:t>
                  </a:r>
                </a:p>
              </p:txBody>
            </p:sp>
          </p:grpSp>
        </p:grpSp>
      </p:grpSp>
      <p:sp>
        <p:nvSpPr>
          <p:cNvPr id="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6662057" cy="1105126"/>
          </a:xfrm>
        </p:spPr>
        <p:txBody>
          <a:bodyPr>
            <a:noAutofit/>
          </a:bodyPr>
          <a:lstStyle/>
          <a:p>
            <a:r>
              <a:rPr lang="en-US" sz="3600" b="0" dirty="0" smtClean="0"/>
              <a:t>partial order:</a:t>
            </a:r>
            <a:r>
              <a:rPr lang="en-US" sz="3600" b="0" dirty="0" smtClean="0">
                <a:solidFill>
                  <a:srgbClr val="0033CC"/>
                </a:solidFill>
              </a:rPr>
              <a:t> properly divides </a:t>
            </a:r>
            <a:endParaRPr lang="en-US" sz="3600" b="0" dirty="0"/>
          </a:p>
        </p:txBody>
      </p:sp>
      <p:sp>
        <p:nvSpPr>
          <p:cNvPr id="34" name="TextBox 33"/>
          <p:cNvSpPr txBox="1"/>
          <p:nvPr/>
        </p:nvSpPr>
        <p:spPr>
          <a:xfrm>
            <a:off x="4114800" y="5715000"/>
            <a:ext cx="49888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on {1,2,3,5,10,15,30}</a:t>
            </a:r>
            <a:endParaRPr lang="en-US" sz="4000" dirty="0">
              <a:latin typeface="Comic Sans MS" pitchFamily="66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543800" cy="1143000"/>
          </a:xfrm>
        </p:spPr>
        <p:txBody>
          <a:bodyPr/>
          <a:lstStyle/>
          <a:p>
            <a:r>
              <a:rPr lang="en-US" sz="6600" b="0" dirty="0" smtClean="0">
                <a:solidFill>
                  <a:srgbClr val="006600"/>
                </a:solidFill>
                <a:ea typeface="+mn-ea"/>
                <a:cs typeface="+mn-cs"/>
              </a:rPr>
              <a:t>same shape</a:t>
            </a:r>
            <a:endParaRPr lang="en-US" sz="4800" b="0" dirty="0"/>
          </a:p>
        </p:txBody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924800" cy="3955032"/>
          </a:xfrm>
          <a:ln/>
        </p:spPr>
        <p:txBody>
          <a:bodyPr/>
          <a:lstStyle/>
          <a:p>
            <a:pPr>
              <a:buFontTx/>
              <a:buNone/>
            </a:pPr>
            <a:r>
              <a:rPr lang="en-US" sz="6600" dirty="0" smtClean="0">
                <a:solidFill>
                  <a:srgbClr val="0033CC"/>
                </a:solidFill>
              </a:rPr>
              <a:t> </a:t>
            </a:r>
            <a:r>
              <a:rPr lang="en-US" sz="6600" dirty="0" smtClean="0">
                <a:solidFill>
                  <a:srgbClr val="006600"/>
                </a:solidFill>
              </a:rPr>
              <a:t> as </a:t>
            </a:r>
            <a:r>
              <a:rPr lang="en-US" sz="6600" b="1" dirty="0" smtClean="0">
                <a:solidFill>
                  <a:srgbClr val="006600"/>
                </a:solidFill>
                <a:latin typeface="Euclid Symbol" charset="2"/>
                <a:cs typeface="Euclid Symbol" charset="2"/>
              </a:rPr>
              <a:t>⊂</a:t>
            </a:r>
            <a:r>
              <a:rPr lang="en-US" sz="6600" dirty="0" smtClean="0">
                <a:solidFill>
                  <a:srgbClr val="006600"/>
                </a:solidFill>
              </a:rPr>
              <a:t> example</a:t>
            </a:r>
          </a:p>
          <a:p>
            <a:pPr algn="ctr">
              <a:buFontTx/>
              <a:buNone/>
            </a:pPr>
            <a:r>
              <a:rPr lang="en-US" sz="8800" dirty="0" smtClean="0">
                <a:solidFill>
                  <a:srgbClr val="8F008F"/>
                </a:solidFill>
              </a:rPr>
              <a:t>isomorphic</a:t>
            </a:r>
          </a:p>
          <a:p>
            <a:pPr>
              <a:buFontTx/>
              <a:buNone/>
            </a:pPr>
            <a:endParaRPr lang="en-US" sz="8800" dirty="0" smtClean="0">
              <a:solidFill>
                <a:srgbClr val="006600"/>
              </a:solidFill>
            </a:endParaRPr>
          </a:p>
          <a:p>
            <a:pPr>
              <a:buFontTx/>
              <a:buNone/>
            </a:pPr>
            <a:endParaRPr lang="en-US" sz="8800" dirty="0" smtClean="0">
              <a:solidFill>
                <a:srgbClr val="006600"/>
              </a:solidFill>
            </a:endParaRPr>
          </a:p>
          <a:p>
            <a:pPr>
              <a:buFontTx/>
              <a:buNone/>
            </a:pPr>
            <a:endParaRPr lang="en-US" sz="8800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6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391400" cy="1143000"/>
          </a:xfrm>
        </p:spPr>
        <p:txBody>
          <a:bodyPr>
            <a:noAutofit/>
          </a:bodyPr>
          <a:lstStyle/>
          <a:p>
            <a:r>
              <a:rPr lang="en-US" sz="4400" dirty="0" err="1" smtClean="0"/>
              <a:t>p.o</a:t>
            </a:r>
            <a:r>
              <a:rPr lang="en-US" sz="4400" dirty="0" smtClean="0"/>
              <a:t>. has same shape as </a:t>
            </a:r>
            <a:r>
              <a:rPr lang="en-US" sz="4400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/>
              </a:rPr>
              <a:t>⊂</a:t>
            </a:r>
            <a:endParaRPr lang="en-US" sz="4400" dirty="0">
              <a:solidFill>
                <a:srgbClr val="0033CC"/>
              </a:solidFill>
              <a:latin typeface="Euclid Symbol" charset="2"/>
              <a:cs typeface="Euclid Symbol" charset="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305800" cy="3352800"/>
          </a:xfrm>
        </p:spPr>
        <p:txBody>
          <a:bodyPr>
            <a:noAutofit/>
          </a:bodyPr>
          <a:lstStyle/>
          <a:p>
            <a:r>
              <a:rPr lang="en-US" sz="4800" i="1" dirty="0" smtClean="0"/>
              <a:t>Theorem:  </a:t>
            </a:r>
            <a:r>
              <a:rPr lang="en-US" sz="4800" dirty="0" smtClean="0"/>
              <a:t>Every strict partial order is isomorphic to a collection of subsets partially ordered by</a:t>
            </a:r>
            <a:r>
              <a:rPr lang="en-US" sz="4800" dirty="0" smtClean="0">
                <a:solidFill>
                  <a:srgbClr val="0033CC"/>
                </a:solidFill>
              </a:rPr>
              <a:t> </a:t>
            </a:r>
            <a:r>
              <a:rPr lang="en-US" sz="48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/>
              </a:rPr>
              <a:t>⊂</a:t>
            </a:r>
            <a:r>
              <a:rPr lang="en-US" sz="4800" b="1" dirty="0" smtClean="0">
                <a:ea typeface="+mj-ea"/>
                <a:cs typeface="+mj-cs"/>
                <a:sym typeface="Euclid Symbol"/>
              </a:rPr>
              <a:t>.</a:t>
            </a:r>
            <a:endParaRPr lang="en-US" sz="4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1342" name="AutoShape 14"/>
          <p:cNvCxnSpPr>
            <a:cxnSpLocks noChangeShapeType="1"/>
            <a:stCxn id="611341" idx="3"/>
          </p:cNvCxnSpPr>
          <p:nvPr/>
        </p:nvCxnSpPr>
        <p:spPr bwMode="auto">
          <a:xfrm>
            <a:off x="1851025" y="4048125"/>
            <a:ext cx="1911350" cy="1746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611330" name="Text Box 2"/>
          <p:cNvSpPr txBox="1">
            <a:spLocks noChangeArrowheads="1"/>
          </p:cNvSpPr>
          <p:nvPr/>
        </p:nvSpPr>
        <p:spPr bwMode="auto">
          <a:xfrm>
            <a:off x="3403600" y="5759450"/>
            <a:ext cx="1641475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/>
              <a:t>1 </a:t>
            </a:r>
            <a:r>
              <a:rPr lang="en-US" sz="3600">
                <a:sym typeface="Wingdings" pitchFamily="2" charset="2"/>
              </a:rPr>
              <a:t></a:t>
            </a:r>
            <a:r>
              <a:rPr lang="en-US" sz="3600"/>
              <a:t>{1}</a:t>
            </a:r>
          </a:p>
        </p:txBody>
      </p:sp>
      <p:sp>
        <p:nvSpPr>
          <p:cNvPr id="611331" name="Rectangle 3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543800" cy="1143000"/>
          </a:xfrm>
        </p:spPr>
        <p:txBody>
          <a:bodyPr>
            <a:normAutofit/>
          </a:bodyPr>
          <a:lstStyle/>
          <a:p>
            <a:r>
              <a:rPr lang="en-US" sz="4400" b="0" dirty="0" smtClean="0"/>
              <a:t>subsets </a:t>
            </a:r>
            <a:r>
              <a:rPr lang="en-US" sz="4400" b="0" dirty="0"/>
              <a:t>from </a:t>
            </a:r>
            <a:r>
              <a:rPr lang="en-US" sz="4400" b="0" dirty="0" smtClean="0"/>
              <a:t>divides</a:t>
            </a:r>
            <a:endParaRPr lang="en-US" sz="4400" b="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60800" y="3630613"/>
            <a:ext cx="4224338" cy="2160587"/>
            <a:chOff x="2928" y="2191"/>
            <a:chExt cx="2661" cy="1361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928" y="2400"/>
              <a:ext cx="1536" cy="1152"/>
              <a:chOff x="2928" y="2400"/>
              <a:chExt cx="1536" cy="1152"/>
            </a:xfrm>
          </p:grpSpPr>
          <p:sp>
            <p:nvSpPr>
              <p:cNvPr id="611334" name="Oval 6"/>
              <p:cNvSpPr>
                <a:spLocks noChangeArrowheads="1"/>
              </p:cNvSpPr>
              <p:nvPr/>
            </p:nvSpPr>
            <p:spPr bwMode="auto">
              <a:xfrm>
                <a:off x="4368" y="2400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611335" name="AutoShape 7"/>
              <p:cNvCxnSpPr>
                <a:cxnSpLocks noChangeShapeType="1"/>
              </p:cNvCxnSpPr>
              <p:nvPr/>
            </p:nvCxnSpPr>
            <p:spPr bwMode="auto">
              <a:xfrm flipH="1">
                <a:off x="2928" y="2496"/>
                <a:ext cx="1488" cy="1056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3688" y="2191"/>
              <a:ext cx="1901" cy="1073"/>
              <a:chOff x="3688" y="2191"/>
              <a:chExt cx="1901" cy="1073"/>
            </a:xfrm>
          </p:grpSpPr>
          <p:sp>
            <p:nvSpPr>
              <p:cNvPr id="611337" name="Text Box 9"/>
              <p:cNvSpPr txBox="1">
                <a:spLocks noChangeArrowheads="1"/>
              </p:cNvSpPr>
              <p:nvPr/>
            </p:nvSpPr>
            <p:spPr bwMode="auto">
              <a:xfrm>
                <a:off x="4464" y="2191"/>
                <a:ext cx="1125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3200"/>
                  <a:t>2 </a:t>
                </a:r>
                <a:r>
                  <a:rPr lang="en-US" sz="3200">
                    <a:sym typeface="Wingdings" pitchFamily="2" charset="2"/>
                  </a:rPr>
                  <a:t></a:t>
                </a:r>
                <a:r>
                  <a:rPr lang="en-US" sz="3200"/>
                  <a:t>{1,2}</a:t>
                </a:r>
              </a:p>
            </p:txBody>
          </p:sp>
          <p:sp>
            <p:nvSpPr>
              <p:cNvPr id="611338" name="Freeform 10"/>
              <p:cNvSpPr>
                <a:spLocks/>
              </p:cNvSpPr>
              <p:nvPr/>
            </p:nvSpPr>
            <p:spPr bwMode="auto">
              <a:xfrm>
                <a:off x="3688" y="2976"/>
                <a:ext cx="344" cy="288"/>
              </a:xfrm>
              <a:custGeom>
                <a:avLst/>
                <a:gdLst/>
                <a:ahLst/>
                <a:cxnLst>
                  <a:cxn ang="0">
                    <a:pos x="200" y="0"/>
                  </a:cxn>
                  <a:cxn ang="0">
                    <a:pos x="56" y="96"/>
                  </a:cxn>
                  <a:cxn ang="0">
                    <a:pos x="8" y="240"/>
                  </a:cxn>
                  <a:cxn ang="0">
                    <a:pos x="104" y="288"/>
                  </a:cxn>
                  <a:cxn ang="0">
                    <a:pos x="248" y="240"/>
                  </a:cxn>
                  <a:cxn ang="0">
                    <a:pos x="344" y="144"/>
                  </a:cxn>
                </a:cxnLst>
                <a:rect l="0" t="0" r="r" b="b"/>
                <a:pathLst>
                  <a:path w="344" h="288">
                    <a:moveTo>
                      <a:pt x="200" y="0"/>
                    </a:moveTo>
                    <a:cubicBezTo>
                      <a:pt x="144" y="28"/>
                      <a:pt x="88" y="56"/>
                      <a:pt x="56" y="96"/>
                    </a:cubicBezTo>
                    <a:cubicBezTo>
                      <a:pt x="24" y="136"/>
                      <a:pt x="0" y="208"/>
                      <a:pt x="8" y="240"/>
                    </a:cubicBezTo>
                    <a:cubicBezTo>
                      <a:pt x="16" y="272"/>
                      <a:pt x="64" y="288"/>
                      <a:pt x="104" y="288"/>
                    </a:cubicBezTo>
                    <a:cubicBezTo>
                      <a:pt x="144" y="288"/>
                      <a:pt x="208" y="264"/>
                      <a:pt x="248" y="240"/>
                    </a:cubicBezTo>
                    <a:cubicBezTo>
                      <a:pt x="288" y="216"/>
                      <a:pt x="316" y="180"/>
                      <a:pt x="344" y="144"/>
                    </a:cubicBezTo>
                  </a:path>
                </a:pathLst>
              </a:custGeom>
              <a:noFill/>
              <a:ln w="25400" cap="flat" cmpd="sng">
                <a:solidFill>
                  <a:srgbClr val="0033CC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611339" name="Oval 11"/>
          <p:cNvSpPr>
            <a:spLocks noChangeArrowheads="1"/>
          </p:cNvSpPr>
          <p:nvPr/>
        </p:nvSpPr>
        <p:spPr bwMode="auto">
          <a:xfrm>
            <a:off x="3708400" y="57150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1341" name="Oval 13"/>
          <p:cNvSpPr>
            <a:spLocks noChangeArrowheads="1"/>
          </p:cNvSpPr>
          <p:nvPr/>
        </p:nvSpPr>
        <p:spPr bwMode="auto">
          <a:xfrm>
            <a:off x="1828800" y="3886200"/>
            <a:ext cx="152400" cy="188913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1343" name="Text Box 15"/>
          <p:cNvSpPr txBox="1">
            <a:spLocks noChangeArrowheads="1"/>
          </p:cNvSpPr>
          <p:nvPr/>
        </p:nvSpPr>
        <p:spPr bwMode="auto">
          <a:xfrm>
            <a:off x="152400" y="4114800"/>
            <a:ext cx="17859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200"/>
              <a:t>3 </a:t>
            </a:r>
            <a:r>
              <a:rPr lang="en-US" sz="3200">
                <a:sym typeface="Wingdings" pitchFamily="2" charset="2"/>
              </a:rPr>
              <a:t></a:t>
            </a:r>
            <a:r>
              <a:rPr lang="en-US" sz="3200"/>
              <a:t>{1,3}</a:t>
            </a:r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3708400" y="3706813"/>
            <a:ext cx="1862138" cy="2030412"/>
            <a:chOff x="2832" y="2239"/>
            <a:chExt cx="1173" cy="1279"/>
          </a:xfrm>
        </p:grpSpPr>
        <p:sp>
          <p:nvSpPr>
            <p:cNvPr id="611345" name="Oval 17"/>
            <p:cNvSpPr>
              <a:spLocks noChangeArrowheads="1"/>
            </p:cNvSpPr>
            <p:nvPr/>
          </p:nvSpPr>
          <p:spPr bwMode="auto">
            <a:xfrm>
              <a:off x="2832" y="2400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11346" name="AutoShape 18"/>
            <p:cNvCxnSpPr>
              <a:cxnSpLocks noChangeShapeType="1"/>
              <a:stCxn id="611345" idx="4"/>
              <a:endCxn id="611339" idx="7"/>
            </p:cNvCxnSpPr>
            <p:nvPr/>
          </p:nvCxnSpPr>
          <p:spPr bwMode="auto">
            <a:xfrm>
              <a:off x="2880" y="2496"/>
              <a:ext cx="34" cy="102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11347" name="Text Box 19"/>
            <p:cNvSpPr txBox="1">
              <a:spLocks noChangeArrowheads="1"/>
            </p:cNvSpPr>
            <p:nvPr/>
          </p:nvSpPr>
          <p:spPr bwMode="auto">
            <a:xfrm>
              <a:off x="2880" y="2239"/>
              <a:ext cx="112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3200"/>
                <a:t>5 </a:t>
              </a:r>
              <a:r>
                <a:rPr lang="en-US" sz="3200">
                  <a:sym typeface="Wingdings" pitchFamily="2" charset="2"/>
                </a:rPr>
                <a:t></a:t>
              </a:r>
              <a:r>
                <a:rPr lang="en-US" sz="3200"/>
                <a:t>{1,5}</a:t>
              </a:r>
            </a:p>
          </p:txBody>
        </p:sp>
      </p:grpSp>
      <p:sp>
        <p:nvSpPr>
          <p:cNvPr id="611349" name="Oval 21"/>
          <p:cNvSpPr>
            <a:spLocks noChangeArrowheads="1"/>
          </p:cNvSpPr>
          <p:nvPr/>
        </p:nvSpPr>
        <p:spPr bwMode="auto">
          <a:xfrm>
            <a:off x="2311400" y="2312988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1350" name="Text Box 22"/>
          <p:cNvSpPr txBox="1">
            <a:spLocks noChangeArrowheads="1"/>
          </p:cNvSpPr>
          <p:nvPr/>
        </p:nvSpPr>
        <p:spPr bwMode="auto">
          <a:xfrm>
            <a:off x="152400" y="1600200"/>
            <a:ext cx="27003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200"/>
              <a:t>15</a:t>
            </a:r>
            <a:r>
              <a:rPr lang="en-US" sz="3200">
                <a:sym typeface="Wingdings" pitchFamily="2" charset="2"/>
              </a:rPr>
              <a:t></a:t>
            </a:r>
            <a:r>
              <a:rPr lang="en-US" sz="3200"/>
              <a:t>{1,3,5,15}</a:t>
            </a:r>
          </a:p>
        </p:txBody>
      </p:sp>
      <p:cxnSp>
        <p:nvCxnSpPr>
          <p:cNvPr id="611351" name="AutoShape 23"/>
          <p:cNvCxnSpPr>
            <a:cxnSpLocks noChangeShapeType="1"/>
            <a:stCxn id="611349" idx="5"/>
            <a:endCxn id="611341" idx="7"/>
          </p:cNvCxnSpPr>
          <p:nvPr/>
        </p:nvCxnSpPr>
        <p:spPr bwMode="auto">
          <a:xfrm flipH="1">
            <a:off x="1958975" y="2443163"/>
            <a:ext cx="482600" cy="14700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11352" name="AutoShape 24"/>
          <p:cNvCxnSpPr>
            <a:cxnSpLocks noChangeShapeType="1"/>
            <a:stCxn id="611349" idx="6"/>
            <a:endCxn id="611345" idx="2"/>
          </p:cNvCxnSpPr>
          <p:nvPr/>
        </p:nvCxnSpPr>
        <p:spPr bwMode="auto">
          <a:xfrm>
            <a:off x="2463800" y="2389188"/>
            <a:ext cx="1244600" cy="16494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3784600" y="2151063"/>
            <a:ext cx="4237038" cy="1833562"/>
            <a:chOff x="2880" y="1259"/>
            <a:chExt cx="2669" cy="1155"/>
          </a:xfrm>
        </p:grpSpPr>
        <p:sp>
          <p:nvSpPr>
            <p:cNvPr id="611354" name="Text Box 26"/>
            <p:cNvSpPr txBox="1">
              <a:spLocks noChangeArrowheads="1"/>
            </p:cNvSpPr>
            <p:nvPr/>
          </p:nvSpPr>
          <p:spPr bwMode="auto">
            <a:xfrm>
              <a:off x="3784" y="1259"/>
              <a:ext cx="176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3200"/>
                <a:t>10 </a:t>
              </a:r>
              <a:r>
                <a:rPr lang="en-US" sz="3200">
                  <a:sym typeface="Wingdings" pitchFamily="2" charset="2"/>
                </a:rPr>
                <a:t></a:t>
              </a:r>
              <a:r>
                <a:rPr lang="en-US" sz="3200"/>
                <a:t>{1,2,5,10}</a:t>
              </a:r>
            </a:p>
          </p:txBody>
        </p:sp>
        <p:cxnSp>
          <p:nvCxnSpPr>
            <p:cNvPr id="611355" name="AutoShape 27"/>
            <p:cNvCxnSpPr>
              <a:cxnSpLocks noChangeShapeType="1"/>
              <a:stCxn id="611334" idx="1"/>
            </p:cNvCxnSpPr>
            <p:nvPr/>
          </p:nvCxnSpPr>
          <p:spPr bwMode="auto">
            <a:xfrm flipH="1" flipV="1">
              <a:off x="3696" y="1536"/>
              <a:ext cx="686" cy="87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11356" name="Oval 28"/>
            <p:cNvSpPr>
              <a:spLocks noChangeArrowheads="1"/>
            </p:cNvSpPr>
            <p:nvPr/>
          </p:nvSpPr>
          <p:spPr bwMode="auto">
            <a:xfrm>
              <a:off x="3600" y="1440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11357" name="AutoShape 29"/>
            <p:cNvCxnSpPr>
              <a:cxnSpLocks noChangeShapeType="1"/>
              <a:stCxn id="611347" idx="1"/>
              <a:endCxn id="611356" idx="3"/>
            </p:cNvCxnSpPr>
            <p:nvPr/>
          </p:nvCxnSpPr>
          <p:spPr bwMode="auto">
            <a:xfrm flipV="1">
              <a:off x="2880" y="1522"/>
              <a:ext cx="734" cy="8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2489200" y="1114425"/>
            <a:ext cx="6696075" cy="1400175"/>
            <a:chOff x="1568" y="702"/>
            <a:chExt cx="4218" cy="882"/>
          </a:xfrm>
        </p:grpSpPr>
        <p:grpSp>
          <p:nvGrpSpPr>
            <p:cNvPr id="8" name="Group 31"/>
            <p:cNvGrpSpPr>
              <a:grpSpLocks/>
            </p:cNvGrpSpPr>
            <p:nvPr/>
          </p:nvGrpSpPr>
          <p:grpSpPr bwMode="auto">
            <a:xfrm>
              <a:off x="1568" y="864"/>
              <a:ext cx="1550" cy="720"/>
              <a:chOff x="2064" y="768"/>
              <a:chExt cx="1550" cy="720"/>
            </a:xfrm>
          </p:grpSpPr>
          <p:sp>
            <p:nvSpPr>
              <p:cNvPr id="611360" name="Oval 32"/>
              <p:cNvSpPr>
                <a:spLocks noChangeArrowheads="1"/>
              </p:cNvSpPr>
              <p:nvPr/>
            </p:nvSpPr>
            <p:spPr bwMode="auto">
              <a:xfrm>
                <a:off x="3168" y="768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611361" name="AutoShape 33"/>
              <p:cNvCxnSpPr>
                <a:cxnSpLocks noChangeShapeType="1"/>
                <a:stCxn id="611349" idx="6"/>
                <a:endCxn id="611360" idx="2"/>
              </p:cNvCxnSpPr>
              <p:nvPr/>
            </p:nvCxnSpPr>
            <p:spPr bwMode="auto">
              <a:xfrm flipV="1">
                <a:off x="2064" y="816"/>
                <a:ext cx="1104" cy="672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611362" name="AutoShape 34"/>
              <p:cNvCxnSpPr>
                <a:cxnSpLocks noChangeShapeType="1"/>
                <a:stCxn id="611360" idx="5"/>
                <a:endCxn id="611356" idx="1"/>
              </p:cNvCxnSpPr>
              <p:nvPr/>
            </p:nvCxnSpPr>
            <p:spPr bwMode="auto">
              <a:xfrm>
                <a:off x="3250" y="850"/>
                <a:ext cx="364" cy="604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  <p:sp>
          <p:nvSpPr>
            <p:cNvPr id="611363" name="Text Box 35"/>
            <p:cNvSpPr txBox="1">
              <a:spLocks noChangeArrowheads="1"/>
            </p:cNvSpPr>
            <p:nvPr/>
          </p:nvSpPr>
          <p:spPr bwMode="auto">
            <a:xfrm>
              <a:off x="2592" y="702"/>
              <a:ext cx="3194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742950" indent="-285750" algn="l"/>
              <a:r>
                <a:rPr lang="en-US" sz="3600"/>
                <a:t>30 </a:t>
              </a:r>
              <a:r>
                <a:rPr lang="en-US" sz="3600">
                  <a:sym typeface="Wingdings" pitchFamily="2" charset="2"/>
                </a:rPr>
                <a:t>{</a:t>
              </a:r>
              <a:r>
                <a:rPr lang="en-US" sz="3600"/>
                <a:t>1,2,3,5,10,15,30}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1"/>
            <a:ext cx="8153400" cy="1676399"/>
          </a:xfrm>
        </p:spPr>
        <p:txBody>
          <a:bodyPr/>
          <a:lstStyle/>
          <a:p>
            <a:r>
              <a:rPr lang="en-US" dirty="0" smtClean="0"/>
              <a:t>proof: map each element,</a:t>
            </a:r>
            <a:r>
              <a:rPr lang="en-US" dirty="0" smtClean="0">
                <a:solidFill>
                  <a:srgbClr val="0000FF"/>
                </a:solidFill>
              </a:rPr>
              <a:t> a</a:t>
            </a:r>
            <a:r>
              <a:rPr lang="en-US" dirty="0" smtClean="0"/>
              <a:t>, </a:t>
            </a:r>
          </a:p>
          <a:p>
            <a:r>
              <a:rPr lang="en-US" dirty="0" smtClean="0"/>
              <a:t>to the set of elements below it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65137" y="3200400"/>
          <a:ext cx="7916863" cy="2032335"/>
        </p:xfrm>
        <a:graphic>
          <a:graphicData uri="http://schemas.openxmlformats.org/presentationml/2006/ole">
            <p:oleObj spid="_x0000_s120834" name="Equation" r:id="rId3" imgW="1879600" imgH="482600" progId="Equation.DSMT4">
              <p:embed/>
            </p:oleObj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391400" cy="1143000"/>
          </a:xfrm>
        </p:spPr>
        <p:txBody>
          <a:bodyPr>
            <a:noAutofit/>
          </a:bodyPr>
          <a:lstStyle/>
          <a:p>
            <a:r>
              <a:rPr lang="en-US" sz="4400" dirty="0" err="1" smtClean="0"/>
              <a:t>p.o</a:t>
            </a:r>
            <a:r>
              <a:rPr lang="en-US" sz="4400" dirty="0" smtClean="0"/>
              <a:t>. has same shape as </a:t>
            </a:r>
            <a:r>
              <a:rPr lang="en-US" sz="4400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/>
              </a:rPr>
              <a:t>⊂</a:t>
            </a:r>
            <a:endParaRPr lang="en-US" sz="4400" dirty="0">
              <a:solidFill>
                <a:srgbClr val="0033CC"/>
              </a:solidFill>
              <a:latin typeface="Euclid Symbol" charset="2"/>
              <a:cs typeface="Euclid Symbol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64466" y="274638"/>
            <a:ext cx="6662057" cy="1105126"/>
          </a:xfrm>
        </p:spPr>
        <p:txBody>
          <a:bodyPr>
            <a:normAutofit/>
          </a:bodyPr>
          <a:lstStyle/>
          <a:p>
            <a:r>
              <a:rPr lang="en-US" sz="4800" dirty="0" smtClean="0"/>
              <a:t>weak</a:t>
            </a:r>
            <a:r>
              <a:rPr lang="en-US" sz="4800" dirty="0" smtClean="0">
                <a:solidFill>
                  <a:schemeClr val="tx1"/>
                </a:solidFill>
              </a:rPr>
              <a:t> partial</a:t>
            </a:r>
            <a:r>
              <a:rPr lang="en-US" sz="4800" dirty="0" smtClean="0"/>
              <a:t> orders</a:t>
            </a:r>
            <a:endParaRPr lang="en-US" sz="4800" dirty="0"/>
          </a:p>
        </p:txBody>
      </p:sp>
      <p:sp>
        <p:nvSpPr>
          <p:cNvPr id="680971" name="Text Box 11"/>
          <p:cNvSpPr txBox="1">
            <a:spLocks noChangeArrowheads="1"/>
          </p:cNvSpPr>
          <p:nvPr/>
        </p:nvSpPr>
        <p:spPr bwMode="auto">
          <a:xfrm>
            <a:off x="89897" y="1371600"/>
            <a:ext cx="8825503" cy="34163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5400" dirty="0" smtClean="0">
                <a:latin typeface="Comic Sans MS" pitchFamily="66" charset="0"/>
              </a:rPr>
              <a:t>same as a strict </a:t>
            </a:r>
            <a:r>
              <a:rPr lang="en-US" sz="5400" dirty="0">
                <a:latin typeface="Comic Sans MS" pitchFamily="66" charset="0"/>
              </a:rPr>
              <a:t>partial </a:t>
            </a:r>
            <a:endParaRPr lang="en-US" sz="5400" dirty="0" smtClean="0">
              <a:latin typeface="Comic Sans MS" pitchFamily="66" charset="0"/>
            </a:endParaRPr>
          </a:p>
          <a:p>
            <a:pPr marL="742950" indent="-285750" algn="l"/>
            <a:r>
              <a:rPr lang="en-US" sz="5400" dirty="0" smtClean="0">
                <a:latin typeface="Comic Sans MS" pitchFamily="66" charset="0"/>
              </a:rPr>
              <a:t>order 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5400" dirty="0" smtClean="0">
                <a:latin typeface="Comic Sans MS" pitchFamily="66" charset="0"/>
              </a:rPr>
              <a:t>, except that</a:t>
            </a:r>
          </a:p>
          <a:p>
            <a:pPr marL="742950" indent="-285750" algn="ctr"/>
            <a:r>
              <a:rPr lang="en-US" sz="5400" dirty="0" err="1" smtClean="0">
                <a:solidFill>
                  <a:srgbClr val="0033CC"/>
                </a:solidFill>
                <a:latin typeface="Comic Sans MS" pitchFamily="66" charset="0"/>
              </a:rPr>
              <a:t>aRa</a:t>
            </a:r>
            <a:r>
              <a:rPr lang="en-US" sz="5400" dirty="0" smtClean="0">
                <a:latin typeface="Comic Sans MS" pitchFamily="66" charset="0"/>
              </a:rPr>
              <a:t> always holds</a:t>
            </a:r>
          </a:p>
          <a:p>
            <a:pPr marL="742950" indent="-285750" algn="ctr"/>
            <a:r>
              <a:rPr lang="en-US" sz="5400" dirty="0" smtClean="0">
                <a:solidFill>
                  <a:srgbClr val="660066"/>
                </a:solidFill>
                <a:latin typeface="Comic Sans MS" pitchFamily="66" charset="0"/>
              </a:rPr>
              <a:t>reflexivity</a:t>
            </a:r>
          </a:p>
        </p:txBody>
      </p:sp>
    </p:spTree>
  </p:cSld>
  <p:clrMapOvr>
    <a:masterClrMapping/>
  </p:clrMapOvr>
  <p:transition spd="slow"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80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0971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64466" y="274638"/>
            <a:ext cx="6662057" cy="1105126"/>
          </a:xfrm>
        </p:spPr>
        <p:txBody>
          <a:bodyPr>
            <a:normAutofit/>
          </a:bodyPr>
          <a:lstStyle/>
          <a:p>
            <a:r>
              <a:rPr lang="en-US" sz="4800" dirty="0" smtClean="0"/>
              <a:t>weak</a:t>
            </a:r>
            <a:r>
              <a:rPr lang="en-US" sz="4800" dirty="0" smtClean="0">
                <a:solidFill>
                  <a:schemeClr val="tx1"/>
                </a:solidFill>
              </a:rPr>
              <a:t> partial</a:t>
            </a:r>
            <a:r>
              <a:rPr lang="en-US" sz="4800" dirty="0" smtClean="0"/>
              <a:t> orders</a:t>
            </a:r>
            <a:endParaRPr lang="en-US" sz="4800" dirty="0"/>
          </a:p>
        </p:txBody>
      </p:sp>
      <p:sp>
        <p:nvSpPr>
          <p:cNvPr id="680971" name="Text Box 11"/>
          <p:cNvSpPr txBox="1">
            <a:spLocks noChangeArrowheads="1"/>
          </p:cNvSpPr>
          <p:nvPr/>
        </p:nvSpPr>
        <p:spPr bwMode="auto">
          <a:xfrm>
            <a:off x="89897" y="1371600"/>
            <a:ext cx="8825503" cy="25853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5400" dirty="0" smtClean="0">
                <a:latin typeface="Comic Sans MS" pitchFamily="66" charset="0"/>
              </a:rPr>
              <a:t>same as a strict </a:t>
            </a:r>
            <a:r>
              <a:rPr lang="en-US" sz="5400" dirty="0">
                <a:latin typeface="Comic Sans MS" pitchFamily="66" charset="0"/>
              </a:rPr>
              <a:t>partial </a:t>
            </a:r>
            <a:endParaRPr lang="en-US" sz="5400" dirty="0" smtClean="0">
              <a:latin typeface="Comic Sans MS" pitchFamily="66" charset="0"/>
            </a:endParaRPr>
          </a:p>
          <a:p>
            <a:pPr marL="742950" indent="-285750" algn="l"/>
            <a:r>
              <a:rPr lang="en-US" sz="5400" dirty="0" smtClean="0">
                <a:latin typeface="Comic Sans MS" pitchFamily="66" charset="0"/>
              </a:rPr>
              <a:t>order 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5400" dirty="0" smtClean="0">
                <a:latin typeface="Comic Sans MS" pitchFamily="66" charset="0"/>
              </a:rPr>
              <a:t>, except that</a:t>
            </a:r>
          </a:p>
          <a:p>
            <a:pPr marL="742950" indent="-285750" algn="ctr"/>
            <a:r>
              <a:rPr lang="en-US" sz="5400" dirty="0" err="1" smtClean="0">
                <a:solidFill>
                  <a:srgbClr val="0033CC"/>
                </a:solidFill>
                <a:latin typeface="Comic Sans MS" pitchFamily="66" charset="0"/>
              </a:rPr>
              <a:t>aRa</a:t>
            </a:r>
            <a:r>
              <a:rPr lang="en-US" sz="5400" dirty="0" smtClean="0">
                <a:latin typeface="Comic Sans MS" pitchFamily="66" charset="0"/>
              </a:rPr>
              <a:t> always holds</a:t>
            </a:r>
            <a:endParaRPr lang="en-US" sz="5400" dirty="0" smtClean="0">
              <a:solidFill>
                <a:srgbClr val="660066"/>
              </a:solidFill>
              <a:latin typeface="Comic Sans MS" pitchFamily="66" charset="0"/>
            </a:endParaRPr>
          </a:p>
        </p:txBody>
      </p:sp>
      <p:sp useBgFill="1">
        <p:nvSpPr>
          <p:cNvPr id="4" name="TextBox 3"/>
          <p:cNvSpPr txBox="1"/>
          <p:nvPr/>
        </p:nvSpPr>
        <p:spPr>
          <a:xfrm>
            <a:off x="457200" y="3886200"/>
            <a:ext cx="8077200" cy="2362200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 marL="742950" indent="-285750"/>
            <a:r>
              <a:rPr lang="en-US" sz="4000" i="1" dirty="0" smtClean="0">
                <a:latin typeface="Comic Sans MS" pitchFamily="66" charset="0"/>
              </a:rPr>
              <a:t>examples: </a:t>
            </a:r>
          </a:p>
          <a:p>
            <a:pPr marL="742950" indent="-285750">
              <a:buFont typeface="Arial" pitchFamily="34" charset="0"/>
              <a:buChar char="•"/>
            </a:pPr>
            <a:r>
              <a:rPr lang="en-US" sz="6000" dirty="0" smtClean="0">
                <a:solidFill>
                  <a:srgbClr val="0033CC"/>
                </a:solidFill>
                <a:sym typeface="Euclid Symbol"/>
              </a:rPr>
              <a:t>⊆</a:t>
            </a:r>
            <a:r>
              <a:rPr lang="en-US" sz="5400" dirty="0" smtClean="0">
                <a:latin typeface="Comic Sans MS" pitchFamily="66" charset="0"/>
                <a:sym typeface="Euclid Symbol"/>
              </a:rPr>
              <a:t> is weak </a:t>
            </a:r>
            <a:r>
              <a:rPr lang="en-US" sz="5400" dirty="0" err="1" smtClean="0">
                <a:latin typeface="Comic Sans MS" pitchFamily="66" charset="0"/>
                <a:sym typeface="Euclid Symbol"/>
              </a:rPr>
              <a:t>p.o</a:t>
            </a:r>
            <a:r>
              <a:rPr lang="en-US" sz="5400" dirty="0" smtClean="0">
                <a:latin typeface="Comic Sans MS" pitchFamily="66" charset="0"/>
                <a:sym typeface="Euclid Symbol"/>
              </a:rPr>
              <a:t>. on sets</a:t>
            </a:r>
          </a:p>
          <a:p>
            <a:pPr marL="742950" indent="-285750">
              <a:buFont typeface="Arial" pitchFamily="34" charset="0"/>
              <a:buChar char="•"/>
            </a:pPr>
            <a:r>
              <a:rPr lang="en-US" sz="5400" b="1" dirty="0" smtClean="0">
                <a:solidFill>
                  <a:srgbClr val="0033CC"/>
                </a:solidFill>
                <a:latin typeface="Symbol" charset="2"/>
                <a:cs typeface="Symbol" charset="2"/>
                <a:sym typeface="Euclid Symbol"/>
              </a:rPr>
              <a:t> ≤</a:t>
            </a:r>
            <a:r>
              <a:rPr lang="en-US" sz="5400" b="1" dirty="0" smtClean="0">
                <a:solidFill>
                  <a:srgbClr val="0033CC"/>
                </a:solidFill>
                <a:latin typeface="Comic Sans MS" pitchFamily="66" charset="0"/>
                <a:sym typeface="Euclid Symbol"/>
              </a:rPr>
              <a:t> </a:t>
            </a:r>
            <a:r>
              <a:rPr lang="en-US" sz="5400" dirty="0" smtClean="0">
                <a:latin typeface="Comic Sans MS" pitchFamily="66" charset="0"/>
                <a:sym typeface="Euclid Symbol"/>
              </a:rPr>
              <a:t>is weak </a:t>
            </a:r>
            <a:r>
              <a:rPr lang="en-US" sz="5400" dirty="0" err="1" smtClean="0">
                <a:latin typeface="Comic Sans MS" pitchFamily="66" charset="0"/>
                <a:sym typeface="Euclid Symbol"/>
              </a:rPr>
              <a:t>p.o</a:t>
            </a:r>
            <a:r>
              <a:rPr lang="en-US" sz="5400" dirty="0" smtClean="0">
                <a:latin typeface="Comic Sans MS" pitchFamily="66" charset="0"/>
                <a:sym typeface="Euclid Symbol"/>
              </a:rPr>
              <a:t>. </a:t>
            </a:r>
            <a:r>
              <a:rPr lang="en-US" sz="5400" smtClean="0">
                <a:latin typeface="Comic Sans MS" pitchFamily="66" charset="0"/>
                <a:sym typeface="Euclid Symbol"/>
              </a:rPr>
              <a:t>on </a:t>
            </a:r>
            <a:r>
              <a:rPr lang="en-US" sz="5400" b="1" smtClean="0">
                <a:solidFill>
                  <a:srgbClr val="0033CC"/>
                </a:solidFill>
                <a:latin typeface="Comic Sans MS" pitchFamily="66" charset="0"/>
                <a:sym typeface="Euclid Math Two"/>
              </a:rPr>
              <a:t></a:t>
            </a:r>
            <a:endParaRPr lang="en-US" sz="5400" b="1" dirty="0" smtClean="0">
              <a:solidFill>
                <a:srgbClr val="0033CC"/>
              </a:solidFill>
              <a:latin typeface="Comic Sans MS" pitchFamily="66" charset="0"/>
            </a:endParaRPr>
          </a:p>
          <a:p>
            <a:endParaRPr lang="en-US" sz="5400" dirty="0" smtClean="0">
              <a:latin typeface="Comic Sans MS" pitchFamily="66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Reflexivity</a:t>
            </a:r>
            <a:endParaRPr lang="en-US" sz="4800" dirty="0"/>
          </a:p>
        </p:txBody>
      </p:sp>
      <p:sp>
        <p:nvSpPr>
          <p:cNvPr id="681987" name="Text Box 3"/>
          <p:cNvSpPr txBox="1">
            <a:spLocks noChangeArrowheads="1"/>
          </p:cNvSpPr>
          <p:nvPr/>
        </p:nvSpPr>
        <p:spPr bwMode="auto">
          <a:xfrm>
            <a:off x="817549" y="1600200"/>
            <a:ext cx="6898117" cy="28623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742950" indent="-285750"/>
            <a:r>
              <a:rPr lang="en-US" sz="6000" dirty="0" smtClean="0">
                <a:latin typeface="Comic Sans MS" pitchFamily="66" charset="0"/>
              </a:rPr>
              <a:t>relation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 R </a:t>
            </a:r>
            <a:r>
              <a:rPr lang="en-US" sz="6000" dirty="0" smtClean="0">
                <a:latin typeface="Comic Sans MS" pitchFamily="66" charset="0"/>
              </a:rPr>
              <a:t>on set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A</a:t>
            </a:r>
          </a:p>
          <a:p>
            <a:pPr marL="742950" indent="-285750"/>
            <a:r>
              <a:rPr lang="en-US" sz="6000" dirty="0" smtClean="0">
                <a:latin typeface="Comic Sans MS" pitchFamily="66" charset="0"/>
              </a:rPr>
              <a:t>is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660066"/>
                </a:solidFill>
                <a:latin typeface="Comic Sans MS" pitchFamily="66" charset="0"/>
              </a:rPr>
              <a:t>reflexive</a:t>
            </a:r>
            <a:r>
              <a:rPr lang="en-US" sz="6000" i="1" dirty="0" smtClean="0">
                <a:latin typeface="Comic Sans MS" pitchFamily="66" charset="0"/>
              </a:rPr>
              <a:t> </a:t>
            </a:r>
            <a:r>
              <a:rPr lang="en-US" sz="6000" dirty="0" err="1" smtClean="0">
                <a:latin typeface="Comic Sans MS" pitchFamily="66" charset="0"/>
              </a:rPr>
              <a:t>iff</a:t>
            </a:r>
            <a:endParaRPr lang="en-US" sz="6000" dirty="0" smtClean="0">
              <a:latin typeface="Comic Sans MS" pitchFamily="66" charset="0"/>
            </a:endParaRPr>
          </a:p>
          <a:p>
            <a:pPr marL="742950" indent="-285750"/>
            <a:r>
              <a:rPr lang="en-US" sz="6000" dirty="0" err="1" smtClean="0">
                <a:solidFill>
                  <a:srgbClr val="0033CC"/>
                </a:solidFill>
                <a:latin typeface="Comic Sans MS" pitchFamily="66" charset="0"/>
              </a:rPr>
              <a:t>aRa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</a:rPr>
              <a:t> </a:t>
            </a:r>
            <a:r>
              <a:rPr lang="en-US" sz="6000" dirty="0">
                <a:latin typeface="Comic Sans MS" pitchFamily="66" charset="0"/>
              </a:rPr>
              <a:t>for all </a:t>
            </a:r>
            <a:r>
              <a:rPr lang="en-US" sz="6000" dirty="0">
                <a:solidFill>
                  <a:srgbClr val="1E03BD"/>
                </a:solidFill>
                <a:latin typeface="Comic Sans MS" pitchFamily="66" charset="0"/>
              </a:rPr>
              <a:t>a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</a:rPr>
              <a:t> </a:t>
            </a:r>
            <a:r>
              <a:rPr lang="en-US" sz="6000" b="1" dirty="0" smtClean="0">
                <a:latin typeface="Symbol" charset="2"/>
                <a:cs typeface="Symbol" charset="2"/>
                <a:sym typeface="Euclid Symbol"/>
              </a:rPr>
              <a:t>∈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</a:rPr>
              <a:t>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9" name="Text Box 3"/>
          <p:cNvSpPr txBox="1">
            <a:spLocks noChangeArrowheads="1"/>
          </p:cNvSpPr>
          <p:nvPr/>
        </p:nvSpPr>
        <p:spPr bwMode="auto">
          <a:xfrm>
            <a:off x="0" y="1765280"/>
            <a:ext cx="8991600" cy="34163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5400" dirty="0" smtClean="0">
                <a:latin typeface="Comic Sans MS" pitchFamily="66" charset="0"/>
              </a:rPr>
              <a:t>binary relation 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on set </a:t>
            </a:r>
            <a:r>
              <a:rPr lang="en-US" sz="5400" dirty="0" smtClean="0">
                <a:solidFill>
                  <a:srgbClr val="1E03BD"/>
                </a:solidFill>
                <a:latin typeface="Comic Sans MS" pitchFamily="66" charset="0"/>
              </a:rPr>
              <a:t>A</a:t>
            </a:r>
            <a:endParaRPr lang="en-US" sz="5400" dirty="0">
              <a:latin typeface="Comic Sans MS" pitchFamily="66" charset="0"/>
            </a:endParaRPr>
          </a:p>
          <a:p>
            <a:pPr marL="742950" indent="-285750" algn="l"/>
            <a:r>
              <a:rPr lang="en-US" sz="5400" dirty="0">
                <a:latin typeface="Comic Sans MS" pitchFamily="66" charset="0"/>
              </a:rPr>
              <a:t>is </a:t>
            </a:r>
            <a:r>
              <a:rPr lang="en-US" sz="5400" dirty="0" err="1" smtClean="0">
                <a:solidFill>
                  <a:srgbClr val="8F008F"/>
                </a:solidFill>
                <a:latin typeface="Comic Sans MS" pitchFamily="66" charset="0"/>
              </a:rPr>
              <a:t>antisymmetric</a:t>
            </a:r>
            <a:r>
              <a:rPr lang="en-US" sz="5400" i="1" dirty="0" smtClean="0">
                <a:latin typeface="Comic Sans MS" pitchFamily="66" charset="0"/>
              </a:rPr>
              <a:t> </a:t>
            </a:r>
            <a:r>
              <a:rPr lang="en-US" sz="5400" dirty="0" err="1" smtClean="0">
                <a:latin typeface="Comic Sans MS" pitchFamily="66" charset="0"/>
              </a:rPr>
              <a:t>iff</a:t>
            </a:r>
            <a:r>
              <a:rPr lang="en-US" sz="5400" dirty="0" smtClean="0">
                <a:latin typeface="Comic Sans MS" pitchFamily="66" charset="0"/>
              </a:rPr>
              <a:t> it is</a:t>
            </a:r>
          </a:p>
          <a:p>
            <a:pPr marL="742950" indent="-285750" algn="l"/>
            <a:r>
              <a:rPr lang="en-US" sz="5400" dirty="0" smtClean="0">
                <a:latin typeface="Comic Sans MS" pitchFamily="66" charset="0"/>
              </a:rPr>
              <a:t>asymmetric except for </a:t>
            </a:r>
          </a:p>
          <a:p>
            <a:pPr marL="742950" indent="-285750" algn="l"/>
            <a:r>
              <a:rPr lang="en-US" sz="5400" dirty="0" err="1" smtClean="0">
                <a:solidFill>
                  <a:srgbClr val="0033CC"/>
                </a:solidFill>
                <a:latin typeface="Comic Sans MS" pitchFamily="66" charset="0"/>
              </a:rPr>
              <a:t>aRa</a:t>
            </a:r>
            <a:r>
              <a:rPr lang="en-US" sz="5400" dirty="0" smtClean="0">
                <a:latin typeface="Comic Sans MS" pitchFamily="66" charset="0"/>
              </a:rPr>
              <a:t> case.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676400" y="304800"/>
            <a:ext cx="6400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	</a:t>
            </a:r>
            <a:r>
              <a:rPr kumimoji="0" lang="en-US" sz="6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antisymmetry</a:t>
            </a:r>
            <a:endParaRPr kumimoji="0" lang="en-US" sz="6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1"/>
          <p:cNvGrpSpPr/>
          <p:nvPr/>
        </p:nvGrpSpPr>
        <p:grpSpPr>
          <a:xfrm>
            <a:off x="457200" y="1219200"/>
            <a:ext cx="8153400" cy="4724400"/>
            <a:chOff x="457200" y="1219200"/>
            <a:chExt cx="8153400" cy="4724400"/>
          </a:xfrm>
        </p:grpSpPr>
        <p:sp>
          <p:nvSpPr>
            <p:cNvPr id="588804" name="Text Box 4"/>
            <p:cNvSpPr txBox="1">
              <a:spLocks noChangeArrowheads="1"/>
            </p:cNvSpPr>
            <p:nvPr/>
          </p:nvSpPr>
          <p:spPr bwMode="auto">
            <a:xfrm>
              <a:off x="2889536" y="5278616"/>
              <a:ext cx="732815" cy="6649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3600" dirty="0">
                  <a:latin typeface="Comic Sans MS" pitchFamily="66" charset="0"/>
                </a:rPr>
                <a:t>{1}</a:t>
              </a:r>
            </a:p>
          </p:txBody>
        </p:sp>
        <p:grpSp>
          <p:nvGrpSpPr>
            <p:cNvPr id="3" name="Group 40"/>
            <p:cNvGrpSpPr/>
            <p:nvPr/>
          </p:nvGrpSpPr>
          <p:grpSpPr>
            <a:xfrm>
              <a:off x="457200" y="1219200"/>
              <a:ext cx="8153400" cy="4509655"/>
              <a:chOff x="457200" y="1219200"/>
              <a:chExt cx="8153400" cy="4509655"/>
            </a:xfrm>
          </p:grpSpPr>
          <p:sp>
            <p:nvSpPr>
              <p:cNvPr id="588826" name="Text Box 26"/>
              <p:cNvSpPr txBox="1">
                <a:spLocks noChangeArrowheads="1"/>
              </p:cNvSpPr>
              <p:nvPr/>
            </p:nvSpPr>
            <p:spPr bwMode="auto">
              <a:xfrm>
                <a:off x="457200" y="2292927"/>
                <a:ext cx="2212708" cy="6649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3600" dirty="0">
                    <a:latin typeface="Comic Sans MS" pitchFamily="66" charset="0"/>
                  </a:rPr>
                  <a:t>{1,3,5,15}</a:t>
                </a:r>
              </a:p>
            </p:txBody>
          </p:sp>
          <p:grpSp>
            <p:nvGrpSpPr>
              <p:cNvPr id="4" name="Group 39"/>
              <p:cNvGrpSpPr/>
              <p:nvPr/>
            </p:nvGrpSpPr>
            <p:grpSpPr>
              <a:xfrm>
                <a:off x="1022243" y="2191521"/>
                <a:ext cx="6415597" cy="3537334"/>
                <a:chOff x="1022243" y="2191521"/>
                <a:chExt cx="6415597" cy="3537334"/>
              </a:xfrm>
            </p:grpSpPr>
            <p:grpSp>
              <p:nvGrpSpPr>
                <p:cNvPr id="5" name="Group 38"/>
                <p:cNvGrpSpPr/>
                <p:nvPr/>
              </p:nvGrpSpPr>
              <p:grpSpPr>
                <a:xfrm>
                  <a:off x="3965178" y="3581400"/>
                  <a:ext cx="3415276" cy="2075873"/>
                  <a:chOff x="3965178" y="3581400"/>
                  <a:chExt cx="3415276" cy="2075873"/>
                </a:xfrm>
              </p:grpSpPr>
              <p:grpSp>
                <p:nvGrpSpPr>
                  <p:cNvPr id="6" name="Group 37"/>
                  <p:cNvGrpSpPr>
                    <a:grpSpLocks/>
                  </p:cNvGrpSpPr>
                  <p:nvPr/>
                </p:nvGrpSpPr>
                <p:grpSpPr bwMode="auto">
                  <a:xfrm>
                    <a:off x="3965178" y="3939309"/>
                    <a:ext cx="2260174" cy="1717964"/>
                    <a:chOff x="2928" y="2400"/>
                    <a:chExt cx="1536" cy="1152"/>
                  </a:xfrm>
                </p:grpSpPr>
                <p:sp>
                  <p:nvSpPr>
                    <p:cNvPr id="588806" name="Oval 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68" y="2400"/>
                      <a:ext cx="96" cy="96"/>
                    </a:xfrm>
                    <a:prstGeom prst="ellipse">
                      <a:avLst/>
                    </a:prstGeom>
                    <a:solidFill>
                      <a:srgbClr val="0080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 type="none" w="lg" len="lg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 sz="3600">
                        <a:latin typeface="Comic Sans MS" pitchFamily="66" charset="0"/>
                      </a:endParaRPr>
                    </a:p>
                  </p:txBody>
                </p:sp>
                <p:cxnSp>
                  <p:nvCxnSpPr>
                    <p:cNvPr id="588807" name="AutoShape 7"/>
                    <p:cNvCxnSpPr>
                      <a:cxnSpLocks noChangeShapeType="1"/>
                    </p:cNvCxnSpPr>
                    <p:nvPr/>
                  </p:nvCxnSpPr>
                  <p:spPr bwMode="auto">
                    <a:xfrm flipH="1">
                      <a:off x="2928" y="2496"/>
                      <a:ext cx="1488" cy="1056"/>
                    </a:xfrm>
                    <a:prstGeom prst="straightConnector1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 type="none" w="lg" len="lg"/>
                    </a:ln>
                    <a:effectLst/>
                  </p:spPr>
                </p:cxnSp>
              </p:grpSp>
              <p:sp>
                <p:nvSpPr>
                  <p:cNvPr id="588808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25352" y="3581400"/>
                    <a:ext cx="1155102" cy="66511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>
                        <a:latin typeface="Comic Sans MS" pitchFamily="66" charset="0"/>
                      </a:rPr>
                      <a:t>{1,2}</a:t>
                    </a:r>
                  </a:p>
                </p:txBody>
              </p:sp>
            </p:grpSp>
            <p:sp>
              <p:nvSpPr>
                <p:cNvPr id="588803" name="Oval 3"/>
                <p:cNvSpPr>
                  <a:spLocks noChangeArrowheads="1"/>
                </p:cNvSpPr>
                <p:nvPr/>
              </p:nvSpPr>
              <p:spPr bwMode="auto">
                <a:xfrm>
                  <a:off x="3823917" y="5585691"/>
                  <a:ext cx="141261" cy="143164"/>
                </a:xfrm>
                <a:prstGeom prst="ellipse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 sz="3600">
                    <a:latin typeface="Comic Sans MS" pitchFamily="66" charset="0"/>
                  </a:endParaRPr>
                </a:p>
              </p:txBody>
            </p:sp>
            <p:grpSp>
              <p:nvGrpSpPr>
                <p:cNvPr id="7" name="Group 39"/>
                <p:cNvGrpSpPr>
                  <a:grpSpLocks/>
                </p:cNvGrpSpPr>
                <p:nvPr/>
              </p:nvGrpSpPr>
              <p:grpSpPr bwMode="auto">
                <a:xfrm>
                  <a:off x="1022243" y="3652982"/>
                  <a:ext cx="2801674" cy="2004291"/>
                  <a:chOff x="928" y="2208"/>
                  <a:chExt cx="1904" cy="1344"/>
                </a:xfrm>
              </p:grpSpPr>
              <p:sp>
                <p:nvSpPr>
                  <p:cNvPr id="588810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400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11" name="AutoShape 11"/>
                  <p:cNvCxnSpPr>
                    <a:cxnSpLocks noChangeShapeType="1"/>
                    <a:stCxn id="588810" idx="7"/>
                    <a:endCxn id="588803" idx="2"/>
                  </p:cNvCxnSpPr>
                  <p:nvPr/>
                </p:nvCxnSpPr>
                <p:spPr bwMode="auto">
                  <a:xfrm>
                    <a:off x="1714" y="2414"/>
                    <a:ext cx="1118" cy="1138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8812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28" y="2208"/>
                    <a:ext cx="785" cy="4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>
                        <a:latin typeface="Comic Sans MS" pitchFamily="66" charset="0"/>
                      </a:rPr>
                      <a:t>{1,3}</a:t>
                    </a:r>
                  </a:p>
                </p:txBody>
              </p:sp>
            </p:grpSp>
            <p:grpSp>
              <p:nvGrpSpPr>
                <p:cNvPr id="8" name="Group 40"/>
                <p:cNvGrpSpPr>
                  <a:grpSpLocks/>
                </p:cNvGrpSpPr>
                <p:nvPr/>
              </p:nvGrpSpPr>
              <p:grpSpPr bwMode="auto">
                <a:xfrm>
                  <a:off x="3823918" y="3652982"/>
                  <a:ext cx="1225733" cy="1953587"/>
                  <a:chOff x="2832" y="2208"/>
                  <a:chExt cx="833" cy="1310"/>
                </a:xfrm>
              </p:grpSpPr>
              <p:sp>
                <p:nvSpPr>
                  <p:cNvPr id="588815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2400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16" name="AutoShape 16"/>
                  <p:cNvCxnSpPr>
                    <a:cxnSpLocks noChangeShapeType="1"/>
                    <a:stCxn id="588815" idx="4"/>
                    <a:endCxn id="588803" idx="7"/>
                  </p:cNvCxnSpPr>
                  <p:nvPr/>
                </p:nvCxnSpPr>
                <p:spPr bwMode="auto">
                  <a:xfrm>
                    <a:off x="2880" y="2496"/>
                    <a:ext cx="34" cy="102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8817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80" y="2208"/>
                    <a:ext cx="785" cy="4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>
                        <a:latin typeface="Comic Sans MS" pitchFamily="66" charset="0"/>
                      </a:rPr>
                      <a:t>{1,5}</a:t>
                    </a:r>
                  </a:p>
                </p:txBody>
              </p:sp>
            </p:grpSp>
            <p:sp>
              <p:nvSpPr>
                <p:cNvPr id="588825" name="Oval 25"/>
                <p:cNvSpPr>
                  <a:spLocks noChangeArrowheads="1"/>
                </p:cNvSpPr>
                <p:nvPr/>
              </p:nvSpPr>
              <p:spPr bwMode="auto">
                <a:xfrm>
                  <a:off x="2623199" y="2507673"/>
                  <a:ext cx="141261" cy="143164"/>
                </a:xfrm>
                <a:prstGeom prst="ellipse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 sz="3600">
                    <a:latin typeface="Comic Sans MS" pitchFamily="66" charset="0"/>
                  </a:endParaRPr>
                </a:p>
              </p:txBody>
            </p:sp>
            <p:cxnSp>
              <p:nvCxnSpPr>
                <p:cNvPr id="588827" name="AutoShape 27"/>
                <p:cNvCxnSpPr>
                  <a:cxnSpLocks noChangeShapeType="1"/>
                  <a:stCxn id="588825" idx="5"/>
                  <a:endCxn id="588810" idx="7"/>
                </p:cNvCxnSpPr>
                <p:nvPr/>
              </p:nvCxnSpPr>
              <p:spPr bwMode="auto">
                <a:xfrm flipH="1">
                  <a:off x="2178816" y="2629959"/>
                  <a:ext cx="565043" cy="1330229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cxnSp>
              <p:nvCxnSpPr>
                <p:cNvPr id="588828" name="AutoShape 28"/>
                <p:cNvCxnSpPr>
                  <a:cxnSpLocks noChangeShapeType="1"/>
                  <a:stCxn id="588825" idx="6"/>
                  <a:endCxn id="588815" idx="2"/>
                </p:cNvCxnSpPr>
                <p:nvPr/>
              </p:nvCxnSpPr>
              <p:spPr bwMode="auto">
                <a:xfrm>
                  <a:off x="2764460" y="2579255"/>
                  <a:ext cx="1059456" cy="1431636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grpSp>
              <p:nvGrpSpPr>
                <p:cNvPr id="9" name="Group 45"/>
                <p:cNvGrpSpPr>
                  <a:grpSpLocks/>
                </p:cNvGrpSpPr>
                <p:nvPr/>
              </p:nvGrpSpPr>
              <p:grpSpPr bwMode="auto">
                <a:xfrm>
                  <a:off x="3894547" y="2191521"/>
                  <a:ext cx="3543293" cy="1794020"/>
                  <a:chOff x="2880" y="1228"/>
                  <a:chExt cx="2408" cy="1203"/>
                </a:xfrm>
              </p:grpSpPr>
              <p:sp>
                <p:nvSpPr>
                  <p:cNvPr id="588821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84" y="1228"/>
                    <a:ext cx="1504" cy="4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 dirty="0">
                        <a:latin typeface="Comic Sans MS" pitchFamily="66" charset="0"/>
                      </a:rPr>
                      <a:t>{1,2,5,10}</a:t>
                    </a:r>
                  </a:p>
                </p:txBody>
              </p:sp>
              <p:cxnSp>
                <p:nvCxnSpPr>
                  <p:cNvPr id="588823" name="AutoShape 23"/>
                  <p:cNvCxnSpPr>
                    <a:cxnSpLocks noChangeShapeType="1"/>
                    <a:stCxn id="588806" idx="1"/>
                  </p:cNvCxnSpPr>
                  <p:nvPr/>
                </p:nvCxnSpPr>
                <p:spPr bwMode="auto">
                  <a:xfrm flipH="1" flipV="1">
                    <a:off x="3696" y="1536"/>
                    <a:ext cx="686" cy="878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8843" name="Oval 43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440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44" name="AutoShape 44"/>
                  <p:cNvCxnSpPr>
                    <a:cxnSpLocks noChangeShapeType="1"/>
                    <a:stCxn id="588817" idx="1"/>
                    <a:endCxn id="588843" idx="3"/>
                  </p:cNvCxnSpPr>
                  <p:nvPr/>
                </p:nvCxnSpPr>
                <p:spPr bwMode="auto">
                  <a:xfrm rot="10800000" flipH="1">
                    <a:off x="2880" y="1522"/>
                    <a:ext cx="734" cy="909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</p:grpSp>
          </p:grpSp>
          <p:grpSp>
            <p:nvGrpSpPr>
              <p:cNvPr id="10" name="Group 50"/>
              <p:cNvGrpSpPr>
                <a:grpSpLocks/>
              </p:cNvGrpSpPr>
              <p:nvPr/>
            </p:nvGrpSpPr>
            <p:grpSpPr bwMode="auto">
              <a:xfrm>
                <a:off x="2693830" y="1219200"/>
                <a:ext cx="5916770" cy="1360055"/>
                <a:chOff x="1568" y="672"/>
                <a:chExt cx="4021" cy="912"/>
              </a:xfrm>
            </p:grpSpPr>
            <p:grpSp>
              <p:nvGrpSpPr>
                <p:cNvPr id="11" name="Group 47"/>
                <p:cNvGrpSpPr>
                  <a:grpSpLocks/>
                </p:cNvGrpSpPr>
                <p:nvPr/>
              </p:nvGrpSpPr>
              <p:grpSpPr bwMode="auto">
                <a:xfrm>
                  <a:off x="1568" y="864"/>
                  <a:ext cx="1550" cy="720"/>
                  <a:chOff x="2064" y="768"/>
                  <a:chExt cx="1550" cy="720"/>
                </a:xfrm>
              </p:grpSpPr>
              <p:sp>
                <p:nvSpPr>
                  <p:cNvPr id="588820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768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30" name="AutoShape 30"/>
                  <p:cNvCxnSpPr>
                    <a:cxnSpLocks noChangeShapeType="1"/>
                    <a:stCxn id="588825" idx="6"/>
                    <a:endCxn id="588820" idx="2"/>
                  </p:cNvCxnSpPr>
                  <p:nvPr/>
                </p:nvCxnSpPr>
                <p:spPr bwMode="auto">
                  <a:xfrm flipV="1">
                    <a:off x="2064" y="816"/>
                    <a:ext cx="1104" cy="67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  <p:cxnSp>
                <p:nvCxnSpPr>
                  <p:cNvPr id="588846" name="AutoShape 46"/>
                  <p:cNvCxnSpPr>
                    <a:cxnSpLocks noChangeShapeType="1"/>
                    <a:stCxn id="588820" idx="5"/>
                    <a:endCxn id="588843" idx="1"/>
                  </p:cNvCxnSpPr>
                  <p:nvPr/>
                </p:nvCxnSpPr>
                <p:spPr bwMode="auto">
                  <a:xfrm>
                    <a:off x="3250" y="850"/>
                    <a:ext cx="364" cy="604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</p:grpSp>
            <p:sp>
              <p:nvSpPr>
                <p:cNvPr id="588848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2592" y="672"/>
                  <a:ext cx="2997" cy="446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L="742950" indent="-285750" algn="l"/>
                  <a:r>
                    <a:rPr lang="en-US" sz="3600" dirty="0">
                      <a:latin typeface="Comic Sans MS" pitchFamily="66" charset="0"/>
                    </a:rPr>
                    <a:t>{1,2,3,5,10,15,30}</a:t>
                  </a:r>
                </a:p>
              </p:txBody>
            </p:sp>
          </p:grpSp>
        </p:grpSp>
      </p:grpSp>
      <p:sp>
        <p:nvSpPr>
          <p:cNvPr id="37" name="Rectangle 2"/>
          <p:cNvSpPr txBox="1">
            <a:spLocks noChangeArrowheads="1"/>
          </p:cNvSpPr>
          <p:nvPr/>
        </p:nvSpPr>
        <p:spPr>
          <a:xfrm>
            <a:off x="1524000" y="381000"/>
            <a:ext cx="7086600" cy="12192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kumimoji="0" lang="en-US" sz="4800" b="1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proper</a:t>
            </a: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subset</a:t>
            </a: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</a:t>
            </a:r>
            <a:r>
              <a:rPr lang="en-US" sz="4800" b="1" dirty="0" smtClean="0">
                <a:latin typeface="Comic Sans MS" pitchFamily="66" charset="0"/>
                <a:sym typeface="Euclid Symbol"/>
              </a:rPr>
              <a:t>relation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19950" y="274638"/>
            <a:ext cx="6662057" cy="1105126"/>
          </a:xfrm>
        </p:spPr>
        <p:txBody>
          <a:bodyPr>
            <a:normAutofit/>
          </a:bodyPr>
          <a:lstStyle/>
          <a:p>
            <a:r>
              <a:rPr lang="en-US" sz="5400" b="0" dirty="0">
                <a:solidFill>
                  <a:schemeClr val="accent2"/>
                </a:solidFill>
              </a:rPr>
              <a:t>A</a:t>
            </a:r>
            <a:r>
              <a:rPr lang="en-US" sz="5400" dirty="0">
                <a:solidFill>
                  <a:schemeClr val="tx1"/>
                </a:solidFill>
              </a:rPr>
              <a:t>/</a:t>
            </a:r>
            <a:r>
              <a:rPr lang="en-US" sz="5400" b="0" dirty="0" err="1">
                <a:solidFill>
                  <a:schemeClr val="accent2"/>
                </a:solidFill>
              </a:rPr>
              <a:t>Anti</a:t>
            </a:r>
            <a:r>
              <a:rPr lang="en-US" sz="5400" b="0" dirty="0" err="1"/>
              <a:t>symmetry</a:t>
            </a:r>
            <a:endParaRPr lang="en-US" sz="5400" b="0" dirty="0"/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932039"/>
            <a:ext cx="8814619" cy="1954161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5400" dirty="0"/>
              <a:t>   minor difference: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sz="5400" dirty="0"/>
              <a:t>whether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err="1" smtClean="0">
                <a:solidFill>
                  <a:srgbClr val="0000FF"/>
                </a:solidFill>
              </a:rPr>
              <a:t>aRa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/>
              <a:t>is allowed</a:t>
            </a:r>
            <a:r>
              <a:rPr lang="en-US" sz="5400" dirty="0">
                <a:solidFill>
                  <a:schemeClr val="accent2"/>
                </a:solidFill>
              </a:rPr>
              <a:t>          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5400" i="1" dirty="0">
              <a:solidFill>
                <a:srgbClr val="0033CC"/>
              </a:solidFill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112321" y="1295400"/>
            <a:ext cx="3792538" cy="3970338"/>
            <a:chOff x="2640" y="720"/>
            <a:chExt cx="2389" cy="2501"/>
          </a:xfrm>
        </p:grpSpPr>
        <p:sp>
          <p:nvSpPr>
            <p:cNvPr id="556037" name="Freeform 5"/>
            <p:cNvSpPr>
              <a:spLocks/>
            </p:cNvSpPr>
            <p:nvPr/>
          </p:nvSpPr>
          <p:spPr bwMode="auto">
            <a:xfrm>
              <a:off x="2640" y="720"/>
              <a:ext cx="1676" cy="21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2" y="480"/>
                </a:cxn>
                <a:cxn ang="0">
                  <a:pos x="1008" y="1344"/>
                </a:cxn>
              </a:cxnLst>
              <a:rect l="0" t="0" r="r" b="b"/>
              <a:pathLst>
                <a:path w="1320" h="1344">
                  <a:moveTo>
                    <a:pt x="0" y="0"/>
                  </a:moveTo>
                  <a:cubicBezTo>
                    <a:pt x="492" y="128"/>
                    <a:pt x="984" y="256"/>
                    <a:pt x="1152" y="480"/>
                  </a:cubicBezTo>
                  <a:cubicBezTo>
                    <a:pt x="1320" y="704"/>
                    <a:pt x="1164" y="1024"/>
                    <a:pt x="1008" y="1344"/>
                  </a:cubicBezTo>
                </a:path>
              </a:pathLst>
            </a:custGeom>
            <a:noFill/>
            <a:ln w="22225" cap="flat" cmpd="sng">
              <a:solidFill>
                <a:srgbClr val="000080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6038" name="Text Box 6"/>
            <p:cNvSpPr txBox="1">
              <a:spLocks noChangeArrowheads="1"/>
            </p:cNvSpPr>
            <p:nvPr/>
          </p:nvSpPr>
          <p:spPr bwMode="auto">
            <a:xfrm>
              <a:off x="3172" y="2736"/>
              <a:ext cx="1857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4400" dirty="0">
                  <a:solidFill>
                    <a:srgbClr val="028822"/>
                  </a:solidFill>
                  <a:latin typeface="Comic Sans MS" pitchFamily="66" charset="0"/>
                </a:rPr>
                <a:t>sometimes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988120" y="1295400"/>
            <a:ext cx="1954213" cy="4030663"/>
            <a:chOff x="96" y="816"/>
            <a:chExt cx="1231" cy="2539"/>
          </a:xfrm>
        </p:grpSpPr>
        <p:sp>
          <p:nvSpPr>
            <p:cNvPr id="556036" name="Freeform 4"/>
            <p:cNvSpPr>
              <a:spLocks/>
            </p:cNvSpPr>
            <p:nvPr/>
          </p:nvSpPr>
          <p:spPr bwMode="auto">
            <a:xfrm>
              <a:off x="96" y="816"/>
              <a:ext cx="984" cy="2160"/>
            </a:xfrm>
            <a:custGeom>
              <a:avLst/>
              <a:gdLst/>
              <a:ahLst/>
              <a:cxnLst>
                <a:cxn ang="0">
                  <a:pos x="552" y="2160"/>
                </a:cxn>
                <a:cxn ang="0">
                  <a:pos x="72" y="1008"/>
                </a:cxn>
                <a:cxn ang="0">
                  <a:pos x="984" y="0"/>
                </a:cxn>
              </a:cxnLst>
              <a:rect l="0" t="0" r="r" b="b"/>
              <a:pathLst>
                <a:path w="984" h="2160">
                  <a:moveTo>
                    <a:pt x="552" y="2160"/>
                  </a:moveTo>
                  <a:cubicBezTo>
                    <a:pt x="276" y="1764"/>
                    <a:pt x="0" y="1368"/>
                    <a:pt x="72" y="1008"/>
                  </a:cubicBezTo>
                  <a:cubicBezTo>
                    <a:pt x="144" y="648"/>
                    <a:pt x="808" y="192"/>
                    <a:pt x="984" y="0"/>
                  </a:cubicBezTo>
                </a:path>
              </a:pathLst>
            </a:custGeom>
            <a:noFill/>
            <a:ln w="22225" cap="flat" cmpd="sng">
              <a:solidFill>
                <a:schemeClr val="hlink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6041" name="Text Box 9"/>
            <p:cNvSpPr txBox="1">
              <a:spLocks noChangeArrowheads="1"/>
            </p:cNvSpPr>
            <p:nvPr/>
          </p:nvSpPr>
          <p:spPr bwMode="auto">
            <a:xfrm>
              <a:off x="208" y="2832"/>
              <a:ext cx="1119" cy="52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742950" indent="-285750" algn="l"/>
              <a:r>
                <a:rPr lang="en-US" sz="4800" dirty="0">
                  <a:solidFill>
                    <a:srgbClr val="FF0000"/>
                  </a:solidFill>
                  <a:latin typeface="Comic Sans MS" pitchFamily="66" charset="0"/>
                </a:rPr>
                <a:t>never</a:t>
              </a:r>
              <a:r>
                <a:rPr lang="en-US" sz="4800" dirty="0">
                  <a:solidFill>
                    <a:schemeClr val="accent2"/>
                  </a:solidFill>
                  <a:latin typeface="Comic Sans MS" pitchFamily="66" charset="0"/>
                </a:rPr>
                <a:t> 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Reflexivity</a:t>
            </a:r>
            <a:endParaRPr lang="en-US" sz="4800" dirty="0"/>
          </a:p>
        </p:txBody>
      </p:sp>
      <p:sp>
        <p:nvSpPr>
          <p:cNvPr id="681987" name="Text Box 3"/>
          <p:cNvSpPr txBox="1">
            <a:spLocks noChangeArrowheads="1"/>
          </p:cNvSpPr>
          <p:nvPr/>
        </p:nvSpPr>
        <p:spPr bwMode="auto">
          <a:xfrm>
            <a:off x="565076" y="1443841"/>
            <a:ext cx="8045524" cy="39663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/>
            <a:r>
              <a:rPr lang="en-US" sz="6000" dirty="0" smtClean="0">
                <a:latin typeface="Comic Sans MS" pitchFamily="66" charset="0"/>
              </a:rPr>
              <a:t>relation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 R </a:t>
            </a:r>
            <a:r>
              <a:rPr lang="en-US" sz="6000" dirty="0" smtClean="0">
                <a:latin typeface="Comic Sans MS" pitchFamily="66" charset="0"/>
              </a:rPr>
              <a:t>on set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A</a:t>
            </a:r>
          </a:p>
          <a:p>
            <a:pPr marL="742950" indent="-285750"/>
            <a:r>
              <a:rPr lang="en-US" sz="6000" dirty="0" err="1" smtClean="0">
                <a:solidFill>
                  <a:srgbClr val="0033CC"/>
                </a:solidFill>
                <a:latin typeface="Comic Sans MS" pitchFamily="66" charset="0"/>
              </a:rPr>
              <a:t>aR</a:t>
            </a:r>
            <a:r>
              <a:rPr lang="en-US" sz="6000" baseline="-25000" dirty="0" smtClean="0">
                <a:solidFill>
                  <a:srgbClr val="028822"/>
                </a:solidFill>
                <a:latin typeface="Comic Sans MS" pitchFamily="66" charset="0"/>
              </a:rPr>
              <a:t>=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b</a:t>
            </a:r>
            <a:r>
              <a:rPr lang="en-US" sz="6000" baseline="-25000" dirty="0" smtClean="0">
                <a:solidFill>
                  <a:srgbClr val="0033CC"/>
                </a:solidFill>
                <a:latin typeface="Comic Sans MS" pitchFamily="66" charset="0"/>
              </a:rPr>
              <a:t>  </a:t>
            </a:r>
            <a:r>
              <a:rPr lang="en-US" sz="6000" dirty="0" smtClean="0">
                <a:latin typeface="Comic Sans MS" pitchFamily="66" charset="0"/>
              </a:rPr>
              <a:t>::=  </a:t>
            </a:r>
            <a:r>
              <a:rPr lang="en-US" sz="6000" dirty="0" err="1" smtClean="0">
                <a:solidFill>
                  <a:srgbClr val="0033CC"/>
                </a:solidFill>
                <a:latin typeface="Comic Sans MS" pitchFamily="66" charset="0"/>
              </a:rPr>
              <a:t>aRb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latin typeface="Comic Sans MS" pitchFamily="66" charset="0"/>
              </a:rPr>
              <a:t>or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a</a:t>
            </a:r>
            <a:r>
              <a:rPr lang="en-US" sz="6000" dirty="0" smtClean="0">
                <a:solidFill>
                  <a:srgbClr val="028822"/>
                </a:solidFill>
                <a:latin typeface="Comic Sans MS" pitchFamily="66" charset="0"/>
              </a:rPr>
              <a:t>=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b</a:t>
            </a:r>
          </a:p>
          <a:p>
            <a:pPr marL="742950" indent="-285750"/>
            <a:r>
              <a:rPr lang="en-US" sz="6000" dirty="0" smtClean="0">
                <a:latin typeface="Comic Sans MS" pitchFamily="66" charset="0"/>
              </a:rPr>
              <a:t>so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6000" dirty="0" err="1" smtClean="0">
                <a:solidFill>
                  <a:srgbClr val="0033CC"/>
                </a:solidFill>
                <a:latin typeface="Comic Sans MS" pitchFamily="66" charset="0"/>
              </a:rPr>
              <a:t>aR</a:t>
            </a:r>
            <a:r>
              <a:rPr lang="en-US" sz="6000" baseline="-25000" dirty="0" smtClean="0">
                <a:solidFill>
                  <a:srgbClr val="028822"/>
                </a:solidFill>
                <a:latin typeface="Comic Sans MS" pitchFamily="66" charset="0"/>
              </a:rPr>
              <a:t>=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a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</a:rPr>
              <a:t> </a:t>
            </a:r>
            <a:r>
              <a:rPr lang="en-US" sz="6000" dirty="0">
                <a:latin typeface="Comic Sans MS" pitchFamily="66" charset="0"/>
              </a:rPr>
              <a:t>for all </a:t>
            </a:r>
            <a:r>
              <a:rPr lang="en-US" sz="6000" dirty="0">
                <a:solidFill>
                  <a:srgbClr val="1E03BD"/>
                </a:solidFill>
                <a:latin typeface="Comic Sans MS" pitchFamily="66" charset="0"/>
              </a:rPr>
              <a:t>a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</a:rPr>
              <a:t> </a:t>
            </a:r>
            <a:r>
              <a:rPr lang="en-US" sz="6000" b="1" dirty="0" smtClean="0">
                <a:solidFill>
                  <a:srgbClr val="1E03BD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</a:rPr>
              <a:t>A</a:t>
            </a:r>
          </a:p>
          <a:p>
            <a:pPr marL="742950" indent="-285750" algn="ctr"/>
            <a:r>
              <a:rPr lang="en-US" sz="7200" i="1" dirty="0" smtClean="0">
                <a:latin typeface="Comic Sans MS" pitchFamily="66" charset="0"/>
              </a:rPr>
              <a:t>reflexivity</a:t>
            </a:r>
            <a:endParaRPr lang="en-US" sz="7200" i="1" dirty="0"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8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i="1" dirty="0"/>
              <a:t>Weak</a:t>
            </a:r>
            <a:r>
              <a:rPr lang="en-US" sz="4800" dirty="0">
                <a:solidFill>
                  <a:schemeClr val="tx1"/>
                </a:solidFill>
              </a:rPr>
              <a:t> Partial</a:t>
            </a:r>
            <a:r>
              <a:rPr lang="en-US" sz="4800" dirty="0"/>
              <a:t> </a:t>
            </a:r>
            <a:r>
              <a:rPr lang="en-US" sz="4800" dirty="0" smtClean="0"/>
              <a:t>Order</a:t>
            </a:r>
            <a:endParaRPr lang="en-US" sz="4800" dirty="0"/>
          </a:p>
        </p:txBody>
      </p:sp>
      <p:sp>
        <p:nvSpPr>
          <p:cNvPr id="681987" name="Text Box 3"/>
          <p:cNvSpPr txBox="1">
            <a:spLocks noChangeArrowheads="1"/>
          </p:cNvSpPr>
          <p:nvPr/>
        </p:nvSpPr>
        <p:spPr bwMode="auto">
          <a:xfrm>
            <a:off x="216423" y="1906012"/>
            <a:ext cx="8558753" cy="3046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742950" indent="-285750"/>
            <a:r>
              <a:rPr lang="en-US" sz="6000" dirty="0" smtClean="0">
                <a:latin typeface="Comic Sans MS" pitchFamily="66" charset="0"/>
              </a:rPr>
              <a:t>If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 R </a:t>
            </a:r>
            <a:r>
              <a:rPr lang="en-US" sz="6000" dirty="0" smtClean="0">
                <a:latin typeface="Comic Sans MS" pitchFamily="66" charset="0"/>
              </a:rPr>
              <a:t>is a partial order</a:t>
            </a:r>
          </a:p>
          <a:p>
            <a:pPr marL="742950" indent="-285750"/>
            <a:r>
              <a:rPr lang="en-US" sz="6000" dirty="0" smtClean="0">
                <a:latin typeface="Comic Sans MS" pitchFamily="66" charset="0"/>
              </a:rPr>
              <a:t>then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6000" baseline="-25000" dirty="0" smtClean="0">
                <a:solidFill>
                  <a:srgbClr val="0033CC"/>
                </a:solidFill>
                <a:latin typeface="Comic Sans MS" pitchFamily="66" charset="0"/>
              </a:rPr>
              <a:t>=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latin typeface="Comic Sans MS" pitchFamily="66" charset="0"/>
              </a:rPr>
              <a:t>is a</a:t>
            </a:r>
          </a:p>
          <a:p>
            <a:pPr marL="742950" indent="-285750" algn="ctr"/>
            <a:r>
              <a:rPr lang="en-US" sz="7200" i="1" dirty="0" smtClean="0">
                <a:latin typeface="Comic Sans MS" pitchFamily="66" charset="0"/>
              </a:rPr>
              <a:t>weak</a:t>
            </a:r>
            <a:r>
              <a:rPr lang="en-US" sz="7200" dirty="0" smtClean="0">
                <a:latin typeface="Comic Sans MS" pitchFamily="66" charset="0"/>
              </a:rPr>
              <a:t> partial order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64466" y="274638"/>
            <a:ext cx="6662057" cy="1105126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7030A0"/>
                </a:solidFill>
              </a:rPr>
              <a:t>weak partial orders</a:t>
            </a:r>
            <a:endParaRPr lang="en-US" sz="4800" dirty="0">
              <a:solidFill>
                <a:srgbClr val="7030A0"/>
              </a:solidFill>
            </a:endParaRPr>
          </a:p>
        </p:txBody>
      </p:sp>
      <p:sp>
        <p:nvSpPr>
          <p:cNvPr id="680971" name="Text Box 11"/>
          <p:cNvSpPr txBox="1">
            <a:spLocks noChangeArrowheads="1"/>
          </p:cNvSpPr>
          <p:nvPr/>
        </p:nvSpPr>
        <p:spPr bwMode="auto">
          <a:xfrm>
            <a:off x="914400" y="1752600"/>
            <a:ext cx="7162800" cy="34163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 algn="ctr"/>
            <a:r>
              <a:rPr lang="en-US" sz="7200" dirty="0" smtClean="0">
                <a:latin typeface="Comic Sans MS" pitchFamily="66" charset="0"/>
              </a:rPr>
              <a:t>transitive </a:t>
            </a:r>
            <a:r>
              <a:rPr lang="en-US" sz="7200" dirty="0" err="1" smtClean="0">
                <a:latin typeface="Comic Sans MS" pitchFamily="66" charset="0"/>
              </a:rPr>
              <a:t>antisymmetric</a:t>
            </a:r>
            <a:r>
              <a:rPr lang="en-US" sz="7200" dirty="0" smtClean="0">
                <a:latin typeface="Comic Sans MS" pitchFamily="66" charset="0"/>
              </a:rPr>
              <a:t> &amp; reflexive</a:t>
            </a:r>
            <a:endParaRPr lang="en-US" sz="7200" dirty="0">
              <a:latin typeface="Comic Sans MS" pitchFamily="66" charset="0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097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543800" cy="1143000"/>
          </a:xfrm>
        </p:spPr>
        <p:txBody>
          <a:bodyPr/>
          <a:lstStyle/>
          <a:p>
            <a:r>
              <a:rPr lang="en-US" sz="3600" dirty="0"/>
              <a:t>Graphical Properties of Relations</a:t>
            </a:r>
          </a:p>
        </p:txBody>
      </p:sp>
      <p:sp>
        <p:nvSpPr>
          <p:cNvPr id="560131" name="Text Box 3"/>
          <p:cNvSpPr txBox="1">
            <a:spLocks noChangeArrowheads="1"/>
          </p:cNvSpPr>
          <p:nvPr/>
        </p:nvSpPr>
        <p:spPr bwMode="auto">
          <a:xfrm>
            <a:off x="1831975" y="1730375"/>
            <a:ext cx="19621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Reflexive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08200" y="2752725"/>
            <a:ext cx="1143000" cy="762000"/>
            <a:chOff x="1328" y="1734"/>
            <a:chExt cx="720" cy="480"/>
          </a:xfrm>
        </p:grpSpPr>
        <p:sp>
          <p:nvSpPr>
            <p:cNvPr id="560133" name="Oval 5"/>
            <p:cNvSpPr>
              <a:spLocks noChangeArrowheads="1"/>
            </p:cNvSpPr>
            <p:nvPr/>
          </p:nvSpPr>
          <p:spPr bwMode="auto">
            <a:xfrm>
              <a:off x="1712" y="2118"/>
              <a:ext cx="96" cy="96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34" name="Oval 6"/>
            <p:cNvSpPr>
              <a:spLocks noChangeArrowheads="1"/>
            </p:cNvSpPr>
            <p:nvPr/>
          </p:nvSpPr>
          <p:spPr bwMode="auto">
            <a:xfrm>
              <a:off x="1328" y="1734"/>
              <a:ext cx="96" cy="96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35" name="Oval 7"/>
            <p:cNvSpPr>
              <a:spLocks noChangeArrowheads="1"/>
            </p:cNvSpPr>
            <p:nvPr/>
          </p:nvSpPr>
          <p:spPr bwMode="auto">
            <a:xfrm>
              <a:off x="1952" y="1734"/>
              <a:ext cx="96" cy="96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60136" name="AutoShape 8"/>
            <p:cNvCxnSpPr>
              <a:cxnSpLocks noChangeShapeType="1"/>
              <a:stCxn id="560134" idx="4"/>
              <a:endCxn id="560133" idx="0"/>
            </p:cNvCxnSpPr>
            <p:nvPr/>
          </p:nvCxnSpPr>
          <p:spPr bwMode="auto">
            <a:xfrm>
              <a:off x="1376" y="1830"/>
              <a:ext cx="384" cy="2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 type="none" w="lg" len="lg"/>
            </a:ln>
            <a:effectLst/>
          </p:spPr>
        </p:cxnSp>
      </p:grpSp>
      <p:grpSp>
        <p:nvGrpSpPr>
          <p:cNvPr id="3" name="Group 73"/>
          <p:cNvGrpSpPr>
            <a:grpSpLocks/>
          </p:cNvGrpSpPr>
          <p:nvPr/>
        </p:nvGrpSpPr>
        <p:grpSpPr bwMode="auto">
          <a:xfrm>
            <a:off x="1828800" y="2676525"/>
            <a:ext cx="1320800" cy="914400"/>
            <a:chOff x="1152" y="1686"/>
            <a:chExt cx="832" cy="576"/>
          </a:xfrm>
        </p:grpSpPr>
        <p:sp>
          <p:nvSpPr>
            <p:cNvPr id="560138" name="Freeform 10"/>
            <p:cNvSpPr>
              <a:spLocks/>
            </p:cNvSpPr>
            <p:nvPr/>
          </p:nvSpPr>
          <p:spPr bwMode="auto">
            <a:xfrm>
              <a:off x="1152" y="1694"/>
              <a:ext cx="176" cy="184"/>
            </a:xfrm>
            <a:custGeom>
              <a:avLst/>
              <a:gdLst/>
              <a:ahLst/>
              <a:cxnLst>
                <a:cxn ang="0">
                  <a:pos x="272" y="72"/>
                </a:cxn>
                <a:cxn ang="0">
                  <a:pos x="32" y="24"/>
                </a:cxn>
                <a:cxn ang="0">
                  <a:pos x="80" y="216"/>
                </a:cxn>
                <a:cxn ang="0">
                  <a:pos x="272" y="120"/>
                </a:cxn>
              </a:cxnLst>
              <a:rect l="0" t="0" r="r" b="b"/>
              <a:pathLst>
                <a:path w="272" h="232">
                  <a:moveTo>
                    <a:pt x="272" y="72"/>
                  </a:moveTo>
                  <a:cubicBezTo>
                    <a:pt x="168" y="36"/>
                    <a:pt x="64" y="0"/>
                    <a:pt x="32" y="24"/>
                  </a:cubicBezTo>
                  <a:cubicBezTo>
                    <a:pt x="0" y="48"/>
                    <a:pt x="40" y="200"/>
                    <a:pt x="80" y="216"/>
                  </a:cubicBezTo>
                  <a:cubicBezTo>
                    <a:pt x="120" y="232"/>
                    <a:pt x="240" y="136"/>
                    <a:pt x="272" y="120"/>
                  </a:cubicBez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0139" name="Freeform 11"/>
            <p:cNvSpPr>
              <a:spLocks/>
            </p:cNvSpPr>
            <p:nvPr/>
          </p:nvSpPr>
          <p:spPr bwMode="auto">
            <a:xfrm>
              <a:off x="1808" y="1686"/>
              <a:ext cx="176" cy="184"/>
            </a:xfrm>
            <a:custGeom>
              <a:avLst/>
              <a:gdLst/>
              <a:ahLst/>
              <a:cxnLst>
                <a:cxn ang="0">
                  <a:pos x="272" y="72"/>
                </a:cxn>
                <a:cxn ang="0">
                  <a:pos x="32" y="24"/>
                </a:cxn>
                <a:cxn ang="0">
                  <a:pos x="80" y="216"/>
                </a:cxn>
                <a:cxn ang="0">
                  <a:pos x="272" y="120"/>
                </a:cxn>
              </a:cxnLst>
              <a:rect l="0" t="0" r="r" b="b"/>
              <a:pathLst>
                <a:path w="272" h="232">
                  <a:moveTo>
                    <a:pt x="272" y="72"/>
                  </a:moveTo>
                  <a:cubicBezTo>
                    <a:pt x="168" y="36"/>
                    <a:pt x="64" y="0"/>
                    <a:pt x="32" y="24"/>
                  </a:cubicBezTo>
                  <a:cubicBezTo>
                    <a:pt x="0" y="48"/>
                    <a:pt x="40" y="200"/>
                    <a:pt x="80" y="216"/>
                  </a:cubicBezTo>
                  <a:cubicBezTo>
                    <a:pt x="120" y="232"/>
                    <a:pt x="240" y="136"/>
                    <a:pt x="272" y="120"/>
                  </a:cubicBez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0140" name="Freeform 12"/>
            <p:cNvSpPr>
              <a:spLocks/>
            </p:cNvSpPr>
            <p:nvPr/>
          </p:nvSpPr>
          <p:spPr bwMode="auto">
            <a:xfrm>
              <a:off x="1536" y="2078"/>
              <a:ext cx="176" cy="184"/>
            </a:xfrm>
            <a:custGeom>
              <a:avLst/>
              <a:gdLst/>
              <a:ahLst/>
              <a:cxnLst>
                <a:cxn ang="0">
                  <a:pos x="272" y="72"/>
                </a:cxn>
                <a:cxn ang="0">
                  <a:pos x="32" y="24"/>
                </a:cxn>
                <a:cxn ang="0">
                  <a:pos x="80" y="216"/>
                </a:cxn>
                <a:cxn ang="0">
                  <a:pos x="272" y="120"/>
                </a:cxn>
              </a:cxnLst>
              <a:rect l="0" t="0" r="r" b="b"/>
              <a:pathLst>
                <a:path w="272" h="232">
                  <a:moveTo>
                    <a:pt x="272" y="72"/>
                  </a:moveTo>
                  <a:cubicBezTo>
                    <a:pt x="168" y="36"/>
                    <a:pt x="64" y="0"/>
                    <a:pt x="32" y="24"/>
                  </a:cubicBezTo>
                  <a:cubicBezTo>
                    <a:pt x="0" y="48"/>
                    <a:pt x="40" y="200"/>
                    <a:pt x="80" y="216"/>
                  </a:cubicBezTo>
                  <a:cubicBezTo>
                    <a:pt x="120" y="232"/>
                    <a:pt x="240" y="136"/>
                    <a:pt x="272" y="120"/>
                  </a:cubicBez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1600200" y="4030663"/>
            <a:ext cx="2266950" cy="1150937"/>
            <a:chOff x="1008" y="2539"/>
            <a:chExt cx="1428" cy="725"/>
          </a:xfrm>
        </p:grpSpPr>
        <p:sp>
          <p:nvSpPr>
            <p:cNvPr id="560142" name="Text Box 14"/>
            <p:cNvSpPr txBox="1">
              <a:spLocks noChangeArrowheads="1"/>
            </p:cNvSpPr>
            <p:nvPr/>
          </p:nvSpPr>
          <p:spPr bwMode="auto">
            <a:xfrm>
              <a:off x="1152" y="2539"/>
              <a:ext cx="128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600" dirty="0"/>
                <a:t>Transitive</a:t>
              </a:r>
            </a:p>
          </p:txBody>
        </p: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1008" y="3168"/>
              <a:ext cx="1392" cy="96"/>
              <a:chOff x="1008" y="3168"/>
              <a:chExt cx="1392" cy="96"/>
            </a:xfrm>
          </p:grpSpPr>
          <p:sp>
            <p:nvSpPr>
              <p:cNvPr id="560144" name="Oval 16"/>
              <p:cNvSpPr>
                <a:spLocks noChangeArrowheads="1"/>
              </p:cNvSpPr>
              <p:nvPr/>
            </p:nvSpPr>
            <p:spPr bwMode="auto">
              <a:xfrm>
                <a:off x="1008" y="3168"/>
                <a:ext cx="96" cy="96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0145" name="Oval 17"/>
              <p:cNvSpPr>
                <a:spLocks noChangeArrowheads="1"/>
              </p:cNvSpPr>
              <p:nvPr/>
            </p:nvSpPr>
            <p:spPr bwMode="auto">
              <a:xfrm>
                <a:off x="1728" y="3168"/>
                <a:ext cx="96" cy="96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0146" name="Oval 18"/>
              <p:cNvSpPr>
                <a:spLocks noChangeArrowheads="1"/>
              </p:cNvSpPr>
              <p:nvPr/>
            </p:nvSpPr>
            <p:spPr bwMode="auto">
              <a:xfrm>
                <a:off x="2304" y="3168"/>
                <a:ext cx="96" cy="96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560147" name="AutoShape 19"/>
              <p:cNvCxnSpPr>
                <a:cxnSpLocks noChangeShapeType="1"/>
                <a:stCxn id="560144" idx="6"/>
                <a:endCxn id="560145" idx="2"/>
              </p:cNvCxnSpPr>
              <p:nvPr/>
            </p:nvCxnSpPr>
            <p:spPr bwMode="auto">
              <a:xfrm>
                <a:off x="1104" y="3216"/>
                <a:ext cx="624" cy="0"/>
              </a:xfrm>
              <a:prstGeom prst="straightConnector1">
                <a:avLst/>
              </a:prstGeom>
              <a:noFill/>
              <a:ln w="31750">
                <a:solidFill>
                  <a:srgbClr val="000080"/>
                </a:solidFill>
                <a:round/>
                <a:headEnd/>
                <a:tailEnd type="stealth" w="lg" len="lg"/>
              </a:ln>
              <a:effectLst/>
            </p:spPr>
          </p:cxnSp>
          <p:cxnSp>
            <p:nvCxnSpPr>
              <p:cNvPr id="560148" name="AutoShape 20"/>
              <p:cNvCxnSpPr>
                <a:cxnSpLocks noChangeShapeType="1"/>
              </p:cNvCxnSpPr>
              <p:nvPr/>
            </p:nvCxnSpPr>
            <p:spPr bwMode="auto">
              <a:xfrm>
                <a:off x="1824" y="3216"/>
                <a:ext cx="480" cy="0"/>
              </a:xfrm>
              <a:prstGeom prst="straightConnector1">
                <a:avLst/>
              </a:prstGeom>
              <a:noFill/>
              <a:ln w="31750">
                <a:solidFill>
                  <a:srgbClr val="000080"/>
                </a:solidFill>
                <a:round/>
                <a:headEnd/>
                <a:tailEnd type="stealth" w="lg" len="lg"/>
              </a:ln>
              <a:effectLst/>
            </p:spPr>
          </p:cxnSp>
        </p:grpSp>
      </p:grpSp>
      <p:sp>
        <p:nvSpPr>
          <p:cNvPr id="560149" name="Freeform 21"/>
          <p:cNvSpPr>
            <a:spLocks/>
          </p:cNvSpPr>
          <p:nvPr/>
        </p:nvSpPr>
        <p:spPr bwMode="auto">
          <a:xfrm>
            <a:off x="1752600" y="5105400"/>
            <a:ext cx="1981200" cy="393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24" y="240"/>
              </a:cxn>
              <a:cxn ang="0">
                <a:pos x="1248" y="48"/>
              </a:cxn>
            </a:cxnLst>
            <a:rect l="0" t="0" r="r" b="b"/>
            <a:pathLst>
              <a:path w="1248" h="248">
                <a:moveTo>
                  <a:pt x="0" y="0"/>
                </a:moveTo>
                <a:cubicBezTo>
                  <a:pt x="208" y="116"/>
                  <a:pt x="416" y="232"/>
                  <a:pt x="624" y="240"/>
                </a:cubicBezTo>
                <a:cubicBezTo>
                  <a:pt x="832" y="248"/>
                  <a:pt x="1040" y="148"/>
                  <a:pt x="1248" y="48"/>
                </a:cubicBezTo>
              </a:path>
            </a:pathLst>
          </a:custGeom>
          <a:noFill/>
          <a:ln w="38100" cap="flat" cmpd="sng">
            <a:solidFill>
              <a:srgbClr val="00800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6" name="Group 43"/>
          <p:cNvGrpSpPr>
            <a:grpSpLocks/>
          </p:cNvGrpSpPr>
          <p:nvPr/>
        </p:nvGrpSpPr>
        <p:grpSpPr bwMode="auto">
          <a:xfrm>
            <a:off x="5430838" y="5129213"/>
            <a:ext cx="1949450" cy="174625"/>
            <a:chOff x="3792" y="1824"/>
            <a:chExt cx="1228" cy="110"/>
          </a:xfrm>
        </p:grpSpPr>
        <p:cxnSp>
          <p:nvCxnSpPr>
            <p:cNvPr id="560172" name="AutoShape 44"/>
            <p:cNvCxnSpPr>
              <a:cxnSpLocks noChangeShapeType="1"/>
            </p:cNvCxnSpPr>
            <p:nvPr/>
          </p:nvCxnSpPr>
          <p:spPr bwMode="auto">
            <a:xfrm rot="5400000" flipH="1" flipV="1">
              <a:off x="4080" y="1632"/>
              <a:ext cx="14" cy="590"/>
            </a:xfrm>
            <a:prstGeom prst="curvedConnector3">
              <a:avLst>
                <a:gd name="adj1" fmla="val -1764287"/>
              </a:avLst>
            </a:prstGeom>
            <a:noFill/>
            <a:ln w="41275">
              <a:solidFill>
                <a:srgbClr val="008000"/>
              </a:solidFill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560173" name="AutoShape 45"/>
            <p:cNvCxnSpPr>
              <a:cxnSpLocks noChangeShapeType="1"/>
            </p:cNvCxnSpPr>
            <p:nvPr/>
          </p:nvCxnSpPr>
          <p:spPr bwMode="auto">
            <a:xfrm rot="5400000" flipV="1">
              <a:off x="4741" y="1547"/>
              <a:ext cx="1" cy="556"/>
            </a:xfrm>
            <a:prstGeom prst="curvedConnector3">
              <a:avLst>
                <a:gd name="adj1" fmla="val -26200000"/>
              </a:avLst>
            </a:prstGeom>
            <a:noFill/>
            <a:ln w="38100">
              <a:solidFill>
                <a:srgbClr val="008000"/>
              </a:solidFill>
              <a:round/>
              <a:headEnd/>
              <a:tailEnd type="stealth" w="lg" len="lg"/>
            </a:ln>
            <a:effectLst/>
          </p:spPr>
        </p:cxnSp>
      </p:grpSp>
      <p:grpSp>
        <p:nvGrpSpPr>
          <p:cNvPr id="7" name="Group 46"/>
          <p:cNvGrpSpPr>
            <a:grpSpLocks/>
          </p:cNvGrpSpPr>
          <p:nvPr/>
        </p:nvGrpSpPr>
        <p:grpSpPr bwMode="auto">
          <a:xfrm>
            <a:off x="5354638" y="3963988"/>
            <a:ext cx="2190750" cy="1319212"/>
            <a:chOff x="3744" y="1090"/>
            <a:chExt cx="1380" cy="831"/>
          </a:xfrm>
        </p:grpSpPr>
        <p:sp>
          <p:nvSpPr>
            <p:cNvPr id="560175" name="Text Box 47"/>
            <p:cNvSpPr txBox="1">
              <a:spLocks noChangeArrowheads="1"/>
            </p:cNvSpPr>
            <p:nvPr/>
          </p:nvSpPr>
          <p:spPr bwMode="auto">
            <a:xfrm>
              <a:off x="3744" y="1090"/>
              <a:ext cx="138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3600"/>
                <a:t>Symmetric</a:t>
              </a:r>
            </a:p>
          </p:txBody>
        </p:sp>
        <p:sp>
          <p:nvSpPr>
            <p:cNvPr id="560176" name="Oval 48"/>
            <p:cNvSpPr>
              <a:spLocks noChangeArrowheads="1"/>
            </p:cNvSpPr>
            <p:nvPr/>
          </p:nvSpPr>
          <p:spPr bwMode="auto">
            <a:xfrm>
              <a:off x="3744" y="1824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77" name="Oval 49"/>
            <p:cNvSpPr>
              <a:spLocks noChangeArrowheads="1"/>
            </p:cNvSpPr>
            <p:nvPr/>
          </p:nvSpPr>
          <p:spPr bwMode="auto">
            <a:xfrm>
              <a:off x="4368" y="1824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78" name="Oval 50"/>
            <p:cNvSpPr>
              <a:spLocks noChangeArrowheads="1"/>
            </p:cNvSpPr>
            <p:nvPr/>
          </p:nvSpPr>
          <p:spPr bwMode="auto">
            <a:xfrm>
              <a:off x="4992" y="1824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60179" name="AutoShape 51"/>
            <p:cNvCxnSpPr>
              <a:cxnSpLocks noChangeShapeType="1"/>
            </p:cNvCxnSpPr>
            <p:nvPr/>
          </p:nvCxnSpPr>
          <p:spPr bwMode="auto">
            <a:xfrm rot="5400000" flipV="1">
              <a:off x="4069" y="1547"/>
              <a:ext cx="1" cy="556"/>
            </a:xfrm>
            <a:prstGeom prst="curvedConnector3">
              <a:avLst>
                <a:gd name="adj1" fmla="val -26200000"/>
              </a:avLst>
            </a:prstGeom>
            <a:noFill/>
            <a:ln w="31750">
              <a:solidFill>
                <a:srgbClr val="000080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560180" name="AutoShape 52"/>
            <p:cNvCxnSpPr>
              <a:cxnSpLocks noChangeShapeType="1"/>
              <a:stCxn id="560178" idx="4"/>
              <a:endCxn id="560177" idx="4"/>
            </p:cNvCxnSpPr>
            <p:nvPr/>
          </p:nvCxnSpPr>
          <p:spPr bwMode="auto">
            <a:xfrm rot="5400000">
              <a:off x="4727" y="1609"/>
              <a:ext cx="1" cy="624"/>
            </a:xfrm>
            <a:prstGeom prst="curvedConnector3">
              <a:avLst>
                <a:gd name="adj1" fmla="val 27200000"/>
              </a:avLst>
            </a:prstGeom>
            <a:noFill/>
            <a:ln w="31750">
              <a:solidFill>
                <a:srgbClr val="000080"/>
              </a:solidFill>
              <a:round/>
              <a:headEnd/>
              <a:tailEnd type="stealth" w="lg" len="lg"/>
            </a:ln>
            <a:effectLst/>
          </p:spPr>
        </p:cxnSp>
      </p:grpSp>
      <p:grpSp>
        <p:nvGrpSpPr>
          <p:cNvPr id="8" name="Group 56"/>
          <p:cNvGrpSpPr>
            <a:grpSpLocks/>
          </p:cNvGrpSpPr>
          <p:nvPr/>
        </p:nvGrpSpPr>
        <p:grpSpPr bwMode="auto">
          <a:xfrm>
            <a:off x="5230813" y="1730375"/>
            <a:ext cx="2444750" cy="2003425"/>
            <a:chOff x="3703" y="2530"/>
            <a:chExt cx="1540" cy="1262"/>
          </a:xfrm>
        </p:grpSpPr>
        <p:grpSp>
          <p:nvGrpSpPr>
            <p:cNvPr id="9" name="Group 57"/>
            <p:cNvGrpSpPr>
              <a:grpSpLocks/>
            </p:cNvGrpSpPr>
            <p:nvPr/>
          </p:nvGrpSpPr>
          <p:grpSpPr bwMode="auto">
            <a:xfrm>
              <a:off x="3792" y="3264"/>
              <a:ext cx="1104" cy="528"/>
              <a:chOff x="3792" y="3264"/>
              <a:chExt cx="1104" cy="528"/>
            </a:xfrm>
          </p:grpSpPr>
          <p:sp>
            <p:nvSpPr>
              <p:cNvPr id="560186" name="Oval 58"/>
              <p:cNvSpPr>
                <a:spLocks noChangeArrowheads="1"/>
              </p:cNvSpPr>
              <p:nvPr/>
            </p:nvSpPr>
            <p:spPr bwMode="auto">
              <a:xfrm>
                <a:off x="4800" y="3312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0187" name="Oval 59"/>
              <p:cNvSpPr>
                <a:spLocks noChangeArrowheads="1"/>
              </p:cNvSpPr>
              <p:nvPr/>
            </p:nvSpPr>
            <p:spPr bwMode="auto">
              <a:xfrm>
                <a:off x="4080" y="3264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0188" name="Oval 60"/>
              <p:cNvSpPr>
                <a:spLocks noChangeArrowheads="1"/>
              </p:cNvSpPr>
              <p:nvPr/>
            </p:nvSpPr>
            <p:spPr bwMode="auto">
              <a:xfrm>
                <a:off x="4416" y="3696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0189" name="Oval 61"/>
              <p:cNvSpPr>
                <a:spLocks noChangeArrowheads="1"/>
              </p:cNvSpPr>
              <p:nvPr/>
            </p:nvSpPr>
            <p:spPr bwMode="auto">
              <a:xfrm>
                <a:off x="3792" y="3696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60190" name="Text Box 62"/>
            <p:cNvSpPr txBox="1">
              <a:spLocks noChangeArrowheads="1"/>
            </p:cNvSpPr>
            <p:nvPr/>
          </p:nvSpPr>
          <p:spPr bwMode="auto">
            <a:xfrm>
              <a:off x="3703" y="2530"/>
              <a:ext cx="154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3600" dirty="0"/>
                <a:t>Asymmetric</a:t>
              </a:r>
            </a:p>
          </p:txBody>
        </p:sp>
        <p:grpSp>
          <p:nvGrpSpPr>
            <p:cNvPr id="10" name="Group 63"/>
            <p:cNvGrpSpPr>
              <a:grpSpLocks/>
            </p:cNvGrpSpPr>
            <p:nvPr/>
          </p:nvGrpSpPr>
          <p:grpSpPr bwMode="auto">
            <a:xfrm>
              <a:off x="3874" y="3278"/>
              <a:ext cx="974" cy="466"/>
              <a:chOff x="3874" y="3278"/>
              <a:chExt cx="974" cy="466"/>
            </a:xfrm>
          </p:grpSpPr>
          <p:cxnSp>
            <p:nvCxnSpPr>
              <p:cNvPr id="560192" name="AutoShape 64"/>
              <p:cNvCxnSpPr>
                <a:cxnSpLocks noChangeShapeType="1"/>
                <a:stCxn id="560186" idx="4"/>
              </p:cNvCxnSpPr>
              <p:nvPr/>
            </p:nvCxnSpPr>
            <p:spPr bwMode="auto">
              <a:xfrm flipH="1">
                <a:off x="4512" y="3408"/>
                <a:ext cx="336" cy="336"/>
              </a:xfrm>
              <a:prstGeom prst="straightConnector1">
                <a:avLst/>
              </a:prstGeom>
              <a:noFill/>
              <a:ln w="31750">
                <a:solidFill>
                  <a:srgbClr val="000080"/>
                </a:solidFill>
                <a:round/>
                <a:headEnd/>
                <a:tailEnd type="stealth" w="lg" len="lg"/>
              </a:ln>
              <a:effectLst/>
            </p:spPr>
          </p:cxnSp>
          <p:cxnSp>
            <p:nvCxnSpPr>
              <p:cNvPr id="560193" name="AutoShape 65"/>
              <p:cNvCxnSpPr>
                <a:cxnSpLocks noChangeShapeType="1"/>
                <a:stCxn id="560187" idx="7"/>
                <a:endCxn id="560186" idx="1"/>
              </p:cNvCxnSpPr>
              <p:nvPr/>
            </p:nvCxnSpPr>
            <p:spPr bwMode="auto">
              <a:xfrm>
                <a:off x="4162" y="3278"/>
                <a:ext cx="652" cy="48"/>
              </a:xfrm>
              <a:prstGeom prst="straightConnector1">
                <a:avLst/>
              </a:prstGeom>
              <a:noFill/>
              <a:ln w="31750">
                <a:solidFill>
                  <a:srgbClr val="000080"/>
                </a:solidFill>
                <a:round/>
                <a:headEnd/>
                <a:tailEnd type="stealth" w="lg" len="lg"/>
              </a:ln>
              <a:effectLst/>
            </p:spPr>
          </p:cxnSp>
          <p:cxnSp>
            <p:nvCxnSpPr>
              <p:cNvPr id="560194" name="AutoShape 66"/>
              <p:cNvCxnSpPr>
                <a:cxnSpLocks noChangeShapeType="1"/>
                <a:stCxn id="560187" idx="3"/>
                <a:endCxn id="560189" idx="7"/>
              </p:cNvCxnSpPr>
              <p:nvPr/>
            </p:nvCxnSpPr>
            <p:spPr bwMode="auto">
              <a:xfrm flipH="1">
                <a:off x="3874" y="3346"/>
                <a:ext cx="220" cy="364"/>
              </a:xfrm>
              <a:prstGeom prst="straightConnector1">
                <a:avLst/>
              </a:prstGeom>
              <a:noFill/>
              <a:ln w="31750">
                <a:solidFill>
                  <a:srgbClr val="000080"/>
                </a:solidFill>
                <a:round/>
                <a:headEnd/>
                <a:tailEnd type="stealth" w="lg" len="lg"/>
              </a:ln>
              <a:effectLst/>
            </p:spPr>
          </p:cxnSp>
        </p:grpSp>
      </p:grpSp>
      <p:sp>
        <p:nvSpPr>
          <p:cNvPr id="560183" name="Text Box 55"/>
          <p:cNvSpPr txBox="1">
            <a:spLocks noChangeArrowheads="1"/>
          </p:cNvSpPr>
          <p:nvPr/>
        </p:nvSpPr>
        <p:spPr bwMode="auto">
          <a:xfrm>
            <a:off x="7440614" y="2863850"/>
            <a:ext cx="844550" cy="641350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solidFill>
                  <a:schemeClr val="hlink"/>
                </a:solidFill>
              </a:rPr>
              <a:t>NO</a:t>
            </a:r>
          </a:p>
        </p:txBody>
      </p:sp>
      <p:grpSp>
        <p:nvGrpSpPr>
          <p:cNvPr id="11" name="Group 52"/>
          <p:cNvGrpSpPr/>
          <p:nvPr/>
        </p:nvGrpSpPr>
        <p:grpSpPr>
          <a:xfrm>
            <a:off x="5084763" y="2895600"/>
            <a:ext cx="2014538" cy="930275"/>
            <a:chOff x="5084763" y="2895600"/>
            <a:chExt cx="2014538" cy="930275"/>
          </a:xfrm>
        </p:grpSpPr>
        <p:grpSp>
          <p:nvGrpSpPr>
            <p:cNvPr id="12" name="Group 67"/>
            <p:cNvGrpSpPr>
              <a:grpSpLocks/>
            </p:cNvGrpSpPr>
            <p:nvPr/>
          </p:nvGrpSpPr>
          <p:grpSpPr bwMode="auto">
            <a:xfrm>
              <a:off x="5499101" y="2895600"/>
              <a:ext cx="1600200" cy="815975"/>
              <a:chOff x="3840" y="3264"/>
              <a:chExt cx="1008" cy="514"/>
            </a:xfrm>
          </p:grpSpPr>
          <p:cxnSp>
            <p:nvCxnSpPr>
              <p:cNvPr id="560196" name="AutoShape 68"/>
              <p:cNvCxnSpPr>
                <a:cxnSpLocks noChangeShapeType="1"/>
              </p:cNvCxnSpPr>
              <p:nvPr/>
            </p:nvCxnSpPr>
            <p:spPr bwMode="auto">
              <a:xfrm rot="5400000" flipH="1">
                <a:off x="4464" y="2928"/>
                <a:ext cx="48" cy="720"/>
              </a:xfrm>
              <a:prstGeom prst="curvedConnector3">
                <a:avLst>
                  <a:gd name="adj1" fmla="val 400000"/>
                </a:avLst>
              </a:prstGeom>
              <a:noFill/>
              <a:ln w="38100">
                <a:solidFill>
                  <a:schemeClr val="accent2"/>
                </a:solidFill>
                <a:prstDash val="sysDot"/>
                <a:round/>
                <a:headEnd/>
                <a:tailEnd type="stealth" w="lg" len="lg"/>
              </a:ln>
              <a:effectLst/>
            </p:spPr>
          </p:cxnSp>
          <p:cxnSp>
            <p:nvCxnSpPr>
              <p:cNvPr id="560197" name="AutoShape 69"/>
              <p:cNvCxnSpPr>
                <a:cxnSpLocks noChangeShapeType="1"/>
              </p:cNvCxnSpPr>
              <p:nvPr/>
            </p:nvCxnSpPr>
            <p:spPr bwMode="auto">
              <a:xfrm rot="16200000">
                <a:off x="3768" y="3384"/>
                <a:ext cx="384" cy="240"/>
              </a:xfrm>
              <a:prstGeom prst="curvedConnector2">
                <a:avLst/>
              </a:prstGeom>
              <a:noFill/>
              <a:ln w="38100">
                <a:solidFill>
                  <a:schemeClr val="accent2"/>
                </a:solidFill>
                <a:prstDash val="sysDot"/>
                <a:round/>
                <a:headEnd/>
                <a:tailEnd type="stealth" w="lg" len="lg"/>
              </a:ln>
              <a:effectLst/>
            </p:spPr>
          </p:cxnSp>
          <p:cxnSp>
            <p:nvCxnSpPr>
              <p:cNvPr id="560198" name="AutoShape 7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4488" y="3418"/>
                <a:ext cx="370" cy="350"/>
              </a:xfrm>
              <a:prstGeom prst="curvedConnector3">
                <a:avLst>
                  <a:gd name="adj1" fmla="val -42704"/>
                </a:avLst>
              </a:prstGeom>
              <a:noFill/>
              <a:ln w="38100">
                <a:solidFill>
                  <a:schemeClr val="accent2"/>
                </a:solidFill>
                <a:prstDash val="sysDot"/>
                <a:round/>
                <a:headEnd/>
                <a:tailEnd type="stealth" w="lg" len="lg"/>
              </a:ln>
              <a:effectLst/>
            </p:spPr>
          </p:cxnSp>
        </p:grpSp>
        <p:sp>
          <p:nvSpPr>
            <p:cNvPr id="560202" name="Freeform 74"/>
            <p:cNvSpPr>
              <a:spLocks/>
            </p:cNvSpPr>
            <p:nvPr/>
          </p:nvSpPr>
          <p:spPr bwMode="auto">
            <a:xfrm>
              <a:off x="5084763" y="3533775"/>
              <a:ext cx="279400" cy="292100"/>
            </a:xfrm>
            <a:custGeom>
              <a:avLst/>
              <a:gdLst/>
              <a:ahLst/>
              <a:cxnLst>
                <a:cxn ang="0">
                  <a:pos x="272" y="72"/>
                </a:cxn>
                <a:cxn ang="0">
                  <a:pos x="32" y="24"/>
                </a:cxn>
                <a:cxn ang="0">
                  <a:pos x="80" y="216"/>
                </a:cxn>
                <a:cxn ang="0">
                  <a:pos x="272" y="120"/>
                </a:cxn>
              </a:cxnLst>
              <a:rect l="0" t="0" r="r" b="b"/>
              <a:pathLst>
                <a:path w="272" h="232">
                  <a:moveTo>
                    <a:pt x="272" y="72"/>
                  </a:moveTo>
                  <a:cubicBezTo>
                    <a:pt x="168" y="36"/>
                    <a:pt x="64" y="0"/>
                    <a:pt x="32" y="24"/>
                  </a:cubicBezTo>
                  <a:cubicBezTo>
                    <a:pt x="0" y="48"/>
                    <a:pt x="40" y="200"/>
                    <a:pt x="80" y="216"/>
                  </a:cubicBezTo>
                  <a:cubicBezTo>
                    <a:pt x="120" y="232"/>
                    <a:pt x="240" y="136"/>
                    <a:pt x="272" y="120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ysDot"/>
              <a:round/>
              <a:headEnd type="none" w="med" len="med"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27970" y="6553200"/>
            <a:ext cx="716036" cy="246221"/>
          </a:xfrm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B5B77044-B6D2-4171-A09C-C512413DA1DA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60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6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1" grpId="0"/>
      <p:bldP spid="560149" grpId="0" animBg="1"/>
      <p:bldP spid="56018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matrix</a:t>
            </a:r>
            <a:endParaRPr lang="en-US" dirty="0"/>
          </a:p>
        </p:txBody>
      </p:sp>
      <p:sp>
        <p:nvSpPr>
          <p:cNvPr id="5" name="Oval 2"/>
          <p:cNvSpPr>
            <a:spLocks noChangeArrowheads="1"/>
          </p:cNvSpPr>
          <p:nvPr/>
        </p:nvSpPr>
        <p:spPr bwMode="auto">
          <a:xfrm>
            <a:off x="1333500" y="24384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1333500" y="33528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1333500" y="42672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104900" y="1524000"/>
            <a:ext cx="484428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9" name="AutoShape 8"/>
          <p:cNvCxnSpPr>
            <a:cxnSpLocks noChangeShapeType="1"/>
          </p:cNvCxnSpPr>
          <p:nvPr/>
        </p:nvCxnSpPr>
        <p:spPr bwMode="auto">
          <a:xfrm>
            <a:off x="1524000" y="2514600"/>
            <a:ext cx="1588" cy="1828800"/>
          </a:xfrm>
          <a:prstGeom prst="curvedConnector3">
            <a:avLst>
              <a:gd name="adj1" fmla="val 65000000"/>
            </a:avLst>
          </a:prstGeom>
          <a:noFill/>
          <a:ln w="31750">
            <a:solidFill>
              <a:schemeClr val="accent1">
                <a:lumMod val="50000"/>
              </a:schemeClr>
            </a:solidFill>
            <a:round/>
            <a:headEnd/>
            <a:tailEnd type="stealth" w="lg" len="lg"/>
          </a:ln>
          <a:effectLst/>
        </p:spPr>
      </p:cxn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533400" y="2133600"/>
            <a:ext cx="1752600" cy="3505200"/>
          </a:xfrm>
          <a:prstGeom prst="ellipse">
            <a:avLst/>
          </a:prstGeom>
          <a:solidFill>
            <a:srgbClr val="008000">
              <a:alpha val="17999"/>
            </a:srgbClr>
          </a:solidFill>
          <a:ln w="9525">
            <a:solidFill>
              <a:schemeClr val="accent2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371600" y="5181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" name="AutoShape 11"/>
          <p:cNvCxnSpPr>
            <a:cxnSpLocks noChangeShapeType="1"/>
          </p:cNvCxnSpPr>
          <p:nvPr/>
        </p:nvCxnSpPr>
        <p:spPr bwMode="auto">
          <a:xfrm rot="10800000" flipH="1">
            <a:off x="1409700" y="2514600"/>
            <a:ext cx="1588" cy="1828800"/>
          </a:xfrm>
          <a:prstGeom prst="curvedConnector3">
            <a:avLst>
              <a:gd name="adj1" fmla="val -79600000"/>
            </a:avLst>
          </a:prstGeom>
          <a:noFill/>
          <a:ln w="31750">
            <a:solidFill>
              <a:schemeClr val="accent1">
                <a:lumMod val="50000"/>
              </a:schemeClr>
            </a:solidFill>
            <a:round/>
            <a:headEnd/>
            <a:tailEnd type="stealth" w="lg" len="lg"/>
          </a:ln>
          <a:effectLst/>
        </p:spPr>
      </p:cxnSp>
      <p:cxnSp>
        <p:nvCxnSpPr>
          <p:cNvPr id="13" name="AutoShape 12"/>
          <p:cNvCxnSpPr>
            <a:cxnSpLocks noChangeShapeType="1"/>
          </p:cNvCxnSpPr>
          <p:nvPr/>
        </p:nvCxnSpPr>
        <p:spPr bwMode="auto">
          <a:xfrm>
            <a:off x="1524000" y="2514600"/>
            <a:ext cx="1588" cy="914400"/>
          </a:xfrm>
          <a:prstGeom prst="curvedConnector3">
            <a:avLst>
              <a:gd name="adj1" fmla="val 32900000"/>
            </a:avLst>
          </a:prstGeom>
          <a:noFill/>
          <a:ln w="31750">
            <a:solidFill>
              <a:schemeClr val="accent1">
                <a:lumMod val="50000"/>
              </a:schemeClr>
            </a:solidFill>
            <a:round/>
            <a:headEnd/>
            <a:tailEnd type="stealth" w="lg" len="lg"/>
          </a:ln>
          <a:effectLst/>
        </p:spPr>
      </p:cxnSp>
      <p:cxnSp>
        <p:nvCxnSpPr>
          <p:cNvPr id="14" name="AutoShape 13"/>
          <p:cNvCxnSpPr>
            <a:cxnSpLocks noChangeShapeType="1"/>
            <a:stCxn id="11" idx="4"/>
            <a:endCxn id="11" idx="0"/>
          </p:cNvCxnSpPr>
          <p:nvPr/>
        </p:nvCxnSpPr>
        <p:spPr bwMode="auto">
          <a:xfrm rot="5400000" flipH="1" flipV="1">
            <a:off x="1372394" y="5257006"/>
            <a:ext cx="152400" cy="1588"/>
          </a:xfrm>
          <a:prstGeom prst="curvedConnector5">
            <a:avLst>
              <a:gd name="adj1" fmla="val -237505"/>
              <a:gd name="adj2" fmla="val 53700000"/>
              <a:gd name="adj3" fmla="val 321870"/>
            </a:avLst>
          </a:prstGeom>
          <a:noFill/>
          <a:ln w="31750">
            <a:solidFill>
              <a:schemeClr val="accent1">
                <a:lumMod val="50000"/>
              </a:schemeClr>
            </a:solidFill>
            <a:round/>
            <a:headEnd/>
            <a:tailEnd type="stealth" w="lg" len="lg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914400" y="3136612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447800" y="1981200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90600" y="4292025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90600" y="4977825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0" name="Arc 29"/>
          <p:cNvSpPr/>
          <p:nvPr/>
        </p:nvSpPr>
        <p:spPr bwMode="auto">
          <a:xfrm rot="10477064">
            <a:off x="878418" y="3444776"/>
            <a:ext cx="991506" cy="794477"/>
          </a:xfrm>
          <a:prstGeom prst="arc">
            <a:avLst>
              <a:gd name="adj1" fmla="val 16200000"/>
              <a:gd name="adj2" fmla="val 6346019"/>
            </a:avLst>
          </a:prstGeom>
          <a:noFill/>
          <a:ln w="317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stealth" w="lg" len="lg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46"/>
          <p:cNvGrpSpPr/>
          <p:nvPr/>
        </p:nvGrpSpPr>
        <p:grpSpPr>
          <a:xfrm>
            <a:off x="4648200" y="1524000"/>
            <a:ext cx="2111134" cy="609600"/>
            <a:chOff x="4648200" y="1524000"/>
            <a:chExt cx="2111134" cy="609600"/>
          </a:xfrm>
        </p:grpSpPr>
        <p:sp>
          <p:nvSpPr>
            <p:cNvPr id="31" name="TextBox 30"/>
            <p:cNvSpPr txBox="1"/>
            <p:nvPr/>
          </p:nvSpPr>
          <p:spPr>
            <a:xfrm>
              <a:off x="5204066" y="1524000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648200" y="1524000"/>
              <a:ext cx="36901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791200" y="1524000"/>
              <a:ext cx="43473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324600" y="1548825"/>
              <a:ext cx="43473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</p:grpSp>
      <p:grpSp>
        <p:nvGrpSpPr>
          <p:cNvPr id="4" name="Group 45"/>
          <p:cNvGrpSpPr/>
          <p:nvPr/>
        </p:nvGrpSpPr>
        <p:grpSpPr>
          <a:xfrm>
            <a:off x="3962400" y="2209800"/>
            <a:ext cx="434734" cy="2514600"/>
            <a:chOff x="3962400" y="2209800"/>
            <a:chExt cx="434734" cy="2514600"/>
          </a:xfrm>
        </p:grpSpPr>
        <p:sp>
          <p:nvSpPr>
            <p:cNvPr id="34" name="Rectangle 33"/>
            <p:cNvSpPr/>
            <p:nvPr/>
          </p:nvSpPr>
          <p:spPr>
            <a:xfrm>
              <a:off x="3962400" y="2844225"/>
              <a:ext cx="43473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962400" y="2209800"/>
              <a:ext cx="369012" cy="5971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962400" y="4139625"/>
              <a:ext cx="43473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962400" y="3505200"/>
              <a:ext cx="369012" cy="5971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</p:grpSp>
      <p:cxnSp>
        <p:nvCxnSpPr>
          <p:cNvPr id="40" name="Curved Connector 39"/>
          <p:cNvCxnSpPr/>
          <p:nvPr/>
        </p:nvCxnSpPr>
        <p:spPr bwMode="auto">
          <a:xfrm flipV="1">
            <a:off x="2057400" y="2438400"/>
            <a:ext cx="3200400" cy="533400"/>
          </a:xfrm>
          <a:prstGeom prst="curvedConnector3">
            <a:avLst>
              <a:gd name="adj1" fmla="val 37159"/>
            </a:avLst>
          </a:prstGeom>
          <a:noFill/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5204066" y="2209800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48200" y="2209800"/>
            <a:ext cx="3080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5791200" y="2209800"/>
            <a:ext cx="3080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6324600" y="2234625"/>
            <a:ext cx="3080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9" name="Slide Number Placeholder 3"/>
          <p:cNvSpPr txBox="1">
            <a:spLocks/>
          </p:cNvSpPr>
          <p:nvPr/>
        </p:nvSpPr>
        <p:spPr bwMode="auto">
          <a:xfrm>
            <a:off x="8446379" y="6553200"/>
            <a:ext cx="69762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5M.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matrix</a:t>
            </a:r>
            <a:endParaRPr lang="en-US" dirty="0"/>
          </a:p>
        </p:txBody>
      </p:sp>
      <p:sp>
        <p:nvSpPr>
          <p:cNvPr id="5" name="Oval 2"/>
          <p:cNvSpPr>
            <a:spLocks noChangeArrowheads="1"/>
          </p:cNvSpPr>
          <p:nvPr/>
        </p:nvSpPr>
        <p:spPr bwMode="auto">
          <a:xfrm>
            <a:off x="1333500" y="24384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1333500" y="33528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1333500" y="42672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104900" y="1524000"/>
            <a:ext cx="484428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9" name="AutoShape 8"/>
          <p:cNvCxnSpPr>
            <a:cxnSpLocks noChangeShapeType="1"/>
          </p:cNvCxnSpPr>
          <p:nvPr/>
        </p:nvCxnSpPr>
        <p:spPr bwMode="auto">
          <a:xfrm>
            <a:off x="1524000" y="2514600"/>
            <a:ext cx="1588" cy="1828800"/>
          </a:xfrm>
          <a:prstGeom prst="curvedConnector3">
            <a:avLst>
              <a:gd name="adj1" fmla="val 65000000"/>
            </a:avLst>
          </a:prstGeom>
          <a:noFill/>
          <a:ln w="31750">
            <a:solidFill>
              <a:schemeClr val="accent1">
                <a:lumMod val="50000"/>
              </a:schemeClr>
            </a:solidFill>
            <a:round/>
            <a:headEnd/>
            <a:tailEnd type="stealth" w="lg" len="lg"/>
          </a:ln>
          <a:effectLst/>
        </p:spPr>
      </p:cxn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533400" y="2133600"/>
            <a:ext cx="1752600" cy="3505200"/>
          </a:xfrm>
          <a:prstGeom prst="ellipse">
            <a:avLst/>
          </a:prstGeom>
          <a:solidFill>
            <a:srgbClr val="008000">
              <a:alpha val="17999"/>
            </a:srgbClr>
          </a:solidFill>
          <a:ln w="9525">
            <a:solidFill>
              <a:schemeClr val="accent2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371600" y="5181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" name="AutoShape 11"/>
          <p:cNvCxnSpPr>
            <a:cxnSpLocks noChangeShapeType="1"/>
          </p:cNvCxnSpPr>
          <p:nvPr/>
        </p:nvCxnSpPr>
        <p:spPr bwMode="auto">
          <a:xfrm rot="10800000" flipH="1">
            <a:off x="1409700" y="2514600"/>
            <a:ext cx="1588" cy="1828800"/>
          </a:xfrm>
          <a:prstGeom prst="curvedConnector3">
            <a:avLst>
              <a:gd name="adj1" fmla="val -79600000"/>
            </a:avLst>
          </a:prstGeom>
          <a:noFill/>
          <a:ln w="31750">
            <a:solidFill>
              <a:schemeClr val="accent1">
                <a:lumMod val="50000"/>
              </a:schemeClr>
            </a:solidFill>
            <a:round/>
            <a:headEnd/>
            <a:tailEnd type="stealth" w="lg" len="lg"/>
          </a:ln>
          <a:effectLst/>
        </p:spPr>
      </p:cxnSp>
      <p:cxnSp>
        <p:nvCxnSpPr>
          <p:cNvPr id="13" name="AutoShape 12"/>
          <p:cNvCxnSpPr>
            <a:cxnSpLocks noChangeShapeType="1"/>
          </p:cNvCxnSpPr>
          <p:nvPr/>
        </p:nvCxnSpPr>
        <p:spPr bwMode="auto">
          <a:xfrm>
            <a:off x="1524000" y="2514600"/>
            <a:ext cx="1588" cy="914400"/>
          </a:xfrm>
          <a:prstGeom prst="curvedConnector3">
            <a:avLst>
              <a:gd name="adj1" fmla="val 32900000"/>
            </a:avLst>
          </a:prstGeom>
          <a:noFill/>
          <a:ln w="31750">
            <a:solidFill>
              <a:schemeClr val="accent1">
                <a:lumMod val="50000"/>
              </a:schemeClr>
            </a:solidFill>
            <a:round/>
            <a:headEnd/>
            <a:tailEnd type="stealth" w="lg" len="lg"/>
          </a:ln>
          <a:effectLst/>
        </p:spPr>
      </p:cxnSp>
      <p:cxnSp>
        <p:nvCxnSpPr>
          <p:cNvPr id="14" name="AutoShape 13"/>
          <p:cNvCxnSpPr>
            <a:cxnSpLocks noChangeShapeType="1"/>
            <a:stCxn id="11" idx="4"/>
            <a:endCxn id="11" idx="0"/>
          </p:cNvCxnSpPr>
          <p:nvPr/>
        </p:nvCxnSpPr>
        <p:spPr bwMode="auto">
          <a:xfrm rot="5400000" flipH="1" flipV="1">
            <a:off x="1372394" y="5257006"/>
            <a:ext cx="152400" cy="1588"/>
          </a:xfrm>
          <a:prstGeom prst="curvedConnector5">
            <a:avLst>
              <a:gd name="adj1" fmla="val -237505"/>
              <a:gd name="adj2" fmla="val 53700000"/>
              <a:gd name="adj3" fmla="val 321870"/>
            </a:avLst>
          </a:prstGeom>
          <a:noFill/>
          <a:ln w="31750">
            <a:solidFill>
              <a:schemeClr val="accent1">
                <a:lumMod val="50000"/>
              </a:schemeClr>
            </a:solidFill>
            <a:round/>
            <a:headEnd/>
            <a:tailEnd type="stealth" w="lg" len="lg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914400" y="3136612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447800" y="1981200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90600" y="4292025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90600" y="4977825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0" name="Arc 29"/>
          <p:cNvSpPr/>
          <p:nvPr/>
        </p:nvSpPr>
        <p:spPr bwMode="auto">
          <a:xfrm rot="10477064">
            <a:off x="878418" y="3444776"/>
            <a:ext cx="991506" cy="794477"/>
          </a:xfrm>
          <a:prstGeom prst="arc">
            <a:avLst>
              <a:gd name="adj1" fmla="val 16200000"/>
              <a:gd name="adj2" fmla="val 6346019"/>
            </a:avLst>
          </a:prstGeom>
          <a:noFill/>
          <a:ln w="317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stealth" w="lg" len="lg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46"/>
          <p:cNvGrpSpPr/>
          <p:nvPr/>
        </p:nvGrpSpPr>
        <p:grpSpPr>
          <a:xfrm>
            <a:off x="4648200" y="1524000"/>
            <a:ext cx="2111134" cy="609600"/>
            <a:chOff x="4648200" y="1524000"/>
            <a:chExt cx="2111134" cy="609600"/>
          </a:xfrm>
        </p:grpSpPr>
        <p:sp>
          <p:nvSpPr>
            <p:cNvPr id="31" name="TextBox 30"/>
            <p:cNvSpPr txBox="1"/>
            <p:nvPr/>
          </p:nvSpPr>
          <p:spPr>
            <a:xfrm>
              <a:off x="5204066" y="1524000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648200" y="1524000"/>
              <a:ext cx="36901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791200" y="1524000"/>
              <a:ext cx="43473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324600" y="1548825"/>
              <a:ext cx="43473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</p:grpSp>
      <p:grpSp>
        <p:nvGrpSpPr>
          <p:cNvPr id="4" name="Group 45"/>
          <p:cNvGrpSpPr/>
          <p:nvPr/>
        </p:nvGrpSpPr>
        <p:grpSpPr>
          <a:xfrm>
            <a:off x="3962400" y="2209800"/>
            <a:ext cx="434734" cy="2514600"/>
            <a:chOff x="3962400" y="2209800"/>
            <a:chExt cx="434734" cy="2514600"/>
          </a:xfrm>
        </p:grpSpPr>
        <p:sp>
          <p:nvSpPr>
            <p:cNvPr id="34" name="Rectangle 33"/>
            <p:cNvSpPr/>
            <p:nvPr/>
          </p:nvSpPr>
          <p:spPr>
            <a:xfrm>
              <a:off x="3962400" y="2844225"/>
              <a:ext cx="43473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962400" y="2209800"/>
              <a:ext cx="369012" cy="5971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962400" y="4139625"/>
              <a:ext cx="43473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962400" y="3505200"/>
              <a:ext cx="369012" cy="5971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</p:grpSp>
      <p:cxnSp>
        <p:nvCxnSpPr>
          <p:cNvPr id="40" name="Curved Connector 39"/>
          <p:cNvCxnSpPr>
            <a:endCxn id="44" idx="1"/>
          </p:cNvCxnSpPr>
          <p:nvPr/>
        </p:nvCxnSpPr>
        <p:spPr bwMode="auto">
          <a:xfrm flipV="1">
            <a:off x="2590800" y="2502188"/>
            <a:ext cx="3200400" cy="926812"/>
          </a:xfrm>
          <a:prstGeom prst="curvedConnector3">
            <a:avLst>
              <a:gd name="adj1" fmla="val 50000"/>
            </a:avLst>
          </a:prstGeom>
          <a:noFill/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5204066" y="2209800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48200" y="2209800"/>
            <a:ext cx="3080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5791200" y="2209800"/>
            <a:ext cx="369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324600" y="2234625"/>
            <a:ext cx="3080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9" name="Slide Number Placeholder 3"/>
          <p:cNvSpPr txBox="1">
            <a:spLocks/>
          </p:cNvSpPr>
          <p:nvPr/>
        </p:nvSpPr>
        <p:spPr bwMode="auto">
          <a:xfrm>
            <a:off x="8448070" y="6553200"/>
            <a:ext cx="69593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5M.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matrix</a:t>
            </a:r>
            <a:endParaRPr lang="en-US" dirty="0"/>
          </a:p>
        </p:txBody>
      </p:sp>
      <p:sp>
        <p:nvSpPr>
          <p:cNvPr id="5" name="Oval 2"/>
          <p:cNvSpPr>
            <a:spLocks noChangeArrowheads="1"/>
          </p:cNvSpPr>
          <p:nvPr/>
        </p:nvSpPr>
        <p:spPr bwMode="auto">
          <a:xfrm>
            <a:off x="1333500" y="24384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1333500" y="33528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1333500" y="42672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104900" y="1524000"/>
            <a:ext cx="484428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9" name="AutoShape 8"/>
          <p:cNvCxnSpPr>
            <a:cxnSpLocks noChangeShapeType="1"/>
          </p:cNvCxnSpPr>
          <p:nvPr/>
        </p:nvCxnSpPr>
        <p:spPr bwMode="auto">
          <a:xfrm>
            <a:off x="1524000" y="2514600"/>
            <a:ext cx="1588" cy="1828800"/>
          </a:xfrm>
          <a:prstGeom prst="curvedConnector3">
            <a:avLst>
              <a:gd name="adj1" fmla="val 65000000"/>
            </a:avLst>
          </a:prstGeom>
          <a:noFill/>
          <a:ln w="31750">
            <a:solidFill>
              <a:schemeClr val="accent1">
                <a:lumMod val="50000"/>
              </a:schemeClr>
            </a:solidFill>
            <a:round/>
            <a:headEnd/>
            <a:tailEnd type="stealth" w="lg" len="lg"/>
          </a:ln>
          <a:effectLst/>
        </p:spPr>
      </p:cxn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533400" y="2133600"/>
            <a:ext cx="1752600" cy="3505200"/>
          </a:xfrm>
          <a:prstGeom prst="ellipse">
            <a:avLst/>
          </a:prstGeom>
          <a:solidFill>
            <a:srgbClr val="008000">
              <a:alpha val="17999"/>
            </a:srgbClr>
          </a:solidFill>
          <a:ln w="9525">
            <a:solidFill>
              <a:schemeClr val="accent2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371600" y="5181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" name="AutoShape 11"/>
          <p:cNvCxnSpPr>
            <a:cxnSpLocks noChangeShapeType="1"/>
          </p:cNvCxnSpPr>
          <p:nvPr/>
        </p:nvCxnSpPr>
        <p:spPr bwMode="auto">
          <a:xfrm rot="10800000" flipH="1">
            <a:off x="1409700" y="2514600"/>
            <a:ext cx="1588" cy="1828800"/>
          </a:xfrm>
          <a:prstGeom prst="curvedConnector3">
            <a:avLst>
              <a:gd name="adj1" fmla="val -79600000"/>
            </a:avLst>
          </a:prstGeom>
          <a:noFill/>
          <a:ln w="31750">
            <a:solidFill>
              <a:schemeClr val="accent1">
                <a:lumMod val="50000"/>
              </a:schemeClr>
            </a:solidFill>
            <a:round/>
            <a:headEnd/>
            <a:tailEnd type="stealth" w="lg" len="lg"/>
          </a:ln>
          <a:effectLst/>
        </p:spPr>
      </p:cxnSp>
      <p:cxnSp>
        <p:nvCxnSpPr>
          <p:cNvPr id="13" name="AutoShape 12"/>
          <p:cNvCxnSpPr>
            <a:cxnSpLocks noChangeShapeType="1"/>
          </p:cNvCxnSpPr>
          <p:nvPr/>
        </p:nvCxnSpPr>
        <p:spPr bwMode="auto">
          <a:xfrm>
            <a:off x="1524000" y="2514600"/>
            <a:ext cx="1588" cy="914400"/>
          </a:xfrm>
          <a:prstGeom prst="curvedConnector3">
            <a:avLst>
              <a:gd name="adj1" fmla="val 32900000"/>
            </a:avLst>
          </a:prstGeom>
          <a:noFill/>
          <a:ln w="31750">
            <a:solidFill>
              <a:schemeClr val="accent1">
                <a:lumMod val="50000"/>
              </a:schemeClr>
            </a:solidFill>
            <a:round/>
            <a:headEnd/>
            <a:tailEnd type="stealth" w="lg" len="lg"/>
          </a:ln>
          <a:effectLst/>
        </p:spPr>
      </p:cxnSp>
      <p:cxnSp>
        <p:nvCxnSpPr>
          <p:cNvPr id="14" name="AutoShape 13"/>
          <p:cNvCxnSpPr>
            <a:cxnSpLocks noChangeShapeType="1"/>
            <a:stCxn id="11" idx="4"/>
            <a:endCxn id="11" idx="0"/>
          </p:cNvCxnSpPr>
          <p:nvPr/>
        </p:nvCxnSpPr>
        <p:spPr bwMode="auto">
          <a:xfrm rot="5400000" flipH="1" flipV="1">
            <a:off x="1372394" y="5257006"/>
            <a:ext cx="152400" cy="1588"/>
          </a:xfrm>
          <a:prstGeom prst="curvedConnector5">
            <a:avLst>
              <a:gd name="adj1" fmla="val -237505"/>
              <a:gd name="adj2" fmla="val 53700000"/>
              <a:gd name="adj3" fmla="val 321870"/>
            </a:avLst>
          </a:prstGeom>
          <a:noFill/>
          <a:ln w="31750">
            <a:solidFill>
              <a:schemeClr val="accent1">
                <a:lumMod val="50000"/>
              </a:schemeClr>
            </a:solidFill>
            <a:round/>
            <a:headEnd/>
            <a:tailEnd type="stealth" w="lg" len="lg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914400" y="3136612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447800" y="1981200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90600" y="4292025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90600" y="4977825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0" name="Arc 29"/>
          <p:cNvSpPr/>
          <p:nvPr/>
        </p:nvSpPr>
        <p:spPr bwMode="auto">
          <a:xfrm rot="10477064">
            <a:off x="878418" y="3444776"/>
            <a:ext cx="991506" cy="794477"/>
          </a:xfrm>
          <a:prstGeom prst="arc">
            <a:avLst>
              <a:gd name="adj1" fmla="val 16200000"/>
              <a:gd name="adj2" fmla="val 6346019"/>
            </a:avLst>
          </a:prstGeom>
          <a:noFill/>
          <a:ln w="317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stealth" w="lg" len="lg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46"/>
          <p:cNvGrpSpPr/>
          <p:nvPr/>
        </p:nvGrpSpPr>
        <p:grpSpPr>
          <a:xfrm>
            <a:off x="4648200" y="1524000"/>
            <a:ext cx="2111134" cy="609600"/>
            <a:chOff x="4648200" y="1524000"/>
            <a:chExt cx="2111134" cy="609600"/>
          </a:xfrm>
        </p:grpSpPr>
        <p:sp>
          <p:nvSpPr>
            <p:cNvPr id="31" name="TextBox 30"/>
            <p:cNvSpPr txBox="1"/>
            <p:nvPr/>
          </p:nvSpPr>
          <p:spPr>
            <a:xfrm>
              <a:off x="5204066" y="1524000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648200" y="1524000"/>
              <a:ext cx="36901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791200" y="1524000"/>
              <a:ext cx="43473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324600" y="1548825"/>
              <a:ext cx="43473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</p:grpSp>
      <p:grpSp>
        <p:nvGrpSpPr>
          <p:cNvPr id="4" name="Group 45"/>
          <p:cNvGrpSpPr/>
          <p:nvPr/>
        </p:nvGrpSpPr>
        <p:grpSpPr>
          <a:xfrm>
            <a:off x="3962400" y="2209800"/>
            <a:ext cx="434734" cy="2514600"/>
            <a:chOff x="3962400" y="2209800"/>
            <a:chExt cx="434734" cy="2514600"/>
          </a:xfrm>
        </p:grpSpPr>
        <p:sp>
          <p:nvSpPr>
            <p:cNvPr id="34" name="Rectangle 33"/>
            <p:cNvSpPr/>
            <p:nvPr/>
          </p:nvSpPr>
          <p:spPr>
            <a:xfrm>
              <a:off x="3962400" y="2844225"/>
              <a:ext cx="43473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962400" y="2209800"/>
              <a:ext cx="369012" cy="5971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962400" y="4139625"/>
              <a:ext cx="43473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962400" y="3505200"/>
              <a:ext cx="369012" cy="5971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</p:grpSp>
      <p:cxnSp>
        <p:nvCxnSpPr>
          <p:cNvPr id="40" name="Curved Connector 39"/>
          <p:cNvCxnSpPr>
            <a:endCxn id="50" idx="1"/>
          </p:cNvCxnSpPr>
          <p:nvPr/>
        </p:nvCxnSpPr>
        <p:spPr bwMode="auto">
          <a:xfrm>
            <a:off x="152400" y="3429000"/>
            <a:ext cx="4492502" cy="368588"/>
          </a:xfrm>
          <a:prstGeom prst="curvedConnector3">
            <a:avLst>
              <a:gd name="adj1" fmla="val 50000"/>
            </a:avLst>
          </a:prstGeom>
          <a:noFill/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5204066" y="2209800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48200" y="2209800"/>
            <a:ext cx="3080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5791200" y="2209800"/>
            <a:ext cx="369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324600" y="2234625"/>
            <a:ext cx="3080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204066" y="2819400"/>
            <a:ext cx="3080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648200" y="2819400"/>
            <a:ext cx="3080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5791200" y="2819400"/>
            <a:ext cx="3080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324600" y="2844225"/>
            <a:ext cx="3080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200768" y="3505200"/>
            <a:ext cx="3080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644902" y="3505200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787902" y="3505200"/>
            <a:ext cx="3080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321302" y="3530025"/>
            <a:ext cx="3080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200768" y="4191000"/>
            <a:ext cx="3080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644902" y="4191000"/>
            <a:ext cx="3080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5787902" y="4191000"/>
            <a:ext cx="3080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321302" y="4215825"/>
            <a:ext cx="3080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7" name="Slide Number Placeholder 3"/>
          <p:cNvSpPr txBox="1">
            <a:spLocks/>
          </p:cNvSpPr>
          <p:nvPr/>
        </p:nvSpPr>
        <p:spPr bwMode="auto">
          <a:xfrm>
            <a:off x="8448070" y="6553200"/>
            <a:ext cx="69593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5M.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matrix</a:t>
            </a:r>
            <a:endParaRPr lang="en-US" dirty="0"/>
          </a:p>
        </p:txBody>
      </p:sp>
      <p:sp>
        <p:nvSpPr>
          <p:cNvPr id="5" name="Oval 2"/>
          <p:cNvSpPr>
            <a:spLocks noChangeArrowheads="1"/>
          </p:cNvSpPr>
          <p:nvPr/>
        </p:nvSpPr>
        <p:spPr bwMode="auto">
          <a:xfrm>
            <a:off x="1333500" y="24384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1333500" y="33528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1333500" y="42672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104900" y="1524000"/>
            <a:ext cx="484428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9" name="AutoShape 8"/>
          <p:cNvCxnSpPr>
            <a:cxnSpLocks noChangeShapeType="1"/>
          </p:cNvCxnSpPr>
          <p:nvPr/>
        </p:nvCxnSpPr>
        <p:spPr bwMode="auto">
          <a:xfrm>
            <a:off x="1524000" y="2514600"/>
            <a:ext cx="1588" cy="1828800"/>
          </a:xfrm>
          <a:prstGeom prst="curvedConnector3">
            <a:avLst>
              <a:gd name="adj1" fmla="val 65000000"/>
            </a:avLst>
          </a:prstGeom>
          <a:noFill/>
          <a:ln w="31750">
            <a:solidFill>
              <a:schemeClr val="accent1">
                <a:lumMod val="50000"/>
              </a:schemeClr>
            </a:solidFill>
            <a:round/>
            <a:headEnd/>
            <a:tailEnd type="stealth" w="lg" len="lg"/>
          </a:ln>
          <a:effectLst/>
        </p:spPr>
      </p:cxn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533400" y="2133600"/>
            <a:ext cx="1752600" cy="3505200"/>
          </a:xfrm>
          <a:prstGeom prst="ellipse">
            <a:avLst/>
          </a:prstGeom>
          <a:solidFill>
            <a:srgbClr val="008000">
              <a:alpha val="17999"/>
            </a:srgbClr>
          </a:solidFill>
          <a:ln w="9525">
            <a:solidFill>
              <a:schemeClr val="accent2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371600" y="5181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" name="AutoShape 11"/>
          <p:cNvCxnSpPr>
            <a:cxnSpLocks noChangeShapeType="1"/>
          </p:cNvCxnSpPr>
          <p:nvPr/>
        </p:nvCxnSpPr>
        <p:spPr bwMode="auto">
          <a:xfrm rot="10800000" flipH="1">
            <a:off x="1409700" y="2514600"/>
            <a:ext cx="1588" cy="1828800"/>
          </a:xfrm>
          <a:prstGeom prst="curvedConnector3">
            <a:avLst>
              <a:gd name="adj1" fmla="val -79600000"/>
            </a:avLst>
          </a:prstGeom>
          <a:noFill/>
          <a:ln w="31750">
            <a:solidFill>
              <a:schemeClr val="accent1">
                <a:lumMod val="50000"/>
              </a:schemeClr>
            </a:solidFill>
            <a:round/>
            <a:headEnd/>
            <a:tailEnd type="stealth" w="lg" len="lg"/>
          </a:ln>
          <a:effectLst/>
        </p:spPr>
      </p:cxnSp>
      <p:cxnSp>
        <p:nvCxnSpPr>
          <p:cNvPr id="13" name="AutoShape 12"/>
          <p:cNvCxnSpPr>
            <a:cxnSpLocks noChangeShapeType="1"/>
          </p:cNvCxnSpPr>
          <p:nvPr/>
        </p:nvCxnSpPr>
        <p:spPr bwMode="auto">
          <a:xfrm>
            <a:off x="1524000" y="2514600"/>
            <a:ext cx="1588" cy="914400"/>
          </a:xfrm>
          <a:prstGeom prst="curvedConnector3">
            <a:avLst>
              <a:gd name="adj1" fmla="val 32900000"/>
            </a:avLst>
          </a:prstGeom>
          <a:noFill/>
          <a:ln w="31750">
            <a:solidFill>
              <a:schemeClr val="accent1">
                <a:lumMod val="50000"/>
              </a:schemeClr>
            </a:solidFill>
            <a:round/>
            <a:headEnd/>
            <a:tailEnd type="stealth" w="lg" len="lg"/>
          </a:ln>
          <a:effectLst/>
        </p:spPr>
      </p:cxnSp>
      <p:cxnSp>
        <p:nvCxnSpPr>
          <p:cNvPr id="14" name="AutoShape 13"/>
          <p:cNvCxnSpPr>
            <a:cxnSpLocks noChangeShapeType="1"/>
            <a:stCxn id="11" idx="4"/>
            <a:endCxn id="11" idx="0"/>
          </p:cNvCxnSpPr>
          <p:nvPr/>
        </p:nvCxnSpPr>
        <p:spPr bwMode="auto">
          <a:xfrm rot="5400000" flipH="1" flipV="1">
            <a:off x="1372394" y="5257006"/>
            <a:ext cx="152400" cy="1588"/>
          </a:xfrm>
          <a:prstGeom prst="curvedConnector5">
            <a:avLst>
              <a:gd name="adj1" fmla="val -237505"/>
              <a:gd name="adj2" fmla="val 53700000"/>
              <a:gd name="adj3" fmla="val 321870"/>
            </a:avLst>
          </a:prstGeom>
          <a:noFill/>
          <a:ln w="31750">
            <a:solidFill>
              <a:schemeClr val="accent1">
                <a:lumMod val="50000"/>
              </a:schemeClr>
            </a:solidFill>
            <a:round/>
            <a:headEnd/>
            <a:tailEnd type="stealth" w="lg" len="lg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914400" y="3136612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447800" y="1981200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90600" y="4292025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90600" y="4977825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0" name="Arc 29"/>
          <p:cNvSpPr/>
          <p:nvPr/>
        </p:nvSpPr>
        <p:spPr bwMode="auto">
          <a:xfrm rot="10477064">
            <a:off x="878418" y="3444776"/>
            <a:ext cx="991506" cy="794477"/>
          </a:xfrm>
          <a:prstGeom prst="arc">
            <a:avLst>
              <a:gd name="adj1" fmla="val 16200000"/>
              <a:gd name="adj2" fmla="val 6346019"/>
            </a:avLst>
          </a:prstGeom>
          <a:noFill/>
          <a:ln w="317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stealth" w="lg" len="lg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46"/>
          <p:cNvGrpSpPr/>
          <p:nvPr/>
        </p:nvGrpSpPr>
        <p:grpSpPr>
          <a:xfrm>
            <a:off x="4648200" y="1524000"/>
            <a:ext cx="2111134" cy="609600"/>
            <a:chOff x="4648200" y="1524000"/>
            <a:chExt cx="2111134" cy="609600"/>
          </a:xfrm>
        </p:grpSpPr>
        <p:sp>
          <p:nvSpPr>
            <p:cNvPr id="31" name="TextBox 30"/>
            <p:cNvSpPr txBox="1"/>
            <p:nvPr/>
          </p:nvSpPr>
          <p:spPr>
            <a:xfrm>
              <a:off x="5204066" y="1524000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648200" y="1524000"/>
              <a:ext cx="36901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791200" y="1524000"/>
              <a:ext cx="43473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324600" y="1548825"/>
              <a:ext cx="43473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</p:grpSp>
      <p:grpSp>
        <p:nvGrpSpPr>
          <p:cNvPr id="4" name="Group 45"/>
          <p:cNvGrpSpPr/>
          <p:nvPr/>
        </p:nvGrpSpPr>
        <p:grpSpPr>
          <a:xfrm>
            <a:off x="3962400" y="2209800"/>
            <a:ext cx="434734" cy="2514600"/>
            <a:chOff x="3962400" y="2209800"/>
            <a:chExt cx="434734" cy="2514600"/>
          </a:xfrm>
        </p:grpSpPr>
        <p:sp>
          <p:nvSpPr>
            <p:cNvPr id="34" name="Rectangle 33"/>
            <p:cNvSpPr/>
            <p:nvPr/>
          </p:nvSpPr>
          <p:spPr>
            <a:xfrm>
              <a:off x="3962400" y="2844225"/>
              <a:ext cx="43473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962400" y="2209800"/>
              <a:ext cx="369012" cy="5971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962400" y="4139625"/>
              <a:ext cx="43473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962400" y="3505200"/>
              <a:ext cx="369012" cy="5971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5204066" y="2209800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791200" y="2209800"/>
            <a:ext cx="369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644902" y="3505200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5" name="Group 58"/>
          <p:cNvGrpSpPr/>
          <p:nvPr/>
        </p:nvGrpSpPr>
        <p:grpSpPr>
          <a:xfrm>
            <a:off x="4651498" y="2209800"/>
            <a:ext cx="2111134" cy="1219200"/>
            <a:chOff x="4651498" y="2209800"/>
            <a:chExt cx="2111134" cy="1219200"/>
          </a:xfrm>
        </p:grpSpPr>
        <p:sp>
          <p:nvSpPr>
            <p:cNvPr id="47" name="Rectangle 46"/>
            <p:cNvSpPr/>
            <p:nvPr/>
          </p:nvSpPr>
          <p:spPr>
            <a:xfrm>
              <a:off x="5791200" y="2819400"/>
              <a:ext cx="36901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16" name="Group 56"/>
            <p:cNvGrpSpPr/>
            <p:nvPr/>
          </p:nvGrpSpPr>
          <p:grpSpPr>
            <a:xfrm>
              <a:off x="4651498" y="2209800"/>
              <a:ext cx="2111134" cy="1219200"/>
              <a:chOff x="4648200" y="2209800"/>
              <a:chExt cx="2111134" cy="1219200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4648200" y="2209800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0</a:t>
                </a:r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324600" y="2234625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0</a:t>
                </a:r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5204066" y="2819400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0</a:t>
                </a:r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648200" y="2819400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0</a:t>
                </a:r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6324600" y="2844225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0</a:t>
                </a:r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</p:grpSp>
      <p:sp>
        <p:nvSpPr>
          <p:cNvPr id="49" name="TextBox 48"/>
          <p:cNvSpPr txBox="1"/>
          <p:nvPr/>
        </p:nvSpPr>
        <p:spPr>
          <a:xfrm>
            <a:off x="5204066" y="3505200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0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791200" y="3505200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0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324600" y="3530025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0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200768" y="4191000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0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644902" y="4191000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0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787902" y="4191000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0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324600" y="4191000"/>
            <a:ext cx="369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7" name="Group 61"/>
          <p:cNvGrpSpPr/>
          <p:nvPr/>
        </p:nvGrpSpPr>
        <p:grpSpPr>
          <a:xfrm>
            <a:off x="6934200" y="2209800"/>
            <a:ext cx="905503" cy="2514600"/>
            <a:chOff x="6934200" y="2209800"/>
            <a:chExt cx="905503" cy="2514600"/>
          </a:xfrm>
        </p:grpSpPr>
        <p:sp>
          <p:nvSpPr>
            <p:cNvPr id="60" name="Left Brace 59"/>
            <p:cNvSpPr/>
            <p:nvPr/>
          </p:nvSpPr>
          <p:spPr bwMode="auto">
            <a:xfrm rot="10800000">
              <a:off x="6934200" y="2209800"/>
              <a:ext cx="228599" cy="2514600"/>
            </a:xfrm>
            <a:prstGeom prst="leftBrace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315200" y="3044279"/>
              <a:ext cx="52450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/>
                <a:t>C</a:t>
              </a:r>
              <a:endParaRPr lang="en-US" sz="4400" dirty="0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3352800" y="4953000"/>
            <a:ext cx="44214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err="1" smtClean="0"/>
              <a:t>C</a:t>
            </a:r>
            <a:r>
              <a:rPr lang="en-US" sz="5400" baseline="-25000" dirty="0" err="1" smtClean="0"/>
              <a:t>ij</a:t>
            </a:r>
            <a:r>
              <a:rPr lang="en-US" sz="5400" dirty="0" smtClean="0"/>
              <a:t>=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US" sz="5400" dirty="0" smtClean="0"/>
              <a:t>  </a:t>
            </a:r>
            <a:r>
              <a:rPr lang="en-US" sz="5400" dirty="0" err="1" smtClean="0"/>
              <a:t>iff</a:t>
            </a:r>
            <a:r>
              <a:rPr lang="en-US" sz="5400" dirty="0" smtClean="0"/>
              <a:t>  </a:t>
            </a:r>
            <a:r>
              <a:rPr lang="en-US" sz="5400" dirty="0" err="1" smtClean="0"/>
              <a:t>i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</a:rPr>
              <a:t>R</a:t>
            </a:r>
            <a:r>
              <a:rPr lang="en-US" sz="5400" dirty="0" err="1" smtClean="0"/>
              <a:t>j</a:t>
            </a:r>
            <a:r>
              <a:rPr lang="en-US" sz="5400" dirty="0" smtClean="0"/>
              <a:t> </a:t>
            </a:r>
            <a:endParaRPr lang="en-US" sz="5400" dirty="0"/>
          </a:p>
        </p:txBody>
      </p:sp>
      <p:sp>
        <p:nvSpPr>
          <p:cNvPr id="58" name="Slide Number Placeholder 3"/>
          <p:cNvSpPr txBox="1">
            <a:spLocks/>
          </p:cNvSpPr>
          <p:nvPr/>
        </p:nvSpPr>
        <p:spPr bwMode="auto">
          <a:xfrm>
            <a:off x="8390337" y="6553200"/>
            <a:ext cx="75366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5M.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1" grpId="0"/>
      <p:bldP spid="52" grpId="0"/>
      <p:bldP spid="53" grpId="0"/>
      <p:bldP spid="54" grpId="0"/>
      <p:bldP spid="55" grpId="0"/>
      <p:bldP spid="5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matrix</a:t>
            </a:r>
            <a:endParaRPr lang="en-US" dirty="0"/>
          </a:p>
        </p:txBody>
      </p:sp>
      <p:grpSp>
        <p:nvGrpSpPr>
          <p:cNvPr id="3" name="Group 46"/>
          <p:cNvGrpSpPr/>
          <p:nvPr/>
        </p:nvGrpSpPr>
        <p:grpSpPr>
          <a:xfrm>
            <a:off x="3276600" y="1066800"/>
            <a:ext cx="2111134" cy="609600"/>
            <a:chOff x="4648200" y="1524000"/>
            <a:chExt cx="2111134" cy="609600"/>
          </a:xfrm>
        </p:grpSpPr>
        <p:sp>
          <p:nvSpPr>
            <p:cNvPr id="31" name="TextBox 30"/>
            <p:cNvSpPr txBox="1"/>
            <p:nvPr/>
          </p:nvSpPr>
          <p:spPr>
            <a:xfrm>
              <a:off x="5204066" y="1524000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648200" y="1524000"/>
              <a:ext cx="36901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791200" y="1524000"/>
              <a:ext cx="43473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324600" y="1548825"/>
              <a:ext cx="43473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</p:grpSp>
      <p:grpSp>
        <p:nvGrpSpPr>
          <p:cNvPr id="4" name="Group 45"/>
          <p:cNvGrpSpPr/>
          <p:nvPr/>
        </p:nvGrpSpPr>
        <p:grpSpPr>
          <a:xfrm>
            <a:off x="2590800" y="1752600"/>
            <a:ext cx="434734" cy="2514600"/>
            <a:chOff x="3962400" y="2209800"/>
            <a:chExt cx="434734" cy="2514600"/>
          </a:xfrm>
        </p:grpSpPr>
        <p:sp>
          <p:nvSpPr>
            <p:cNvPr id="34" name="Rectangle 33"/>
            <p:cNvSpPr/>
            <p:nvPr/>
          </p:nvSpPr>
          <p:spPr>
            <a:xfrm>
              <a:off x="3962400" y="2844225"/>
              <a:ext cx="43473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962400" y="2209800"/>
              <a:ext cx="369012" cy="5971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962400" y="4139625"/>
              <a:ext cx="43473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962400" y="3505200"/>
              <a:ext cx="369012" cy="5971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832466" y="1752600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419600" y="1752600"/>
            <a:ext cx="369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273302" y="3048000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5" name="Group 58"/>
          <p:cNvGrpSpPr/>
          <p:nvPr/>
        </p:nvGrpSpPr>
        <p:grpSpPr>
          <a:xfrm>
            <a:off x="3279898" y="1752600"/>
            <a:ext cx="2111134" cy="1219200"/>
            <a:chOff x="4651498" y="2209800"/>
            <a:chExt cx="2111134" cy="1219200"/>
          </a:xfrm>
        </p:grpSpPr>
        <p:sp>
          <p:nvSpPr>
            <p:cNvPr id="47" name="Rectangle 46"/>
            <p:cNvSpPr/>
            <p:nvPr/>
          </p:nvSpPr>
          <p:spPr>
            <a:xfrm>
              <a:off x="5791200" y="2819400"/>
              <a:ext cx="36901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6" name="Group 56"/>
            <p:cNvGrpSpPr/>
            <p:nvPr/>
          </p:nvGrpSpPr>
          <p:grpSpPr>
            <a:xfrm>
              <a:off x="4651498" y="2209800"/>
              <a:ext cx="2111134" cy="1219200"/>
              <a:chOff x="4648200" y="2209800"/>
              <a:chExt cx="2111134" cy="1219200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4648200" y="2209800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0</a:t>
                </a:r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324600" y="2234625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0</a:t>
                </a:r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5204066" y="2819400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0</a:t>
                </a:r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648200" y="2819400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0</a:t>
                </a:r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6324600" y="2844225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0</a:t>
                </a:r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</p:grpSp>
      <p:sp>
        <p:nvSpPr>
          <p:cNvPr id="49" name="TextBox 48"/>
          <p:cNvSpPr txBox="1"/>
          <p:nvPr/>
        </p:nvSpPr>
        <p:spPr>
          <a:xfrm>
            <a:off x="3832466" y="3048000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0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419600" y="3048000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0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953000" y="3072825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0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829168" y="3733800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0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273302" y="3733800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0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416302" y="3733800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0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953000" y="3733800"/>
            <a:ext cx="369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7" name="Group 61"/>
          <p:cNvGrpSpPr/>
          <p:nvPr/>
        </p:nvGrpSpPr>
        <p:grpSpPr>
          <a:xfrm>
            <a:off x="5562600" y="1752600"/>
            <a:ext cx="905503" cy="2514600"/>
            <a:chOff x="6934200" y="2209800"/>
            <a:chExt cx="905503" cy="2514600"/>
          </a:xfrm>
        </p:grpSpPr>
        <p:sp>
          <p:nvSpPr>
            <p:cNvPr id="60" name="Left Brace 59"/>
            <p:cNvSpPr/>
            <p:nvPr/>
          </p:nvSpPr>
          <p:spPr bwMode="auto">
            <a:xfrm rot="10800000">
              <a:off x="6934200" y="2209800"/>
              <a:ext cx="228599" cy="2514600"/>
            </a:xfrm>
            <a:prstGeom prst="leftBrace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315200" y="3044279"/>
              <a:ext cx="52450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/>
                <a:t>C</a:t>
              </a:r>
              <a:endParaRPr lang="en-US" sz="4400" dirty="0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990600" y="4419600"/>
            <a:ext cx="69475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err="1" smtClean="0"/>
              <a:t>C</a:t>
            </a:r>
            <a:r>
              <a:rPr lang="en-US" sz="5400" baseline="-25000" dirty="0" err="1" smtClean="0"/>
              <a:t>ij</a:t>
            </a:r>
            <a:r>
              <a:rPr lang="en-US" sz="5400" b="1" dirty="0" err="1" smtClean="0"/>
              <a:t>⋅</a:t>
            </a:r>
            <a:r>
              <a:rPr lang="en-US" sz="5400" dirty="0" err="1" smtClean="0"/>
              <a:t>C</a:t>
            </a:r>
            <a:r>
              <a:rPr lang="en-US" sz="5400" baseline="-25000" dirty="0" err="1" smtClean="0"/>
              <a:t>jk</a:t>
            </a:r>
            <a:r>
              <a:rPr lang="en-US" sz="5400" dirty="0" smtClean="0"/>
              <a:t>=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US" sz="5400" dirty="0" smtClean="0"/>
              <a:t>  </a:t>
            </a:r>
            <a:r>
              <a:rPr lang="en-US" sz="5400" dirty="0" err="1" smtClean="0"/>
              <a:t>iff</a:t>
            </a:r>
            <a:r>
              <a:rPr lang="en-US" sz="5400" dirty="0" smtClean="0"/>
              <a:t>  </a:t>
            </a:r>
            <a:r>
              <a:rPr lang="en-US" sz="5400" dirty="0" err="1" smtClean="0"/>
              <a:t>i</a:t>
            </a:r>
            <a:r>
              <a:rPr lang="en-US" sz="54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→</a:t>
            </a:r>
            <a:r>
              <a:rPr lang="en-US" sz="5400" dirty="0" err="1" smtClean="0"/>
              <a:t>j</a:t>
            </a:r>
            <a:r>
              <a:rPr lang="en-US" sz="54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→</a:t>
            </a:r>
            <a:r>
              <a:rPr lang="en-US" sz="5400" dirty="0" err="1" smtClean="0"/>
              <a:t>k</a:t>
            </a:r>
            <a:r>
              <a:rPr lang="en-US" sz="5400" dirty="0" smtClean="0"/>
              <a:t> </a:t>
            </a:r>
            <a:endParaRPr lang="en-US" sz="5400" dirty="0"/>
          </a:p>
        </p:txBody>
      </p:sp>
      <p:graphicFrame>
        <p:nvGraphicFramePr>
          <p:cNvPr id="58" name="Object 57"/>
          <p:cNvGraphicFramePr>
            <a:graphicFrameLocks noChangeAspect="1"/>
          </p:cNvGraphicFramePr>
          <p:nvPr/>
        </p:nvGraphicFramePr>
        <p:xfrm>
          <a:off x="1125794" y="5181600"/>
          <a:ext cx="3370006" cy="1514061"/>
        </p:xfrm>
        <a:graphic>
          <a:graphicData uri="http://schemas.openxmlformats.org/presentationml/2006/ole">
            <p:oleObj spid="_x0000_s178178" name="Equation" r:id="rId3" imgW="876240" imgH="393480" progId="Equation.DSMT4">
              <p:embed/>
            </p:oleObj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4619775" y="5305961"/>
            <a:ext cx="42194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# length 2 paths</a:t>
            </a:r>
          </a:p>
          <a:p>
            <a:r>
              <a:rPr lang="en-US" sz="4000" dirty="0" smtClean="0"/>
              <a:t>    from </a:t>
            </a:r>
            <a:r>
              <a:rPr lang="en-US" sz="4000" dirty="0" err="1" smtClean="0"/>
              <a:t>i</a:t>
            </a:r>
            <a:r>
              <a:rPr lang="en-US" sz="4000" dirty="0" smtClean="0"/>
              <a:t> to k</a:t>
            </a:r>
            <a:endParaRPr lang="en-US" sz="4000" dirty="0"/>
          </a:p>
        </p:txBody>
      </p:sp>
      <p:sp useBgFill="1">
        <p:nvSpPr>
          <p:cNvPr id="62" name="TextBox 61"/>
          <p:cNvSpPr txBox="1"/>
          <p:nvPr/>
        </p:nvSpPr>
        <p:spPr>
          <a:xfrm>
            <a:off x="4642103" y="5332274"/>
            <a:ext cx="4044697" cy="123110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5400" dirty="0" smtClean="0"/>
              <a:t>(C</a:t>
            </a:r>
            <a:r>
              <a:rPr lang="en-US" sz="5400" baseline="30000" dirty="0" smtClean="0"/>
              <a:t>2</a:t>
            </a:r>
            <a:r>
              <a:rPr lang="en-US" sz="5400" dirty="0" smtClean="0"/>
              <a:t>)</a:t>
            </a:r>
            <a:r>
              <a:rPr lang="en-US" sz="5400" baseline="-25000" dirty="0" err="1" smtClean="0"/>
              <a:t>ik</a:t>
            </a:r>
            <a:r>
              <a:rPr lang="en-US" sz="5400" dirty="0" smtClean="0"/>
              <a:t>           </a:t>
            </a:r>
          </a:p>
          <a:p>
            <a:endParaRPr lang="en-US" sz="2000" dirty="0"/>
          </a:p>
        </p:txBody>
      </p:sp>
      <p:sp>
        <p:nvSpPr>
          <p:cNvPr id="39" name="Slide Number Placeholder 3"/>
          <p:cNvSpPr txBox="1">
            <a:spLocks/>
          </p:cNvSpPr>
          <p:nvPr/>
        </p:nvSpPr>
        <p:spPr bwMode="auto">
          <a:xfrm>
            <a:off x="8410875" y="6553200"/>
            <a:ext cx="73313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5M.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59" grpId="0"/>
      <p:bldP spid="6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838200" y="1524000"/>
            <a:ext cx="7848600" cy="48006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           </a:t>
            </a:r>
            <a:r>
              <a:rPr lang="en-US" sz="6000" dirty="0" smtClean="0">
                <a:latin typeface="Comic Sans MS" pitchFamily="66" charset="0"/>
                <a:sym typeface="Euclid Symbol"/>
              </a:rPr>
              <a:t>means</a:t>
            </a:r>
          </a:p>
          <a:p>
            <a:pPr lvl="2"/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B </a:t>
            </a:r>
            <a:r>
              <a:rPr lang="en-US" sz="6000" dirty="0" smtClean="0">
                <a:latin typeface="Comic Sans MS" pitchFamily="66" charset="0"/>
                <a:sym typeface="Euclid Symbol"/>
              </a:rPr>
              <a:t>has everything</a:t>
            </a:r>
          </a:p>
          <a:p>
            <a:pPr lvl="2"/>
            <a:r>
              <a:rPr lang="en-US" sz="6000" dirty="0" smtClean="0">
                <a:latin typeface="Comic Sans MS" pitchFamily="66" charset="0"/>
                <a:sym typeface="Euclid Symbol"/>
              </a:rPr>
              <a:t>that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A </a:t>
            </a:r>
            <a:r>
              <a:rPr lang="en-US" sz="6000" dirty="0" smtClean="0">
                <a:latin typeface="Comic Sans MS" pitchFamily="66" charset="0"/>
                <a:sym typeface="Euclid Symbol"/>
              </a:rPr>
              <a:t>has</a:t>
            </a:r>
          </a:p>
          <a:p>
            <a:pPr lvl="2"/>
            <a:r>
              <a:rPr lang="en-US" sz="6000" dirty="0" smtClean="0">
                <a:latin typeface="Comic Sans MS" pitchFamily="66" charset="0"/>
                <a:sym typeface="Euclid Symbol"/>
              </a:rPr>
              <a:t>and more:</a:t>
            </a:r>
            <a:endParaRPr lang="en-US" sz="72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524000" y="381000"/>
            <a:ext cx="7086600" cy="12192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kumimoji="0" lang="en-US" sz="4800" b="1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proper</a:t>
            </a: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subset</a:t>
            </a: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</a:t>
            </a:r>
            <a:r>
              <a:rPr lang="en-US" sz="4800" b="1" dirty="0" smtClean="0">
                <a:latin typeface="Comic Sans MS" pitchFamily="66" charset="0"/>
                <a:sym typeface="Euclid Symbol"/>
              </a:rPr>
              <a:t>relation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676400" y="1905000"/>
          <a:ext cx="2286000" cy="969818"/>
        </p:xfrm>
        <a:graphic>
          <a:graphicData uri="http://schemas.openxmlformats.org/presentationml/2006/ole">
            <p:oleObj spid="_x0000_s24578" name="Equation" r:id="rId4" imgW="419100" imgH="177800" progId="Equation.DSMT4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943600" y="4572000"/>
            <a:ext cx="2209800" cy="1143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6600" dirty="0" smtClean="0">
                <a:solidFill>
                  <a:srgbClr val="0033CC"/>
                </a:solidFill>
                <a:latin typeface="Comic Sans MS" pitchFamily="66" charset="0"/>
                <a:sym typeface="Euclid Symbol"/>
              </a:rPr>
              <a:t>B</a:t>
            </a:r>
            <a:r>
              <a:rPr lang="en-US" sz="6600" b="1" dirty="0" smtClean="0">
                <a:solidFill>
                  <a:srgbClr val="FF0000"/>
                </a:solidFill>
                <a:latin typeface="Euclid Symbol" charset="2"/>
                <a:cs typeface="Euclid Symbol" charset="2"/>
                <a:sym typeface="Euclid Symbol"/>
              </a:rPr>
              <a:t>⊄</a:t>
            </a:r>
            <a:r>
              <a:rPr lang="en-US" sz="6600" dirty="0" smtClean="0">
                <a:solidFill>
                  <a:srgbClr val="0033CC"/>
                </a:solidFill>
                <a:latin typeface="Comic Sans MS" pitchFamily="66" charset="0"/>
                <a:sym typeface="Euclid Symbol"/>
              </a:rPr>
              <a:t>A</a:t>
            </a:r>
            <a:endParaRPr lang="en-US" sz="66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43100"/>
            <a:ext cx="8077200" cy="2971800"/>
          </a:xfrm>
        </p:spPr>
        <p:txBody>
          <a:bodyPr/>
          <a:lstStyle/>
          <a:p>
            <a:r>
              <a:rPr lang="en-US" sz="7200" dirty="0" smtClean="0"/>
              <a:t>Let C</a:t>
            </a:r>
            <a:r>
              <a:rPr lang="en-US" sz="7200" baseline="30000" dirty="0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7200" dirty="0" smtClean="0"/>
              <a:t> be the </a:t>
            </a:r>
            <a:r>
              <a:rPr lang="en-US" sz="7200" dirty="0" err="1" smtClean="0">
                <a:solidFill>
                  <a:schemeClr val="accent5">
                    <a:lumMod val="50000"/>
                  </a:schemeClr>
                </a:solidFill>
              </a:rPr>
              <a:t>k</a:t>
            </a:r>
            <a:r>
              <a:rPr lang="en-US" sz="7200" dirty="0" err="1" smtClean="0"/>
              <a:t>th</a:t>
            </a:r>
            <a:endParaRPr lang="en-US" sz="7200" dirty="0" smtClean="0"/>
          </a:p>
          <a:p>
            <a:r>
              <a:rPr lang="en-US" sz="7200" dirty="0" smtClean="0"/>
              <a:t>power of matrix C</a:t>
            </a:r>
            <a:endParaRPr lang="en-US" sz="7200" dirty="0"/>
          </a:p>
        </p:txBody>
      </p:sp>
      <p:sp>
        <p:nvSpPr>
          <p:cNvPr id="5" name="Title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matrix product</a:t>
            </a:r>
            <a:endParaRPr lang="en-US" dirty="0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 bwMode="auto">
          <a:xfrm>
            <a:off x="8390337" y="6553200"/>
            <a:ext cx="75366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5M.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length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k</a:t>
            </a:r>
            <a:r>
              <a:rPr lang="en-US" dirty="0" smtClean="0"/>
              <a:t> paths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47658" y="1524000"/>
            <a:ext cx="8339142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/>
              <a:t>Theorem: </a:t>
            </a:r>
            <a:endParaRPr lang="en-US" sz="3600" dirty="0" smtClean="0"/>
          </a:p>
          <a:p>
            <a:r>
              <a:rPr lang="en-US" sz="4800" dirty="0" smtClean="0"/>
              <a:t>If C is the </a:t>
            </a:r>
            <a:r>
              <a:rPr lang="en-US" sz="4800" dirty="0" err="1" smtClean="0"/>
              <a:t>n</a:t>
            </a:r>
            <a:r>
              <a:rPr lang="en-US" sz="4800" b="1" dirty="0" err="1" smtClean="0">
                <a:latin typeface="Euclid Symbol" charset="2"/>
                <a:cs typeface="Euclid Symbol" charset="2"/>
                <a:sym typeface="Euclid Symbol"/>
              </a:rPr>
              <a:t>×</a:t>
            </a:r>
            <a:r>
              <a:rPr lang="en-US" sz="4800" dirty="0" err="1" smtClean="0"/>
              <a:t>n</a:t>
            </a:r>
            <a:r>
              <a:rPr lang="en-US" sz="4800" dirty="0" smtClean="0"/>
              <a:t> connection</a:t>
            </a:r>
          </a:p>
          <a:p>
            <a:r>
              <a:rPr lang="en-US" sz="4800" dirty="0" smtClean="0"/>
              <a:t>matrix of a digraph on</a:t>
            </a:r>
          </a:p>
          <a:p>
            <a:r>
              <a:rPr lang="en-US" sz="4800" dirty="0" smtClean="0"/>
              <a:t>{1,…,n}, then the (</a:t>
            </a:r>
            <a:r>
              <a:rPr lang="en-US" sz="4800" dirty="0" err="1" smtClean="0"/>
              <a:t>i,j</a:t>
            </a:r>
            <a:r>
              <a:rPr lang="en-US" sz="4800" dirty="0" smtClean="0"/>
              <a:t>) entry</a:t>
            </a:r>
          </a:p>
          <a:p>
            <a:r>
              <a:rPr lang="en-US" sz="4800" dirty="0" smtClean="0"/>
              <a:t>of C</a:t>
            </a:r>
            <a:r>
              <a:rPr lang="en-US" sz="4800" baseline="30000" dirty="0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4800" baseline="30000" dirty="0" smtClean="0"/>
              <a:t> </a:t>
            </a:r>
            <a:r>
              <a:rPr lang="en-US" sz="4800" dirty="0" smtClean="0"/>
              <a:t>is the # length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4800" dirty="0" smtClean="0"/>
              <a:t> paths</a:t>
            </a:r>
          </a:p>
          <a:p>
            <a:r>
              <a:rPr lang="en-US" sz="4800" dirty="0" smtClean="0"/>
              <a:t>from </a:t>
            </a:r>
            <a:r>
              <a:rPr lang="en-US" sz="4800" dirty="0" err="1" smtClean="0"/>
              <a:t>i</a:t>
            </a:r>
            <a:r>
              <a:rPr lang="en-US" sz="4800" dirty="0" smtClean="0"/>
              <a:t> to j.</a:t>
            </a:r>
            <a:endParaRPr lang="en-US" sz="4800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8390337" y="6553200"/>
            <a:ext cx="75366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5M.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7924800" cy="3200400"/>
          </a:xfrm>
        </p:spPr>
        <p:txBody>
          <a:bodyPr/>
          <a:lstStyle/>
          <a:p>
            <a:r>
              <a:rPr lang="en-US" sz="4800" dirty="0" smtClean="0"/>
              <a:t>…just a hint of deep connections between matrix algebra and graph properties.</a:t>
            </a:r>
            <a:endParaRPr lang="en-US" sz="4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matrices</a:t>
            </a:r>
            <a:endParaRPr lang="en-US" dirty="0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 bwMode="auto">
          <a:xfrm>
            <a:off x="8390337" y="6553200"/>
            <a:ext cx="75366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5M.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2510" y="1479035"/>
            <a:ext cx="8130746" cy="3900272"/>
          </a:xfrm>
        </p:spPr>
        <p:txBody>
          <a:bodyPr/>
          <a:lstStyle/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Problems</a:t>
            </a:r>
          </a:p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>
                <a:sym typeface="Euclid Symbol"/>
              </a:rPr>
              <a:t>1−3</a:t>
            </a:r>
            <a:endParaRPr lang="en-US" sz="12700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7030A0"/>
                </a:solidFill>
              </a:rPr>
              <a:t>total </a:t>
            </a:r>
            <a:r>
              <a:rPr lang="en-US" sz="4000" dirty="0">
                <a:solidFill>
                  <a:srgbClr val="7030A0"/>
                </a:solidFill>
              </a:rPr>
              <a:t>o</a:t>
            </a:r>
            <a:r>
              <a:rPr lang="en-US" sz="4000" dirty="0" smtClean="0">
                <a:solidFill>
                  <a:srgbClr val="7030A0"/>
                </a:solidFill>
              </a:rPr>
              <a:t>rders</a:t>
            </a:r>
            <a:endParaRPr lang="en-US" sz="4000" dirty="0">
              <a:solidFill>
                <a:srgbClr val="7030A0"/>
              </a:solidFill>
            </a:endParaRPr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7252" y="1676400"/>
            <a:ext cx="8069495" cy="257197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4800" dirty="0">
                <a:cs typeface="Times New Roman" pitchFamily="18" charset="0"/>
              </a:rPr>
              <a:t> </a:t>
            </a:r>
            <a:r>
              <a:rPr lang="en-US" sz="5400" b="1" dirty="0" smtClean="0">
                <a:solidFill>
                  <a:srgbClr val="0033CC"/>
                </a:solidFill>
                <a:latin typeface="Symbol" pitchFamily="18" charset="2"/>
                <a:cs typeface="Times New Roman" pitchFamily="18" charset="0"/>
              </a:rPr>
              <a:t>&lt;</a:t>
            </a:r>
            <a:r>
              <a:rPr lang="en-US" sz="5400" dirty="0" smtClean="0">
                <a:cs typeface="Times New Roman" pitchFamily="18" charset="0"/>
              </a:rPr>
              <a:t>  on </a:t>
            </a:r>
            <a:r>
              <a:rPr lang="en-US" sz="5400" dirty="0">
                <a:cs typeface="Times New Roman" pitchFamily="18" charset="0"/>
              </a:rPr>
              <a:t>the </a:t>
            </a:r>
            <a:r>
              <a:rPr lang="en-US" sz="5400" dirty="0" err="1" smtClean="0">
                <a:cs typeface="Times New Roman" pitchFamily="18" charset="0"/>
              </a:rPr>
              <a:t>Reals</a:t>
            </a:r>
            <a:endParaRPr lang="en-US" sz="5400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5400" i="1" dirty="0" smtClean="0">
                <a:cs typeface="Times New Roman" pitchFamily="18" charset="0"/>
                <a:sym typeface="Symbol" pitchFamily="18" charset="2"/>
              </a:rPr>
              <a:t>“</a:t>
            </a:r>
            <a:r>
              <a:rPr lang="en-US" sz="5400" i="1" dirty="0" smtClean="0">
                <a:solidFill>
                  <a:srgbClr val="0033CC"/>
                </a:solidFill>
                <a:cs typeface="Times New Roman" pitchFamily="18" charset="0"/>
                <a:sym typeface="Symbol" pitchFamily="18" charset="2"/>
              </a:rPr>
              <a:t>ranks below</a:t>
            </a:r>
            <a:r>
              <a:rPr lang="en-US" sz="5400" i="1" dirty="0" smtClean="0">
                <a:cs typeface="Times New Roman" pitchFamily="18" charset="0"/>
                <a:sym typeface="Symbol" pitchFamily="18" charset="2"/>
              </a:rPr>
              <a:t>” </a:t>
            </a:r>
            <a:r>
              <a:rPr lang="en-US" sz="5400" i="1" dirty="0" smtClean="0">
                <a:solidFill>
                  <a:srgbClr val="0070C0"/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lang="en-US" sz="5400" dirty="0" smtClean="0">
                <a:cs typeface="Times New Roman" pitchFamily="18" charset="0"/>
                <a:sym typeface="Symbol" pitchFamily="18" charset="2"/>
              </a:rPr>
              <a:t>(</a:t>
            </a:r>
            <a:r>
              <a:rPr lang="en-US" sz="5400" dirty="0" smtClean="0">
                <a:sym typeface="Symbol" pitchFamily="18" charset="2"/>
              </a:rPr>
              <a:t>“</a:t>
            </a:r>
            <a:r>
              <a:rPr lang="en-US" sz="5400" b="1" dirty="0" smtClean="0">
                <a:solidFill>
                  <a:srgbClr val="0033CC"/>
                </a:solidFill>
                <a:latin typeface="cmsy10"/>
                <a:sym typeface="Symbol" pitchFamily="18" charset="2"/>
              </a:rPr>
              <a:t>Á</a:t>
            </a:r>
            <a:r>
              <a:rPr lang="en-US" sz="5400" dirty="0" smtClean="0">
                <a:cs typeface="Times New Roman" pitchFamily="18" charset="0"/>
                <a:sym typeface="Symbol" pitchFamily="18" charset="2"/>
              </a:rPr>
              <a:t>“) on</a:t>
            </a:r>
          </a:p>
          <a:p>
            <a:pPr>
              <a:lnSpc>
                <a:spcPct val="90000"/>
              </a:lnSpc>
              <a:buNone/>
            </a:pPr>
            <a:r>
              <a:rPr lang="en-US" sz="5400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5400" dirty="0" smtClean="0">
                <a:cs typeface="Times New Roman" pitchFamily="18" charset="0"/>
                <a:sym typeface="Symbol" pitchFamily="18" charset="2"/>
              </a:rPr>
              <a:t>      tournament players</a:t>
            </a:r>
            <a:endParaRPr lang="en-US" sz="5400" dirty="0">
              <a:sym typeface="Symbol" pitchFamily="18" charset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8899" y="4791670"/>
            <a:ext cx="84241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1" dirty="0" smtClean="0">
                <a:solidFill>
                  <a:srgbClr val="7030A0"/>
                </a:solidFill>
                <a:latin typeface="Comic Sans MS" pitchFamily="66" charset="0"/>
              </a:rPr>
              <a:t>no incomparable elements</a:t>
            </a:r>
            <a:endParaRPr lang="en-US" sz="5400" i="1" dirty="0">
              <a:solidFill>
                <a:srgbClr val="7030A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0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7162800" cy="1173162"/>
          </a:xfrm>
        </p:spPr>
        <p:txBody>
          <a:bodyPr>
            <a:noAutofit/>
          </a:bodyPr>
          <a:lstStyle/>
          <a:p>
            <a:r>
              <a:rPr lang="en-US" dirty="0" err="1" smtClean="0">
                <a:cs typeface="Times New Roman" pitchFamily="18" charset="0"/>
              </a:rPr>
              <a:t>reals</a:t>
            </a:r>
            <a:r>
              <a:rPr lang="en-US" dirty="0" smtClean="0">
                <a:cs typeface="Times New Roman" pitchFamily="18" charset="0"/>
              </a:rPr>
              <a:t> are totally ordered</a:t>
            </a:r>
            <a:endParaRPr lang="en-US" dirty="0">
              <a:cs typeface="Times New Roman" pitchFamily="18" charset="0"/>
              <a:sym typeface="Euclid Math Two" pitchFamily="18" charset="2"/>
            </a:endParaRPr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458200" cy="3352800"/>
          </a:xfrm>
        </p:spPr>
        <p:txBody>
          <a:bodyPr/>
          <a:lstStyle/>
          <a:p>
            <a:pPr marL="609600" indent="-609600" algn="ctr">
              <a:buNone/>
            </a:pPr>
            <a:r>
              <a:rPr lang="en-US" sz="5400" dirty="0" smtClean="0">
                <a:sym typeface="Symbol" pitchFamily="18" charset="2"/>
              </a:rPr>
              <a:t>for real numbers </a:t>
            </a:r>
            <a:r>
              <a:rPr lang="en-US" sz="5400" dirty="0" smtClean="0">
                <a:solidFill>
                  <a:srgbClr val="1E03BD"/>
                </a:solidFill>
                <a:sym typeface="Symbol" pitchFamily="18" charset="2"/>
              </a:rPr>
              <a:t>a </a:t>
            </a:r>
            <a:r>
              <a:rPr lang="en-US" sz="5400" dirty="0" smtClean="0">
                <a:solidFill>
                  <a:srgbClr val="1E03BD"/>
                </a:solidFill>
                <a:latin typeface="Symbol" pitchFamily="18" charset="2"/>
                <a:sym typeface="Symbol" pitchFamily="18" charset="2"/>
              </a:rPr>
              <a:t> </a:t>
            </a:r>
            <a:r>
              <a:rPr lang="en-US" sz="5400" dirty="0" smtClean="0">
                <a:solidFill>
                  <a:srgbClr val="1E03BD"/>
                </a:solidFill>
                <a:sym typeface="Symbol" pitchFamily="18" charset="2"/>
              </a:rPr>
              <a:t>b</a:t>
            </a:r>
          </a:p>
          <a:p>
            <a:pPr marL="609600" indent="-609600" algn="ctr">
              <a:buFontTx/>
              <a:buNone/>
            </a:pPr>
            <a:r>
              <a:rPr lang="en-US" sz="8000" dirty="0" smtClean="0">
                <a:solidFill>
                  <a:srgbClr val="1E03BD"/>
                </a:solidFill>
                <a:sym typeface="Symbol" pitchFamily="18" charset="2"/>
              </a:rPr>
              <a:t>a </a:t>
            </a:r>
            <a:r>
              <a:rPr lang="en-US" sz="8000" b="1" dirty="0">
                <a:solidFill>
                  <a:srgbClr val="1E03BD"/>
                </a:solidFill>
                <a:latin typeface="Symbol" pitchFamily="18" charset="2"/>
                <a:sym typeface="Symbol" pitchFamily="18" charset="2"/>
              </a:rPr>
              <a:t>&lt;</a:t>
            </a:r>
            <a:r>
              <a:rPr lang="en-US" sz="8000" dirty="0">
                <a:solidFill>
                  <a:srgbClr val="1E03BD"/>
                </a:solidFill>
                <a:sym typeface="Symbol" pitchFamily="18" charset="2"/>
              </a:rPr>
              <a:t> b</a:t>
            </a:r>
            <a:r>
              <a:rPr lang="en-US" sz="8000" dirty="0">
                <a:sym typeface="Symbol" pitchFamily="18" charset="2"/>
              </a:rPr>
              <a:t> or </a:t>
            </a:r>
            <a:r>
              <a:rPr lang="en-US" sz="8000" dirty="0">
                <a:solidFill>
                  <a:srgbClr val="1E03BD"/>
                </a:solidFill>
                <a:sym typeface="Symbol" pitchFamily="18" charset="2"/>
              </a:rPr>
              <a:t>b </a:t>
            </a:r>
            <a:r>
              <a:rPr lang="en-US" sz="8000" b="1" dirty="0">
                <a:solidFill>
                  <a:srgbClr val="1E03BD"/>
                </a:solidFill>
                <a:latin typeface="Symbol" pitchFamily="18" charset="2"/>
                <a:sym typeface="Symbol" pitchFamily="18" charset="2"/>
              </a:rPr>
              <a:t>&lt;</a:t>
            </a:r>
            <a:r>
              <a:rPr lang="en-US" sz="8000" dirty="0">
                <a:solidFill>
                  <a:srgbClr val="1E03BD"/>
                </a:solidFill>
                <a:latin typeface="Symbol" pitchFamily="18" charset="2"/>
                <a:sym typeface="Symbol" pitchFamily="18" charset="2"/>
              </a:rPr>
              <a:t> </a:t>
            </a:r>
            <a:r>
              <a:rPr lang="en-US" sz="8000" dirty="0" smtClean="0">
                <a:solidFill>
                  <a:srgbClr val="1E03BD"/>
                </a:solidFill>
                <a:sym typeface="Symbol" pitchFamily="18" charset="2"/>
              </a:rPr>
              <a:t>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7162800" cy="1173162"/>
          </a:xfrm>
        </p:spPr>
        <p:txBody>
          <a:bodyPr>
            <a:noAutofit/>
          </a:bodyPr>
          <a:lstStyle/>
          <a:p>
            <a:r>
              <a:rPr lang="en-US" dirty="0" smtClean="0">
                <a:cs typeface="Times New Roman" pitchFamily="18" charset="0"/>
              </a:rPr>
              <a:t>rankings are totally ordered</a:t>
            </a:r>
            <a:endParaRPr lang="en-US" dirty="0">
              <a:cs typeface="Times New Roman" pitchFamily="18" charset="0"/>
              <a:sym typeface="Euclid Math Two" pitchFamily="18" charset="2"/>
            </a:endParaRPr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524000"/>
            <a:ext cx="6553200" cy="3810000"/>
          </a:xfrm>
        </p:spPr>
        <p:txBody>
          <a:bodyPr>
            <a:noAutofit/>
          </a:bodyPr>
          <a:lstStyle/>
          <a:p>
            <a:pPr marL="609600" indent="-609600" algn="ctr">
              <a:buNone/>
            </a:pPr>
            <a:r>
              <a:rPr lang="en-US" sz="6600" dirty="0" err="1" smtClean="0">
                <a:solidFill>
                  <a:srgbClr val="0033CC"/>
                </a:solidFill>
                <a:sym typeface="Symbol" pitchFamily="18" charset="2"/>
              </a:rPr>
              <a:t>venus</a:t>
            </a:r>
            <a:r>
              <a:rPr lang="en-US" sz="6600" dirty="0" smtClean="0">
                <a:solidFill>
                  <a:srgbClr val="0033CC"/>
                </a:solidFill>
                <a:sym typeface="Symbol" pitchFamily="18" charset="2"/>
              </a:rPr>
              <a:t> </a:t>
            </a:r>
            <a:r>
              <a:rPr lang="en-US" sz="6600" b="1" dirty="0" smtClean="0">
                <a:solidFill>
                  <a:srgbClr val="0033CC"/>
                </a:solidFill>
                <a:latin typeface="cmsy10"/>
                <a:sym typeface="Symbol" pitchFamily="18" charset="2"/>
              </a:rPr>
              <a:t>Á</a:t>
            </a:r>
            <a:r>
              <a:rPr lang="en-US" sz="6600" dirty="0" smtClean="0">
                <a:solidFill>
                  <a:srgbClr val="0033CC"/>
                </a:solidFill>
                <a:sym typeface="Symbol" pitchFamily="18" charset="2"/>
              </a:rPr>
              <a:t> </a:t>
            </a:r>
            <a:r>
              <a:rPr lang="en-US" sz="6600" dirty="0" err="1" smtClean="0">
                <a:solidFill>
                  <a:srgbClr val="0033CC"/>
                </a:solidFill>
                <a:sym typeface="Symbol" pitchFamily="18" charset="2"/>
              </a:rPr>
              <a:t>serena</a:t>
            </a:r>
            <a:endParaRPr lang="en-US" sz="6600" dirty="0">
              <a:solidFill>
                <a:srgbClr val="0033CC"/>
              </a:solidFill>
              <a:sym typeface="Symbol" pitchFamily="18" charset="2"/>
            </a:endParaRPr>
          </a:p>
          <a:p>
            <a:pPr marL="609600" indent="-609600" algn="ctr">
              <a:buNone/>
            </a:pPr>
            <a:r>
              <a:rPr lang="en-US" sz="6600" dirty="0" smtClean="0">
                <a:sym typeface="Symbol" pitchFamily="18" charset="2"/>
              </a:rPr>
              <a:t>or</a:t>
            </a:r>
          </a:p>
          <a:p>
            <a:pPr marL="609600" indent="-609600" algn="ctr">
              <a:buNone/>
            </a:pPr>
            <a:r>
              <a:rPr lang="en-US" sz="6600" dirty="0" err="1" smtClean="0">
                <a:solidFill>
                  <a:srgbClr val="0033CC"/>
                </a:solidFill>
                <a:sym typeface="Symbol" pitchFamily="18" charset="2"/>
              </a:rPr>
              <a:t>serena</a:t>
            </a:r>
            <a:r>
              <a:rPr lang="en-US" sz="6600" dirty="0" smtClean="0">
                <a:solidFill>
                  <a:srgbClr val="0033CC"/>
                </a:solidFill>
                <a:sym typeface="Symbol" pitchFamily="18" charset="2"/>
              </a:rPr>
              <a:t> </a:t>
            </a:r>
            <a:r>
              <a:rPr lang="en-US" sz="6600" b="1" dirty="0">
                <a:solidFill>
                  <a:srgbClr val="0033CC"/>
                </a:solidFill>
                <a:latin typeface="cmsy10"/>
                <a:sym typeface="Symbol" pitchFamily="18" charset="2"/>
              </a:rPr>
              <a:t>Á</a:t>
            </a:r>
            <a:r>
              <a:rPr lang="en-US" sz="6600" dirty="0">
                <a:solidFill>
                  <a:srgbClr val="0033CC"/>
                </a:solidFill>
                <a:sym typeface="Symbol" pitchFamily="18" charset="2"/>
              </a:rPr>
              <a:t> </a:t>
            </a:r>
            <a:r>
              <a:rPr lang="en-US" sz="6600" dirty="0" err="1" smtClean="0">
                <a:solidFill>
                  <a:srgbClr val="0033CC"/>
                </a:solidFill>
                <a:sym typeface="Symbol" pitchFamily="18" charset="2"/>
              </a:rPr>
              <a:t>venus</a:t>
            </a:r>
            <a:endParaRPr lang="en-US" sz="6600" dirty="0" smtClean="0">
              <a:solidFill>
                <a:srgbClr val="0033CC"/>
              </a:solidFill>
              <a:sym typeface="Symbol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29776" y="274638"/>
            <a:ext cx="5870560" cy="1082214"/>
          </a:xfrm>
        </p:spPr>
        <p:txBody>
          <a:bodyPr/>
          <a:lstStyle/>
          <a:p>
            <a:r>
              <a:rPr lang="en-US" sz="4800" dirty="0" smtClean="0">
                <a:cs typeface="Times New Roman" pitchFamily="18" charset="0"/>
              </a:rPr>
              <a:t>total o</a:t>
            </a:r>
            <a:r>
              <a:rPr lang="en-US" sz="4800" dirty="0" smtClean="0"/>
              <a:t>rder </a:t>
            </a:r>
            <a:r>
              <a:rPr lang="en-US" sz="4800" dirty="0"/>
              <a:t>on </a:t>
            </a:r>
            <a:r>
              <a:rPr lang="en-US" sz="4800" dirty="0">
                <a:solidFill>
                  <a:srgbClr val="1E03BD"/>
                </a:solidFill>
              </a:rPr>
              <a:t>A</a:t>
            </a:r>
            <a:endParaRPr lang="en-US" sz="4800" dirty="0">
              <a:solidFill>
                <a:srgbClr val="1E03BD"/>
              </a:solidFill>
              <a:cs typeface="Times New Roman" pitchFamily="18" charset="0"/>
              <a:sym typeface="Euclid Math Two" pitchFamily="18" charset="2"/>
            </a:endParaRPr>
          </a:p>
        </p:txBody>
      </p:sp>
      <p:sp>
        <p:nvSpPr>
          <p:cNvPr id="77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340" y="1524001"/>
            <a:ext cx="7752735" cy="1081547"/>
          </a:xfrm>
        </p:spPr>
        <p:txBody>
          <a:bodyPr>
            <a:normAutofit/>
          </a:bodyPr>
          <a:lstStyle/>
          <a:p>
            <a:pPr marL="609600" indent="-609600">
              <a:buFontTx/>
              <a:buNone/>
            </a:pPr>
            <a:r>
              <a:rPr lang="en-US" sz="4800" dirty="0" smtClean="0"/>
              <a:t>partial order</a:t>
            </a:r>
            <a:r>
              <a:rPr lang="en-US" sz="4800" dirty="0"/>
              <a:t>,</a:t>
            </a:r>
            <a:r>
              <a:rPr lang="en-US" sz="4800" i="1" dirty="0">
                <a:solidFill>
                  <a:srgbClr val="0033CC"/>
                </a:solidFill>
              </a:rPr>
              <a:t> </a:t>
            </a:r>
            <a:r>
              <a:rPr lang="en-US" sz="4800" dirty="0">
                <a:solidFill>
                  <a:srgbClr val="0033CC"/>
                </a:solidFill>
              </a:rPr>
              <a:t>R</a:t>
            </a:r>
            <a:r>
              <a:rPr lang="en-US" sz="4800" dirty="0"/>
              <a:t>, such that</a:t>
            </a:r>
            <a:r>
              <a:rPr lang="en-US" sz="4800" dirty="0">
                <a:sym typeface="Symbol" pitchFamily="18" charset="2"/>
              </a:rPr>
              <a:t> </a:t>
            </a:r>
          </a:p>
        </p:txBody>
      </p:sp>
      <p:sp>
        <p:nvSpPr>
          <p:cNvPr id="773124" name="Text Box 4"/>
          <p:cNvSpPr txBox="1">
            <a:spLocks noChangeArrowheads="1"/>
          </p:cNvSpPr>
          <p:nvPr/>
        </p:nvSpPr>
        <p:spPr bwMode="auto">
          <a:xfrm>
            <a:off x="877528" y="2519363"/>
            <a:ext cx="7391400" cy="3477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742950" indent="-285750"/>
            <a:r>
              <a:rPr lang="en-US" sz="8000" dirty="0" err="1">
                <a:solidFill>
                  <a:srgbClr val="1E03BD"/>
                </a:solidFill>
                <a:latin typeface="Comic Sans MS" pitchFamily="66" charset="0"/>
                <a:sym typeface="Symbol" pitchFamily="18" charset="2"/>
              </a:rPr>
              <a:t>aRb</a:t>
            </a:r>
            <a:r>
              <a:rPr lang="en-US" sz="8000" dirty="0">
                <a:solidFill>
                  <a:srgbClr val="1E03BD"/>
                </a:solidFill>
                <a:latin typeface="Comic Sans MS" pitchFamily="66" charset="0"/>
                <a:sym typeface="Symbol" pitchFamily="18" charset="2"/>
              </a:rPr>
              <a:t>  </a:t>
            </a:r>
            <a:r>
              <a:rPr lang="en-US" sz="8000" dirty="0">
                <a:latin typeface="Comic Sans MS" pitchFamily="66" charset="0"/>
                <a:sym typeface="Symbol" pitchFamily="18" charset="2"/>
              </a:rPr>
              <a:t>or</a:t>
            </a:r>
            <a:r>
              <a:rPr lang="en-US" sz="8000" dirty="0">
                <a:solidFill>
                  <a:srgbClr val="1E03BD"/>
                </a:solidFill>
                <a:latin typeface="Comic Sans MS" pitchFamily="66" charset="0"/>
                <a:sym typeface="Symbol" pitchFamily="18" charset="2"/>
              </a:rPr>
              <a:t>  </a:t>
            </a:r>
            <a:r>
              <a:rPr lang="en-US" sz="8000" dirty="0" err="1">
                <a:solidFill>
                  <a:srgbClr val="1E03BD"/>
                </a:solidFill>
                <a:latin typeface="Comic Sans MS" pitchFamily="66" charset="0"/>
                <a:sym typeface="Symbol" pitchFamily="18" charset="2"/>
              </a:rPr>
              <a:t>bRa</a:t>
            </a:r>
            <a:endParaRPr lang="en-US" sz="8000" dirty="0">
              <a:solidFill>
                <a:srgbClr val="1E03BD"/>
              </a:solidFill>
              <a:latin typeface="Comic Sans MS" pitchFamily="66" charset="0"/>
              <a:sym typeface="Symbol" pitchFamily="18" charset="2"/>
            </a:endParaRPr>
          </a:p>
          <a:p>
            <a:pPr marL="742950" indent="-285750">
              <a:spcBef>
                <a:spcPts val="2400"/>
              </a:spcBef>
            </a:pPr>
            <a:r>
              <a:rPr lang="en-US" sz="6000" dirty="0">
                <a:latin typeface="Comic Sans MS" pitchFamily="66" charset="0"/>
                <a:sym typeface="Symbol" pitchFamily="18" charset="2"/>
              </a:rPr>
              <a:t>for all</a:t>
            </a:r>
            <a:r>
              <a:rPr lang="en-US" sz="6000" dirty="0">
                <a:solidFill>
                  <a:srgbClr val="1E03BD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000" dirty="0" err="1">
                <a:solidFill>
                  <a:srgbClr val="1E03BD"/>
                </a:solidFill>
                <a:latin typeface="Comic Sans MS" pitchFamily="66" charset="0"/>
                <a:sym typeface="Symbol" pitchFamily="18" charset="2"/>
              </a:rPr>
              <a:t>a</a:t>
            </a:r>
            <a:r>
              <a:rPr lang="en-US" sz="6000" dirty="0" err="1" smtClean="0">
                <a:solidFill>
                  <a:srgbClr val="1E03BD"/>
                </a:solidFill>
                <a:latin typeface="Comic Sans MS" pitchFamily="66" charset="0"/>
                <a:sym typeface="Symbol" pitchFamily="18" charset="2"/>
              </a:rPr>
              <a:t>b</a:t>
            </a:r>
            <a:r>
              <a:rPr lang="en-US" sz="6000" dirty="0">
                <a:solidFill>
                  <a:srgbClr val="1E03BD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  <a:sym typeface="Symbol" pitchFamily="18" charset="2"/>
              </a:rPr>
              <a:t>A</a:t>
            </a:r>
          </a:p>
          <a:p>
            <a:pPr marL="742950" indent="-285750" algn="ctr"/>
            <a:r>
              <a:rPr lang="en-US" sz="6000" dirty="0" smtClean="0">
                <a:latin typeface="Comic Sans MS" pitchFamily="66" charset="0"/>
                <a:sym typeface="Symbol" pitchFamily="18" charset="2"/>
              </a:rPr>
              <a:t>is a </a:t>
            </a:r>
            <a:r>
              <a:rPr lang="en-US" sz="6000" i="1" dirty="0" smtClean="0">
                <a:latin typeface="Comic Sans MS" pitchFamily="66" charset="0"/>
                <a:sym typeface="Symbol" pitchFamily="18" charset="2"/>
              </a:rPr>
              <a:t>total  </a:t>
            </a:r>
            <a:r>
              <a:rPr lang="en-US" sz="6000" dirty="0" smtClean="0">
                <a:latin typeface="Comic Sans MS" pitchFamily="66" charset="0"/>
                <a:sym typeface="Symbol" pitchFamily="18" charset="2"/>
              </a:rPr>
              <a:t>order</a:t>
            </a:r>
            <a:endParaRPr lang="en-US" sz="6000" dirty="0">
              <a:latin typeface="Comic Sans MS" pitchFamily="66" charset="0"/>
              <a:sym typeface="Symbol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43800" cy="1173162"/>
          </a:xfrm>
        </p:spPr>
        <p:txBody>
          <a:bodyPr/>
          <a:lstStyle/>
          <a:p>
            <a:r>
              <a:rPr lang="en-US" dirty="0" smtClean="0">
                <a:solidFill>
                  <a:srgbClr val="0033CC"/>
                </a:solidFill>
              </a:rPr>
              <a:t>remark:</a:t>
            </a:r>
            <a:r>
              <a:rPr lang="en-US" dirty="0" smtClean="0"/>
              <a:t> total order vs. 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1"/>
            <a:ext cx="8229600" cy="3276599"/>
          </a:xfrm>
        </p:spPr>
        <p:txBody>
          <a:bodyPr/>
          <a:lstStyle/>
          <a:p>
            <a:r>
              <a:rPr lang="en-US" dirty="0" smtClean="0"/>
              <a:t>“total” for relations not same</a:t>
            </a:r>
          </a:p>
          <a:p>
            <a:pPr>
              <a:buNone/>
            </a:pPr>
            <a:r>
              <a:rPr lang="en-US" dirty="0" smtClean="0"/>
              <a:t>    as ”total” for orders.</a:t>
            </a:r>
          </a:p>
          <a:p>
            <a:r>
              <a:rPr lang="en-US" dirty="0" smtClean="0"/>
              <a:t>long standing clash of </a:t>
            </a:r>
          </a:p>
          <a:p>
            <a:pPr>
              <a:buNone/>
            </a:pPr>
            <a:r>
              <a:rPr lang="en-US" dirty="0" smtClean="0"/>
              <a:t>  terminology in the subject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304800"/>
            <a:ext cx="3962400" cy="1143000"/>
          </a:xfrm>
        </p:spPr>
        <p:txBody>
          <a:bodyPr>
            <a:normAutofit/>
          </a:bodyPr>
          <a:lstStyle/>
          <a:p>
            <a:r>
              <a:rPr lang="en-US" sz="4000" dirty="0" err="1" smtClean="0"/>
              <a:t>irreflexivity</a:t>
            </a:r>
            <a:endParaRPr lang="en-US" sz="4000" dirty="0"/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8225" y="1500028"/>
            <a:ext cx="8537824" cy="3965825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4800" dirty="0"/>
              <a:t>If </a:t>
            </a:r>
            <a:r>
              <a:rPr lang="en-US" sz="4800" dirty="0">
                <a:solidFill>
                  <a:srgbClr val="0033CC"/>
                </a:solidFill>
              </a:rPr>
              <a:t>R</a:t>
            </a:r>
            <a:r>
              <a:rPr lang="en-US" sz="4800" dirty="0"/>
              <a:t> is a strict partial order, </a:t>
            </a:r>
            <a:endParaRPr lang="en-US" sz="4800" dirty="0" smtClean="0"/>
          </a:p>
          <a:p>
            <a:pPr>
              <a:buFontTx/>
              <a:buNone/>
            </a:pPr>
            <a:r>
              <a:rPr lang="en-US" sz="4800" dirty="0" smtClean="0"/>
              <a:t>then</a:t>
            </a:r>
            <a:endParaRPr lang="en-US" sz="4800" dirty="0"/>
          </a:p>
          <a:p>
            <a:pPr algn="ctr">
              <a:buFontTx/>
              <a:buNone/>
            </a:pPr>
            <a:r>
              <a:rPr lang="en-US" sz="7200" b="1" dirty="0">
                <a:solidFill>
                  <a:schemeClr val="accent2"/>
                </a:solidFill>
                <a:sym typeface="Symbol" pitchFamily="18" charset="2"/>
              </a:rPr>
              <a:t></a:t>
            </a:r>
            <a:r>
              <a:rPr lang="en-US" sz="7200" dirty="0">
                <a:solidFill>
                  <a:srgbClr val="0033CC"/>
                </a:solidFill>
                <a:sym typeface="Symbol" pitchFamily="18" charset="2"/>
              </a:rPr>
              <a:t>(</a:t>
            </a:r>
            <a:r>
              <a:rPr lang="en-US" sz="7200" dirty="0" err="1">
                <a:solidFill>
                  <a:srgbClr val="1E03BD"/>
                </a:solidFill>
              </a:rPr>
              <a:t>aRa</a:t>
            </a:r>
            <a:r>
              <a:rPr lang="en-US" sz="7200" dirty="0">
                <a:solidFill>
                  <a:srgbClr val="1E03BD"/>
                </a:solidFill>
              </a:rPr>
              <a:t>)</a:t>
            </a:r>
          </a:p>
          <a:p>
            <a:pPr>
              <a:buFontTx/>
              <a:buNone/>
            </a:pPr>
            <a:r>
              <a:rPr lang="en-US" sz="4800" dirty="0"/>
              <a:t>for all</a:t>
            </a:r>
            <a:r>
              <a:rPr lang="en-US" sz="4800" dirty="0">
                <a:solidFill>
                  <a:srgbClr val="0033CC"/>
                </a:solidFill>
              </a:rPr>
              <a:t> </a:t>
            </a:r>
            <a:r>
              <a:rPr lang="en-US" sz="4800" dirty="0" smtClean="0">
                <a:solidFill>
                  <a:srgbClr val="1E03BD"/>
                </a:solidFill>
              </a:rPr>
              <a:t>a </a:t>
            </a:r>
            <a:r>
              <a:rPr lang="en-US" sz="4800" b="1" dirty="0" smtClean="0">
                <a:solidFill>
                  <a:srgbClr val="1E03BD"/>
                </a:solidFill>
                <a:sym typeface="Euclid Symbol" pitchFamily="18" charset="2"/>
              </a:rPr>
              <a:t></a:t>
            </a:r>
            <a:r>
              <a:rPr lang="en-US" sz="4800" dirty="0" smtClean="0">
                <a:solidFill>
                  <a:srgbClr val="1E03BD"/>
                </a:solidFill>
                <a:sym typeface="Euclid Symbol" pitchFamily="18" charset="2"/>
              </a:rPr>
              <a:t> </a:t>
            </a:r>
            <a:r>
              <a:rPr lang="en-US" sz="4800" dirty="0">
                <a:solidFill>
                  <a:srgbClr val="1E03BD"/>
                </a:solidFill>
              </a:rPr>
              <a:t>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304800"/>
            <a:ext cx="5638800" cy="1143000"/>
          </a:xfrm>
        </p:spPr>
        <p:txBody>
          <a:bodyPr>
            <a:noAutofit/>
          </a:bodyPr>
          <a:lstStyle/>
          <a:p>
            <a:r>
              <a:rPr lang="en-US" sz="5400" dirty="0" smtClean="0"/>
              <a:t>properties of </a:t>
            </a:r>
            <a:r>
              <a:rPr lang="en-US" sz="5400" dirty="0" smtClean="0">
                <a:solidFill>
                  <a:srgbClr val="0000FF"/>
                </a:solidFill>
                <a:latin typeface="Euclid Symbol" charset="2"/>
                <a:ea typeface="+mn-ea"/>
                <a:cs typeface="Euclid Symbol" charset="2"/>
                <a:sym typeface="Euclid Symbol"/>
              </a:rPr>
              <a:t>⊂</a:t>
            </a:r>
            <a:endParaRPr lang="en-US" sz="5400" dirty="0">
              <a:solidFill>
                <a:srgbClr val="0000FF"/>
              </a:solidFill>
              <a:latin typeface="Euclid Symbol" charset="2"/>
              <a:cs typeface="Euclid Symbol" charset="2"/>
              <a:sym typeface="Symbol" pitchFamily="18" charset="2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04800" y="2057400"/>
            <a:ext cx="8382000" cy="233910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6600" dirty="0">
                <a:solidFill>
                  <a:srgbClr val="1E03BD"/>
                </a:solidFill>
                <a:latin typeface="Comic Sans MS" pitchFamily="66" charset="0"/>
              </a:rPr>
              <a:t>A</a:t>
            </a:r>
            <a:r>
              <a:rPr lang="en-US" sz="6600" dirty="0" smtClean="0">
                <a:solidFill>
                  <a:srgbClr val="1E03BD"/>
                </a:solidFill>
                <a:latin typeface="Comic Sans MS" pitchFamily="66" charset="0"/>
              </a:rPr>
              <a:t> </a:t>
            </a:r>
            <a:r>
              <a:rPr lang="en-US" sz="66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⊂</a:t>
            </a:r>
            <a:r>
              <a:rPr lang="en-US" sz="6600" dirty="0" smtClean="0">
                <a:solidFill>
                  <a:srgbClr val="1E03BD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dirty="0">
                <a:solidFill>
                  <a:srgbClr val="1E03BD"/>
                </a:solidFill>
                <a:latin typeface="Comic Sans MS" pitchFamily="66" charset="0"/>
                <a:sym typeface="Symbol" pitchFamily="18" charset="2"/>
              </a:rPr>
              <a:t>B</a:t>
            </a:r>
            <a:r>
              <a:rPr lang="en-US" sz="6600" dirty="0">
                <a:latin typeface="Comic Sans MS" pitchFamily="66" charset="0"/>
                <a:sym typeface="Symbol" pitchFamily="18" charset="2"/>
              </a:rPr>
              <a:t> implies </a:t>
            </a:r>
            <a:r>
              <a:rPr lang="en-US" sz="6600" dirty="0" smtClean="0">
                <a:solidFill>
                  <a:srgbClr val="1E03BD"/>
                </a:solidFill>
                <a:latin typeface="Comic Sans MS" pitchFamily="66" charset="0"/>
                <a:sym typeface="Symbol" pitchFamily="18" charset="2"/>
              </a:rPr>
              <a:t>B </a:t>
            </a:r>
            <a:r>
              <a:rPr lang="en-US" sz="6600" b="1" dirty="0" smtClean="0">
                <a:solidFill>
                  <a:srgbClr val="FF0000"/>
                </a:solidFill>
                <a:latin typeface="Euclid Symbol" charset="2"/>
                <a:cs typeface="Euclid Symbol" charset="2"/>
                <a:sym typeface="Euclid Symbol"/>
              </a:rPr>
              <a:t>⊄</a:t>
            </a:r>
            <a:r>
              <a:rPr lang="en-US" sz="6600" dirty="0" smtClean="0">
                <a:solidFill>
                  <a:srgbClr val="1E03BD"/>
                </a:solidFill>
                <a:latin typeface="Comic Sans MS" pitchFamily="66" charset="0"/>
                <a:sym typeface="Euclid Symbol"/>
              </a:rPr>
              <a:t> </a:t>
            </a:r>
            <a:r>
              <a:rPr lang="en-US" sz="6600" dirty="0" smtClean="0">
                <a:solidFill>
                  <a:srgbClr val="1E03BD"/>
                </a:solidFill>
                <a:latin typeface="Comic Sans MS" pitchFamily="66" charset="0"/>
                <a:sym typeface="Symbol" pitchFamily="18" charset="2"/>
              </a:rPr>
              <a:t>A</a:t>
            </a:r>
            <a:endParaRPr lang="en-US" sz="6600" dirty="0">
              <a:solidFill>
                <a:srgbClr val="1E03BD"/>
              </a:solidFill>
              <a:latin typeface="Comic Sans MS" pitchFamily="66" charset="0"/>
            </a:endParaRPr>
          </a:p>
          <a:p>
            <a:pPr algn="ctr"/>
            <a:r>
              <a:rPr lang="en-US" sz="8000" dirty="0" smtClean="0">
                <a:solidFill>
                  <a:srgbClr val="7030A0"/>
                </a:solidFill>
                <a:latin typeface="Comic Sans MS" pitchFamily="66" charset="0"/>
              </a:rPr>
              <a:t>asymmetry</a:t>
            </a:r>
            <a:endParaRPr lang="en-US" sz="8000" dirty="0">
              <a:solidFill>
                <a:srgbClr val="7030A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74638"/>
            <a:ext cx="7467600" cy="1249362"/>
          </a:xfrm>
        </p:spPr>
        <p:txBody>
          <a:bodyPr>
            <a:noAutofit/>
          </a:bodyPr>
          <a:lstStyle/>
          <a:p>
            <a:r>
              <a:rPr lang="en-US" sz="4000" dirty="0" smtClean="0"/>
              <a:t>a non-total </a:t>
            </a:r>
            <a:r>
              <a:rPr lang="en-US" sz="4000" dirty="0" err="1" smtClean="0"/>
              <a:t>p.o</a:t>
            </a:r>
            <a:r>
              <a:rPr lang="en-US" sz="4000" dirty="0" smtClean="0"/>
              <a:t>. on </a:t>
            </a:r>
            <a:r>
              <a:rPr lang="en-US" sz="4000" dirty="0" err="1" smtClean="0"/>
              <a:t>nunbers</a:t>
            </a:r>
            <a:endParaRPr lang="en-US" sz="4000" dirty="0"/>
          </a:p>
        </p:txBody>
      </p:sp>
      <p:sp>
        <p:nvSpPr>
          <p:cNvPr id="3358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924800" cy="25146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6000" dirty="0">
                <a:solidFill>
                  <a:srgbClr val="1E03BD"/>
                </a:solidFill>
                <a:cs typeface="Times New Roman" pitchFamily="18" charset="0"/>
              </a:rPr>
              <a:t>y </a:t>
            </a:r>
            <a:r>
              <a:rPr lang="en-US" sz="6000" b="1" dirty="0" smtClean="0">
                <a:solidFill>
                  <a:srgbClr val="1E03BD"/>
                </a:solidFill>
                <a:latin typeface="cmsy10"/>
                <a:cs typeface="Times New Roman" pitchFamily="18" charset="0"/>
              </a:rPr>
              <a:t>¿</a:t>
            </a:r>
            <a:r>
              <a:rPr lang="en-US" sz="6000" dirty="0" smtClean="0">
                <a:solidFill>
                  <a:srgbClr val="1E03BD"/>
                </a:solidFill>
                <a:cs typeface="Times New Roman" pitchFamily="18" charset="0"/>
                <a:sym typeface="Symbol" pitchFamily="18" charset="2"/>
              </a:rPr>
              <a:t> x </a:t>
            </a:r>
            <a:r>
              <a:rPr lang="en-US" sz="6000" dirty="0">
                <a:solidFill>
                  <a:srgbClr val="1E03BD"/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lang="en-US" sz="6000" dirty="0" smtClean="0">
                <a:cs typeface="Times New Roman" pitchFamily="18" charset="0"/>
                <a:sym typeface="Symbol" pitchFamily="18" charset="2"/>
              </a:rPr>
              <a:t>::=    [</a:t>
            </a:r>
            <a:r>
              <a:rPr lang="en-US" sz="5400" dirty="0" smtClean="0">
                <a:solidFill>
                  <a:srgbClr val="1E03BD"/>
                </a:solidFill>
                <a:cs typeface="Times New Roman" pitchFamily="18" charset="0"/>
                <a:sym typeface="Symbol" pitchFamily="18" charset="2"/>
              </a:rPr>
              <a:t>y </a:t>
            </a:r>
            <a:r>
              <a:rPr lang="en-US" sz="5400" dirty="0">
                <a:solidFill>
                  <a:srgbClr val="1E03BD"/>
                </a:solidFill>
                <a:cs typeface="Times New Roman" pitchFamily="18" charset="0"/>
              </a:rPr>
              <a:t>+ 2 </a:t>
            </a:r>
            <a:r>
              <a:rPr lang="en-US" sz="5400" dirty="0">
                <a:solidFill>
                  <a:srgbClr val="1E03BD"/>
                </a:solidFill>
                <a:cs typeface="Times New Roman" pitchFamily="18" charset="0"/>
                <a:sym typeface="Symbol" pitchFamily="18" charset="2"/>
              </a:rPr>
              <a:t>  </a:t>
            </a:r>
            <a:r>
              <a:rPr lang="en-US" sz="5400" dirty="0" smtClean="0">
                <a:solidFill>
                  <a:srgbClr val="1E03BD"/>
                </a:solidFill>
                <a:cs typeface="Times New Roman" pitchFamily="18" charset="0"/>
                <a:sym typeface="Symbol" pitchFamily="18" charset="2"/>
              </a:rPr>
              <a:t>x</a:t>
            </a:r>
            <a:r>
              <a:rPr lang="en-US" sz="5400" dirty="0" smtClean="0">
                <a:cs typeface="Times New Roman" pitchFamily="18" charset="0"/>
                <a:sym typeface="Symbol" pitchFamily="18" charset="2"/>
              </a:rPr>
              <a:t>]</a:t>
            </a:r>
            <a:endParaRPr lang="en-US" sz="5400" dirty="0">
              <a:cs typeface="Times New Roman" pitchFamily="18" charset="0"/>
              <a:sym typeface="Symbol" pitchFamily="18" charset="2"/>
            </a:endParaRPr>
          </a:p>
          <a:p>
            <a:pPr algn="ctr">
              <a:buNone/>
            </a:pPr>
            <a:r>
              <a:rPr lang="en-US" sz="5400" dirty="0" smtClean="0">
                <a:cs typeface="Times New Roman" pitchFamily="18" charset="0"/>
                <a:sym typeface="Symbol" pitchFamily="18" charset="2"/>
              </a:rPr>
              <a:t>3 </a:t>
            </a:r>
            <a:r>
              <a:rPr lang="en-US" sz="5400" b="1" dirty="0" smtClean="0">
                <a:latin typeface="cmsy10"/>
                <a:cs typeface="Times New Roman" pitchFamily="18" charset="0"/>
                <a:sym typeface="Symbol" pitchFamily="18" charset="2"/>
              </a:rPr>
              <a:t>¿</a:t>
            </a:r>
            <a:r>
              <a:rPr lang="en-US" sz="6000" dirty="0" smtClean="0">
                <a:cs typeface="Times New Roman" pitchFamily="18" charset="0"/>
              </a:rPr>
              <a:t> 4  and  </a:t>
            </a:r>
            <a:r>
              <a:rPr lang="en-US" sz="6000" dirty="0" smtClean="0"/>
              <a:t>4 </a:t>
            </a:r>
            <a:r>
              <a:rPr lang="en-US" sz="6000" b="1" dirty="0" smtClean="0">
                <a:latin typeface="cmsy10"/>
                <a:cs typeface="Times New Roman" pitchFamily="18" charset="0"/>
                <a:sym typeface="Symbol" pitchFamily="18" charset="2"/>
              </a:rPr>
              <a:t>¿</a:t>
            </a:r>
            <a:r>
              <a:rPr lang="en-US" sz="6000" dirty="0">
                <a:solidFill>
                  <a:srgbClr val="0033CC"/>
                </a:solidFill>
              </a:rPr>
              <a:t> </a:t>
            </a:r>
            <a:r>
              <a:rPr lang="en-US" sz="6000" dirty="0" smtClean="0"/>
              <a:t>3</a:t>
            </a:r>
            <a:endParaRPr lang="en-US" sz="6000" dirty="0">
              <a:cs typeface="Times New Roman" pitchFamily="18" charset="0"/>
            </a:endParaRPr>
          </a:p>
        </p:txBody>
      </p:sp>
      <p:sp>
        <p:nvSpPr>
          <p:cNvPr id="335884" name="Text Box 12"/>
          <p:cNvSpPr txBox="1">
            <a:spLocks noChangeArrowheads="1"/>
          </p:cNvSpPr>
          <p:nvPr/>
        </p:nvSpPr>
        <p:spPr bwMode="auto">
          <a:xfrm>
            <a:off x="533400" y="4038600"/>
            <a:ext cx="8097088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742950" indent="-285750"/>
            <a:r>
              <a:rPr lang="en-US" sz="4800" dirty="0" smtClean="0">
                <a:latin typeface="Comic Sans MS" pitchFamily="66" charset="0"/>
              </a:rPr>
              <a:t>3 &amp; 4 are </a:t>
            </a:r>
            <a:r>
              <a:rPr lang="en-US" sz="4800" b="1" dirty="0" smtClean="0">
                <a:latin typeface="cmsy10"/>
                <a:cs typeface="Times New Roman" pitchFamily="18" charset="0"/>
                <a:sym typeface="Symbol" pitchFamily="18" charset="2"/>
              </a:rPr>
              <a:t>¿</a:t>
            </a:r>
            <a:r>
              <a:rPr lang="en-US" sz="4800" i="1" dirty="0" smtClean="0">
                <a:latin typeface="Comic Sans MS" pitchFamily="66" charset="0"/>
                <a:cs typeface="Times New Roman" pitchFamily="18" charset="0"/>
                <a:sym typeface="Symbol" pitchFamily="18" charset="2"/>
              </a:rPr>
              <a:t>-i</a:t>
            </a:r>
            <a:r>
              <a:rPr lang="en-US" sz="4800" i="1" dirty="0" smtClean="0">
                <a:latin typeface="Comic Sans MS" pitchFamily="66" charset="0"/>
              </a:rPr>
              <a:t>ncomparable</a:t>
            </a:r>
            <a:endParaRPr lang="en-US" sz="4800" i="1" dirty="0">
              <a:latin typeface="Comic Sans MS" pitchFamily="66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057400" y="2590800"/>
            <a:ext cx="4953000" cy="914400"/>
            <a:chOff x="2057400" y="2590800"/>
            <a:chExt cx="4953000" cy="914400"/>
          </a:xfrm>
        </p:grpSpPr>
        <p:cxnSp>
          <p:nvCxnSpPr>
            <p:cNvPr id="15" name="Straight Connector 14"/>
            <p:cNvCxnSpPr/>
            <p:nvPr/>
          </p:nvCxnSpPr>
          <p:spPr>
            <a:xfrm rot="5400000" flipH="1" flipV="1">
              <a:off x="1943100" y="2705100"/>
              <a:ext cx="914400" cy="685800"/>
            </a:xfrm>
            <a:prstGeom prst="line">
              <a:avLst/>
            </a:prstGeom>
            <a:ln w="3810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 flipH="1" flipV="1">
              <a:off x="6210300" y="2705100"/>
              <a:ext cx="914400" cy="685800"/>
            </a:xfrm>
            <a:prstGeom prst="line">
              <a:avLst/>
            </a:prstGeom>
            <a:ln w="3810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8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752" y="1524000"/>
            <a:ext cx="8443448" cy="3810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4400" dirty="0" smtClean="0"/>
              <a:t>relation, </a:t>
            </a:r>
            <a:r>
              <a:rPr lang="en-US" sz="4400" b="1" dirty="0" smtClean="0">
                <a:solidFill>
                  <a:srgbClr val="028822"/>
                </a:solidFill>
                <a:latin typeface="cmsy10"/>
              </a:rPr>
              <a:t>Á</a:t>
            </a:r>
            <a:r>
              <a:rPr lang="en-US" sz="4400" b="1" dirty="0" smtClean="0">
                <a:sym typeface="Euclid Math Two" pitchFamily="18" charset="2"/>
              </a:rPr>
              <a:t>,</a:t>
            </a:r>
            <a:r>
              <a:rPr lang="en-US" sz="4400" dirty="0" smtClean="0"/>
              <a:t> on students</a:t>
            </a:r>
          </a:p>
          <a:p>
            <a:pPr algn="ctr">
              <a:buFontTx/>
              <a:buNone/>
            </a:pPr>
            <a:r>
              <a:rPr lang="en-US" sz="4400" dirty="0" smtClean="0"/>
              <a:t>“shorter/younger”</a:t>
            </a:r>
          </a:p>
          <a:p>
            <a:pPr>
              <a:buFontTx/>
              <a:buNone/>
            </a:pPr>
            <a:r>
              <a:rPr lang="en-US" sz="4400" dirty="0" smtClean="0"/>
              <a:t>Let (</a:t>
            </a:r>
            <a:r>
              <a:rPr lang="en-US" sz="4400" dirty="0" err="1" smtClean="0">
                <a:solidFill>
                  <a:srgbClr val="0000FF"/>
                </a:solidFill>
                <a:latin typeface="Comic Sans MS"/>
              </a:rPr>
              <a:t>h</a:t>
            </a:r>
            <a:r>
              <a:rPr lang="en-US" sz="4400" baseline="-25000" dirty="0" err="1" smtClean="0">
                <a:solidFill>
                  <a:srgbClr val="0000FF"/>
                </a:solidFill>
                <a:latin typeface="Comic Sans MS"/>
              </a:rPr>
              <a:t>x</a:t>
            </a:r>
            <a:r>
              <a:rPr lang="en-US" sz="4400" dirty="0" err="1" smtClean="0">
                <a:latin typeface="Comic Sans MS"/>
              </a:rPr>
              <a:t>,</a:t>
            </a:r>
            <a:r>
              <a:rPr lang="en-US" sz="4400" dirty="0" err="1" smtClean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4400" baseline="-25000" dirty="0" err="1" smtClean="0">
                <a:solidFill>
                  <a:srgbClr val="0000FF"/>
                </a:solidFill>
                <a:latin typeface="Comic Sans MS"/>
              </a:rPr>
              <a:t>x</a:t>
            </a:r>
            <a:r>
              <a:rPr lang="en-US" sz="4400" dirty="0" smtClean="0"/>
              <a:t>) be the </a:t>
            </a:r>
            <a:r>
              <a:rPr lang="en-US" sz="4400" b="1" dirty="0" smtClean="0"/>
              <a:t>h</a:t>
            </a:r>
            <a:r>
              <a:rPr lang="en-US" sz="4400" dirty="0" smtClean="0"/>
              <a:t>eight (in inches) and </a:t>
            </a:r>
            <a:r>
              <a:rPr lang="en-US" sz="4400" b="1" dirty="0" smtClean="0"/>
              <a:t>a</a:t>
            </a:r>
            <a:r>
              <a:rPr lang="en-US" sz="4400" dirty="0" smtClean="0"/>
              <a:t>ge (in months) of student </a:t>
            </a:r>
            <a:r>
              <a:rPr lang="en-US" sz="4400" dirty="0" smtClean="0">
                <a:solidFill>
                  <a:srgbClr val="0000FF"/>
                </a:solidFill>
              </a:rPr>
              <a:t>x</a:t>
            </a:r>
            <a:r>
              <a:rPr lang="en-US" sz="4400" dirty="0" smtClean="0"/>
              <a:t>.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424667" y="274638"/>
            <a:ext cx="6662057" cy="1105126"/>
          </a:xfrm>
        </p:spPr>
        <p:txBody>
          <a:bodyPr/>
          <a:lstStyle/>
          <a:p>
            <a:r>
              <a:rPr lang="en-US" sz="3200" dirty="0" smtClean="0"/>
              <a:t>height/age </a:t>
            </a:r>
            <a:r>
              <a:rPr lang="en-US" sz="3200" dirty="0"/>
              <a:t>p</a:t>
            </a:r>
            <a:r>
              <a:rPr lang="en-US" sz="3200" dirty="0" smtClean="0"/>
              <a:t>artial </a:t>
            </a:r>
            <a:r>
              <a:rPr lang="en-US" sz="3200" dirty="0"/>
              <a:t>o</a:t>
            </a:r>
            <a:r>
              <a:rPr lang="en-US" sz="3200" dirty="0" smtClean="0"/>
              <a:t>rder</a:t>
            </a:r>
            <a:endParaRPr 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3795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9552" y="1752600"/>
            <a:ext cx="8519648" cy="3429000"/>
          </a:xfrm>
        </p:spPr>
        <p:txBody>
          <a:bodyPr>
            <a:normAutofit/>
          </a:bodyPr>
          <a:lstStyle/>
          <a:p>
            <a:pPr algn="ctr">
              <a:buFontTx/>
              <a:buNone/>
            </a:pPr>
            <a:r>
              <a:rPr lang="en-US" sz="6000" dirty="0" smtClean="0"/>
              <a:t>student </a:t>
            </a:r>
            <a:r>
              <a:rPr lang="en-US" sz="6000" dirty="0" smtClean="0">
                <a:solidFill>
                  <a:srgbClr val="0000FF"/>
                </a:solidFill>
              </a:rPr>
              <a:t>x</a:t>
            </a:r>
            <a:r>
              <a:rPr lang="en-US" sz="6000" dirty="0" smtClean="0"/>
              <a:t> </a:t>
            </a:r>
            <a:r>
              <a:rPr lang="en-US" sz="6000" b="1" dirty="0" smtClean="0">
                <a:solidFill>
                  <a:srgbClr val="028822"/>
                </a:solidFill>
                <a:latin typeface="cmsy10"/>
              </a:rPr>
              <a:t>Á</a:t>
            </a:r>
            <a:r>
              <a:rPr lang="en-US" sz="6000" dirty="0" smtClean="0"/>
              <a:t>  student </a:t>
            </a:r>
            <a:r>
              <a:rPr lang="en-US" sz="6000" dirty="0" smtClean="0">
                <a:solidFill>
                  <a:srgbClr val="0000FF"/>
                </a:solidFill>
              </a:rPr>
              <a:t>y</a:t>
            </a:r>
          </a:p>
          <a:p>
            <a:pPr algn="ctr">
              <a:buFontTx/>
              <a:buNone/>
            </a:pPr>
            <a:r>
              <a:rPr lang="en-US" sz="6000" dirty="0" smtClean="0"/>
              <a:t> </a:t>
            </a:r>
            <a:r>
              <a:rPr lang="en-US" sz="6000" dirty="0" err="1" smtClean="0"/>
              <a:t>iff</a:t>
            </a:r>
            <a:endParaRPr lang="en-US" sz="6000" dirty="0" smtClean="0"/>
          </a:p>
          <a:p>
            <a:pPr lvl="1" algn="ctr">
              <a:buFontTx/>
              <a:buNone/>
            </a:pPr>
            <a:r>
              <a:rPr lang="en-US" sz="6000" dirty="0" smtClean="0">
                <a:solidFill>
                  <a:srgbClr val="0033CC"/>
                </a:solidFill>
              </a:rPr>
              <a:t>(</a:t>
            </a:r>
            <a:r>
              <a:rPr lang="en-US" sz="6000" dirty="0" err="1" smtClean="0">
                <a:solidFill>
                  <a:srgbClr val="0033CC"/>
                </a:solidFill>
              </a:rPr>
              <a:t>h</a:t>
            </a:r>
            <a:r>
              <a:rPr lang="en-US" sz="6000" baseline="-25000" dirty="0" err="1" smtClean="0">
                <a:solidFill>
                  <a:srgbClr val="0033CC"/>
                </a:solidFill>
              </a:rPr>
              <a:t>x</a:t>
            </a:r>
            <a:r>
              <a:rPr lang="en-US" sz="6000" b="1" dirty="0" smtClean="0">
                <a:solidFill>
                  <a:srgbClr val="0033CC"/>
                </a:solidFill>
                <a:cs typeface="Times New Roman" pitchFamily="18" charset="0"/>
                <a:sym typeface="Symbol"/>
              </a:rPr>
              <a:t></a:t>
            </a:r>
            <a:r>
              <a:rPr lang="en-US" sz="6000" b="1" dirty="0" smtClean="0">
                <a:solidFill>
                  <a:srgbClr val="0033CC"/>
                </a:solidFill>
                <a:latin typeface="Symbol" pitchFamily="18" charset="2"/>
                <a:cs typeface="Times New Roman" pitchFamily="18" charset="0"/>
                <a:sym typeface="Symbol"/>
              </a:rPr>
              <a:t>&lt;</a:t>
            </a:r>
            <a:r>
              <a:rPr lang="en-US" sz="6000" dirty="0" smtClean="0">
                <a:solidFill>
                  <a:srgbClr val="0033CC"/>
                </a:solidFill>
                <a:cs typeface="Times New Roman" pitchFamily="18" charset="0"/>
              </a:rPr>
              <a:t> </a:t>
            </a:r>
            <a:r>
              <a:rPr lang="en-US" sz="6000" dirty="0" err="1" smtClean="0">
                <a:solidFill>
                  <a:srgbClr val="0033CC"/>
                </a:solidFill>
              </a:rPr>
              <a:t>h</a:t>
            </a:r>
            <a:r>
              <a:rPr lang="en-US" sz="6000" baseline="-25000" dirty="0" err="1" smtClean="0">
                <a:solidFill>
                  <a:srgbClr val="0033CC"/>
                </a:solidFill>
              </a:rPr>
              <a:t>y</a:t>
            </a:r>
            <a:r>
              <a:rPr lang="en-US" sz="6000" dirty="0" smtClean="0">
                <a:solidFill>
                  <a:srgbClr val="0033CC"/>
                </a:solidFill>
              </a:rPr>
              <a:t>)  </a:t>
            </a:r>
            <a:r>
              <a:rPr lang="en-US" sz="6000" dirty="0" smtClean="0">
                <a:solidFill>
                  <a:srgbClr val="0000FF"/>
                </a:solidFill>
              </a:rPr>
              <a:t>and</a:t>
            </a:r>
            <a:r>
              <a:rPr lang="en-US" sz="6000" dirty="0" smtClean="0">
                <a:solidFill>
                  <a:srgbClr val="0033CC"/>
                </a:solidFill>
              </a:rPr>
              <a:t>  (a</a:t>
            </a:r>
            <a:r>
              <a:rPr lang="en-US" sz="6000" baseline="-25000" dirty="0" smtClean="0">
                <a:solidFill>
                  <a:srgbClr val="0033CC"/>
                </a:solidFill>
              </a:rPr>
              <a:t>x</a:t>
            </a:r>
            <a:r>
              <a:rPr lang="en-US" sz="6000" dirty="0" smtClean="0">
                <a:solidFill>
                  <a:srgbClr val="0033CC"/>
                </a:solidFill>
              </a:rPr>
              <a:t> </a:t>
            </a:r>
            <a:r>
              <a:rPr lang="en-US" sz="6000" b="1" dirty="0" smtClean="0">
                <a:solidFill>
                  <a:srgbClr val="0033CC"/>
                </a:solidFill>
                <a:latin typeface="Symbol" pitchFamily="18" charset="2"/>
                <a:cs typeface="Times New Roman" pitchFamily="18" charset="0"/>
                <a:sym typeface="Symbol"/>
              </a:rPr>
              <a:t>&lt;</a:t>
            </a:r>
            <a:r>
              <a:rPr lang="en-US" sz="6000" dirty="0" smtClean="0">
                <a:solidFill>
                  <a:srgbClr val="0033CC"/>
                </a:solidFill>
                <a:cs typeface="Times New Roman" pitchFamily="18" charset="0"/>
              </a:rPr>
              <a:t> </a:t>
            </a:r>
            <a:r>
              <a:rPr lang="en-US" sz="6000" dirty="0" smtClean="0">
                <a:solidFill>
                  <a:srgbClr val="0033CC"/>
                </a:solidFill>
              </a:rPr>
              <a:t>a</a:t>
            </a:r>
            <a:r>
              <a:rPr lang="en-US" sz="6000" baseline="-25000" dirty="0" smtClean="0">
                <a:solidFill>
                  <a:srgbClr val="0033CC"/>
                </a:solidFill>
              </a:rPr>
              <a:t>y</a:t>
            </a:r>
            <a:r>
              <a:rPr lang="en-US" sz="6000" dirty="0" smtClean="0">
                <a:solidFill>
                  <a:srgbClr val="0033CC"/>
                </a:solidFill>
              </a:rPr>
              <a:t>)</a:t>
            </a:r>
            <a:endParaRPr lang="en-US" sz="6000" dirty="0">
              <a:solidFill>
                <a:srgbClr val="0033CC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424667" y="274638"/>
            <a:ext cx="6662057" cy="1105126"/>
          </a:xfrm>
        </p:spPr>
        <p:txBody>
          <a:bodyPr>
            <a:normAutofit/>
          </a:bodyPr>
          <a:lstStyle/>
          <a:p>
            <a:r>
              <a:rPr lang="en-US" dirty="0" smtClean="0"/>
              <a:t>height/age </a:t>
            </a:r>
            <a:r>
              <a:rPr lang="en-US" dirty="0"/>
              <a:t>p</a:t>
            </a:r>
            <a:r>
              <a:rPr lang="en-US" dirty="0" smtClean="0"/>
              <a:t>artial </a:t>
            </a:r>
            <a:r>
              <a:rPr lang="en-US" dirty="0"/>
              <a:t>o</a:t>
            </a:r>
            <a:r>
              <a:rPr lang="en-US" dirty="0" smtClean="0"/>
              <a:t>rder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24667" y="274638"/>
            <a:ext cx="6662057" cy="1105126"/>
          </a:xfr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height/age partial order</a:t>
            </a:r>
            <a:endParaRPr lang="en-US" sz="3200" dirty="0"/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610600" cy="3429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4400" b="1" dirty="0" smtClean="0">
                <a:solidFill>
                  <a:srgbClr val="028822"/>
                </a:solidFill>
                <a:latin typeface="cmsy10"/>
              </a:rPr>
              <a:t>Á</a:t>
            </a:r>
            <a:r>
              <a:rPr lang="en-US" sz="4400" b="1" dirty="0" smtClean="0"/>
              <a:t>-</a:t>
            </a:r>
            <a:r>
              <a:rPr lang="en-US" sz="4400" i="1" dirty="0" smtClean="0"/>
              <a:t>chain</a:t>
            </a:r>
            <a:r>
              <a:rPr lang="en-US" sz="4400" dirty="0" smtClean="0"/>
              <a:t>  of </a:t>
            </a:r>
            <a:r>
              <a:rPr lang="en-US" sz="4400" dirty="0"/>
              <a:t>students:</a:t>
            </a:r>
          </a:p>
          <a:p>
            <a:pPr algn="ctr">
              <a:buFontTx/>
              <a:buNone/>
            </a:pPr>
            <a:r>
              <a:rPr lang="en-US" sz="4400" dirty="0"/>
              <a:t>get </a:t>
            </a:r>
            <a:r>
              <a:rPr lang="en-US" sz="4400" dirty="0">
                <a:solidFill>
                  <a:srgbClr val="0033CC"/>
                </a:solidFill>
              </a:rPr>
              <a:t>older </a:t>
            </a:r>
            <a:r>
              <a:rPr lang="en-US" sz="4400" i="1" dirty="0" smtClean="0">
                <a:solidFill>
                  <a:srgbClr val="0033CC"/>
                </a:solidFill>
              </a:rPr>
              <a:t> </a:t>
            </a:r>
            <a:r>
              <a:rPr lang="en-US" sz="4400" dirty="0" smtClean="0"/>
              <a:t>as </a:t>
            </a:r>
            <a:r>
              <a:rPr lang="en-US" sz="4400" dirty="0"/>
              <a:t>they get</a:t>
            </a:r>
            <a:r>
              <a:rPr lang="en-US" sz="4400" dirty="0">
                <a:solidFill>
                  <a:srgbClr val="0033CC"/>
                </a:solidFill>
              </a:rPr>
              <a:t> taller</a:t>
            </a:r>
            <a:r>
              <a:rPr lang="en-US" sz="4400" dirty="0"/>
              <a:t>.</a:t>
            </a:r>
          </a:p>
          <a:p>
            <a:pPr>
              <a:buFontTx/>
              <a:buNone/>
            </a:pPr>
            <a:r>
              <a:rPr lang="en-US" sz="4400" b="1" dirty="0" smtClean="0">
                <a:solidFill>
                  <a:srgbClr val="028822"/>
                </a:solidFill>
                <a:latin typeface="cmsy10"/>
              </a:rPr>
              <a:t>Á</a:t>
            </a:r>
            <a:r>
              <a:rPr lang="en-US" sz="4400" b="1" dirty="0" smtClean="0"/>
              <a:t>-</a:t>
            </a:r>
            <a:r>
              <a:rPr lang="en-US" sz="4400" i="1" dirty="0" err="1" smtClean="0">
                <a:solidFill>
                  <a:srgbClr val="660066"/>
                </a:solidFill>
              </a:rPr>
              <a:t>anti</a:t>
            </a:r>
            <a:r>
              <a:rPr lang="en-US" sz="4400" i="1" dirty="0" err="1" smtClean="0"/>
              <a:t>chain</a:t>
            </a:r>
            <a:r>
              <a:rPr lang="en-US" sz="4400" i="1" dirty="0" smtClean="0"/>
              <a:t> </a:t>
            </a:r>
            <a:r>
              <a:rPr lang="en-US" sz="4400" dirty="0"/>
              <a:t>of students: </a:t>
            </a:r>
          </a:p>
          <a:p>
            <a:pPr algn="ctr">
              <a:buFontTx/>
              <a:buNone/>
            </a:pPr>
            <a:r>
              <a:rPr lang="en-US" sz="4400" dirty="0"/>
              <a:t>get </a:t>
            </a:r>
            <a:r>
              <a:rPr lang="en-US" sz="4400" dirty="0" smtClean="0">
                <a:solidFill>
                  <a:srgbClr val="0033CC"/>
                </a:solidFill>
              </a:rPr>
              <a:t>younger </a:t>
            </a:r>
            <a:r>
              <a:rPr lang="en-US" sz="4400" dirty="0" smtClean="0"/>
              <a:t>as </a:t>
            </a:r>
            <a:r>
              <a:rPr lang="en-US" sz="4400" dirty="0"/>
              <a:t>they get</a:t>
            </a:r>
            <a:r>
              <a:rPr lang="en-US" sz="4400" dirty="0">
                <a:solidFill>
                  <a:srgbClr val="0033CC"/>
                </a:solidFill>
              </a:rPr>
              <a:t> taller.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4819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0"/>
            <a:ext cx="7772400" cy="1470025"/>
          </a:xfrm>
        </p:spPr>
        <p:txBody>
          <a:bodyPr/>
          <a:lstStyle/>
          <a:p>
            <a:r>
              <a:rPr lang="en-US" sz="6600" dirty="0"/>
              <a:t>   </a:t>
            </a:r>
            <a:r>
              <a:rPr lang="en-US" sz="6000" dirty="0"/>
              <a:t>Dilworth Demo</a:t>
            </a:r>
            <a:endParaRPr lang="en-US" sz="6600" dirty="0"/>
          </a:p>
        </p:txBody>
      </p:sp>
      <p:pic>
        <p:nvPicPr>
          <p:cNvPr id="675843" name="Picture 3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981200"/>
            <a:ext cx="1758950" cy="2590800"/>
          </a:xfrm>
          <a:prstGeom prst="rect">
            <a:avLst/>
          </a:prstGeom>
          <a:noFill/>
        </p:spPr>
      </p:pic>
      <p:pic>
        <p:nvPicPr>
          <p:cNvPr id="675844" name="Picture 4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41588" y="2286000"/>
            <a:ext cx="1552575" cy="2286000"/>
          </a:xfrm>
          <a:prstGeom prst="rect">
            <a:avLst/>
          </a:prstGeom>
          <a:noFill/>
        </p:spPr>
      </p:pic>
      <p:pic>
        <p:nvPicPr>
          <p:cNvPr id="675845" name="Picture 5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84988" y="2971800"/>
            <a:ext cx="1035050" cy="1524000"/>
          </a:xfrm>
          <a:prstGeom prst="rect">
            <a:avLst/>
          </a:prstGeom>
          <a:noFill/>
        </p:spPr>
      </p:pic>
      <p:pic>
        <p:nvPicPr>
          <p:cNvPr id="675846" name="Picture 6" descr="j023289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51388" y="2667000"/>
            <a:ext cx="1293812" cy="1905000"/>
          </a:xfrm>
          <a:prstGeom prst="rect">
            <a:avLst/>
          </a:prstGeom>
          <a:noFill/>
        </p:spPr>
      </p:pic>
      <p:pic>
        <p:nvPicPr>
          <p:cNvPr id="675847" name="Picture 7" descr="j0135033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951788" y="3352800"/>
            <a:ext cx="511175" cy="1143000"/>
          </a:xfrm>
          <a:prstGeom prst="rect">
            <a:avLst/>
          </a:prstGeom>
          <a:noFill/>
        </p:spPr>
      </p:pic>
      <p:pic>
        <p:nvPicPr>
          <p:cNvPr id="675848" name="Picture 8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046788" y="2743200"/>
            <a:ext cx="782637" cy="1752600"/>
          </a:xfrm>
          <a:prstGeom prst="rect">
            <a:avLst/>
          </a:prstGeom>
          <a:noFill/>
        </p:spPr>
      </p:pic>
      <p:pic>
        <p:nvPicPr>
          <p:cNvPr id="675849" name="Picture 9" descr="j0135033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836988" y="2438400"/>
            <a:ext cx="919162" cy="2057400"/>
          </a:xfrm>
          <a:prstGeom prst="rect">
            <a:avLst/>
          </a:prstGeom>
          <a:noFill/>
        </p:spPr>
      </p:pic>
      <p:sp>
        <p:nvSpPr>
          <p:cNvPr id="675850" name="Line 10"/>
          <p:cNvSpPr>
            <a:spLocks noChangeShapeType="1"/>
          </p:cNvSpPr>
          <p:nvPr/>
        </p:nvSpPr>
        <p:spPr bwMode="auto">
          <a:xfrm>
            <a:off x="1447800" y="4800600"/>
            <a:ext cx="6858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stealth" w="lg" len="lg"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5851" name="Text Box 11"/>
          <p:cNvSpPr txBox="1">
            <a:spLocks noChangeArrowheads="1"/>
          </p:cNvSpPr>
          <p:nvPr/>
        </p:nvSpPr>
        <p:spPr bwMode="auto">
          <a:xfrm>
            <a:off x="3300384" y="4772016"/>
            <a:ext cx="2712602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5400" i="1" dirty="0" smtClean="0">
                <a:solidFill>
                  <a:srgbClr val="0033CC"/>
                </a:solidFill>
                <a:latin typeface="Comic Sans MS" pitchFamily="66" charset="0"/>
              </a:rPr>
              <a:t>younger</a:t>
            </a:r>
            <a:endParaRPr lang="en-US" sz="5400" i="1" dirty="0">
              <a:solidFill>
                <a:srgbClr val="0033CC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r</a:t>
            </a:r>
            <a:r>
              <a:rPr lang="en-US" dirty="0" smtClean="0">
                <a:solidFill>
                  <a:schemeClr val="tx1"/>
                </a:solidFill>
              </a:rPr>
              <a:t>epresenting </a:t>
            </a:r>
            <a:r>
              <a:rPr lang="en-US" dirty="0">
                <a:solidFill>
                  <a:schemeClr val="tx1"/>
                </a:solidFill>
              </a:rPr>
              <a:t>Partial Orders</a:t>
            </a:r>
          </a:p>
        </p:txBody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1"/>
            <a:ext cx="7543801" cy="350520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 sz="4400" dirty="0">
                <a:cs typeface="Times New Roman" pitchFamily="18" charset="0"/>
              </a:rPr>
              <a:t>The </a:t>
            </a:r>
            <a:r>
              <a:rPr lang="en-US" sz="4400" i="1" dirty="0" smtClean="0">
                <a:cs typeface="Times New Roman" pitchFamily="18" charset="0"/>
              </a:rPr>
              <a:t>proper</a:t>
            </a:r>
            <a:r>
              <a:rPr lang="en-US" sz="4400" dirty="0" smtClean="0">
                <a:cs typeface="Times New Roman" pitchFamily="18" charset="0"/>
              </a:rPr>
              <a:t> subset relation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sz="4800" b="1" dirty="0" smtClean="0">
                <a:solidFill>
                  <a:srgbClr val="1E03BD"/>
                </a:solidFill>
                <a:latin typeface="cmsy10"/>
                <a:cs typeface="Times New Roman" pitchFamily="18" charset="0"/>
                <a:sym typeface="Euclid Symbol"/>
              </a:rPr>
              <a:t></a:t>
            </a:r>
            <a:r>
              <a:rPr lang="en-US" sz="4400" b="1" dirty="0" smtClean="0">
                <a:solidFill>
                  <a:srgbClr val="1E03BD"/>
                </a:solidFill>
                <a:cs typeface="Times New Roman" pitchFamily="18" charset="0"/>
                <a:sym typeface="Euclid Symbol"/>
              </a:rPr>
              <a:t> </a:t>
            </a:r>
            <a:r>
              <a:rPr lang="en-US" sz="4400" dirty="0" smtClean="0">
                <a:cs typeface="Times New Roman" pitchFamily="18" charset="0"/>
              </a:rPr>
              <a:t>on sets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400" dirty="0" smtClean="0">
                <a:cs typeface="Times New Roman" pitchFamily="18" charset="0"/>
              </a:rPr>
              <a:t>is the </a:t>
            </a:r>
            <a:r>
              <a:rPr lang="en-US" sz="4400" b="1" i="1" dirty="0" smtClean="0">
                <a:solidFill>
                  <a:srgbClr val="028822"/>
                </a:solidFill>
                <a:cs typeface="Times New Roman" pitchFamily="18" charset="0"/>
                <a:sym typeface="Symbol" pitchFamily="18" charset="2"/>
              </a:rPr>
              <a:t>canonical exampl</a:t>
            </a:r>
            <a:r>
              <a:rPr lang="en-US" sz="4400" i="1" dirty="0" smtClean="0">
                <a:solidFill>
                  <a:srgbClr val="028822"/>
                </a:solidFill>
                <a:cs typeface="Times New Roman" pitchFamily="18" charset="0"/>
                <a:sym typeface="Symbol" pitchFamily="18" charset="2"/>
              </a:rPr>
              <a:t>e</a:t>
            </a:r>
            <a:r>
              <a:rPr lang="en-US" sz="4400" i="1" dirty="0" smtClean="0">
                <a:solidFill>
                  <a:srgbClr val="009900"/>
                </a:solidFill>
                <a:cs typeface="Times New Roman" pitchFamily="18" charset="0"/>
                <a:sym typeface="Symbol" pitchFamily="18" charset="2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400" dirty="0" smtClean="0">
                <a:cs typeface="Times New Roman" pitchFamily="18" charset="0"/>
                <a:sym typeface="Symbol" pitchFamily="18" charset="2"/>
              </a:rPr>
              <a:t>of a strict </a:t>
            </a:r>
            <a:r>
              <a:rPr lang="en-US" sz="4400" dirty="0">
                <a:cs typeface="Times New Roman" pitchFamily="18" charset="0"/>
                <a:sym typeface="Symbol" pitchFamily="18" charset="2"/>
              </a:rPr>
              <a:t>partial order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543800" cy="1143000"/>
          </a:xfrm>
        </p:spPr>
        <p:txBody>
          <a:bodyPr>
            <a:normAutofit/>
          </a:bodyPr>
          <a:lstStyle/>
          <a:p>
            <a:r>
              <a:rPr lang="en-US" sz="4400" dirty="0"/>
              <a:t>p</a:t>
            </a:r>
            <a:r>
              <a:rPr lang="en-US" sz="4400" dirty="0" smtClean="0"/>
              <a:t>roper </a:t>
            </a:r>
            <a:r>
              <a:rPr lang="en-US" sz="4400" dirty="0"/>
              <a:t>s</a:t>
            </a:r>
            <a:r>
              <a:rPr lang="en-US" sz="4400" dirty="0" smtClean="0"/>
              <a:t>ubset </a:t>
            </a:r>
            <a:r>
              <a:rPr lang="en-US" sz="4400" dirty="0"/>
              <a:t>r</a:t>
            </a:r>
            <a:r>
              <a:rPr lang="en-US" sz="4400" dirty="0" smtClean="0"/>
              <a:t>elation</a:t>
            </a:r>
            <a:endParaRPr lang="en-US" sz="4400" dirty="0"/>
          </a:p>
        </p:txBody>
      </p:sp>
      <p:grpSp>
        <p:nvGrpSpPr>
          <p:cNvPr id="42" name="Group 41"/>
          <p:cNvGrpSpPr/>
          <p:nvPr/>
        </p:nvGrpSpPr>
        <p:grpSpPr>
          <a:xfrm>
            <a:off x="533400" y="1371600"/>
            <a:ext cx="8153400" cy="4724400"/>
            <a:chOff x="347662" y="1219200"/>
            <a:chExt cx="8796338" cy="5029200"/>
          </a:xfrm>
        </p:grpSpPr>
        <p:sp>
          <p:nvSpPr>
            <p:cNvPr id="588804" name="Text Box 4"/>
            <p:cNvSpPr txBox="1">
              <a:spLocks noChangeArrowheads="1"/>
            </p:cNvSpPr>
            <p:nvPr/>
          </p:nvSpPr>
          <p:spPr bwMode="auto">
            <a:xfrm>
              <a:off x="2971800" y="5540514"/>
              <a:ext cx="790601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3600" dirty="0">
                  <a:latin typeface="Comic Sans MS" pitchFamily="66" charset="0"/>
                </a:rPr>
                <a:t>{1}</a:t>
              </a: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347662" y="1219200"/>
              <a:ext cx="8796338" cy="4800600"/>
              <a:chOff x="76200" y="1066800"/>
              <a:chExt cx="8796338" cy="4800600"/>
            </a:xfrm>
          </p:grpSpPr>
          <p:sp>
            <p:nvSpPr>
              <p:cNvPr id="588826" name="Text Box 26"/>
              <p:cNvSpPr txBox="1">
                <a:spLocks noChangeArrowheads="1"/>
              </p:cNvSpPr>
              <p:nvPr/>
            </p:nvSpPr>
            <p:spPr bwMode="auto">
              <a:xfrm>
                <a:off x="76200" y="2209800"/>
                <a:ext cx="2387192" cy="7078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3600" dirty="0">
                    <a:latin typeface="Comic Sans MS" pitchFamily="66" charset="0"/>
                  </a:rPr>
                  <a:t>{1,3,5,15}</a:t>
                </a:r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685800" y="2101851"/>
                <a:ext cx="6921500" cy="3765549"/>
                <a:chOff x="685800" y="2101851"/>
                <a:chExt cx="6921500" cy="3765549"/>
              </a:xfrm>
            </p:grpSpPr>
            <p:grpSp>
              <p:nvGrpSpPr>
                <p:cNvPr id="2" name="Group 38"/>
                <p:cNvGrpSpPr>
                  <a:grpSpLocks/>
                </p:cNvGrpSpPr>
                <p:nvPr/>
              </p:nvGrpSpPr>
              <p:grpSpPr bwMode="auto">
                <a:xfrm>
                  <a:off x="3860801" y="3581400"/>
                  <a:ext cx="3684588" cy="2209800"/>
                  <a:chOff x="2928" y="2160"/>
                  <a:chExt cx="2321" cy="1392"/>
                </a:xfrm>
              </p:grpSpPr>
              <p:grpSp>
                <p:nvGrpSpPr>
                  <p:cNvPr id="3" name="Group 37"/>
                  <p:cNvGrpSpPr>
                    <a:grpSpLocks/>
                  </p:cNvGrpSpPr>
                  <p:nvPr/>
                </p:nvGrpSpPr>
                <p:grpSpPr bwMode="auto">
                  <a:xfrm>
                    <a:off x="2928" y="2400"/>
                    <a:ext cx="1536" cy="1152"/>
                    <a:chOff x="2928" y="2400"/>
                    <a:chExt cx="1536" cy="1152"/>
                  </a:xfrm>
                </p:grpSpPr>
                <p:sp>
                  <p:nvSpPr>
                    <p:cNvPr id="588806" name="Oval 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68" y="2400"/>
                      <a:ext cx="96" cy="96"/>
                    </a:xfrm>
                    <a:prstGeom prst="ellipse">
                      <a:avLst/>
                    </a:prstGeom>
                    <a:solidFill>
                      <a:srgbClr val="0080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 type="none" w="lg" len="lg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 sz="3600">
                        <a:latin typeface="Comic Sans MS" pitchFamily="66" charset="0"/>
                      </a:endParaRPr>
                    </a:p>
                  </p:txBody>
                </p:sp>
                <p:cxnSp>
                  <p:nvCxnSpPr>
                    <p:cNvPr id="588807" name="AutoShape 7"/>
                    <p:cNvCxnSpPr>
                      <a:cxnSpLocks noChangeShapeType="1"/>
                    </p:cNvCxnSpPr>
                    <p:nvPr/>
                  </p:nvCxnSpPr>
                  <p:spPr bwMode="auto">
                    <a:xfrm flipH="1">
                      <a:off x="2928" y="2496"/>
                      <a:ext cx="1488" cy="1056"/>
                    </a:xfrm>
                    <a:prstGeom prst="straightConnector1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 type="none" w="lg" len="lg"/>
                    </a:ln>
                    <a:effectLst/>
                  </p:spPr>
                </p:cxnSp>
              </p:grpSp>
              <p:grpSp>
                <p:nvGrpSpPr>
                  <p:cNvPr id="4" name="Group 31"/>
                  <p:cNvGrpSpPr>
                    <a:grpSpLocks/>
                  </p:cNvGrpSpPr>
                  <p:nvPr/>
                </p:nvGrpSpPr>
                <p:grpSpPr bwMode="auto">
                  <a:xfrm>
                    <a:off x="3688" y="2160"/>
                    <a:ext cx="1561" cy="1104"/>
                    <a:chOff x="3688" y="2160"/>
                    <a:chExt cx="1561" cy="1104"/>
                  </a:xfrm>
                </p:grpSpPr>
                <p:sp>
                  <p:nvSpPr>
                    <p:cNvPr id="588808" name="Text Box 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464" y="2160"/>
                      <a:ext cx="785" cy="446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 type="none" w="lg" len="lg"/>
                    </a:ln>
                    <a:effectLst/>
                  </p:spPr>
                  <p:txBody>
                    <a:bodyPr wrap="none">
                      <a:spAutoFit/>
                    </a:bodyPr>
                    <a:lstStyle/>
                    <a:p>
                      <a:pPr algn="l">
                        <a:spcBef>
                          <a:spcPct val="0"/>
                        </a:spcBef>
                      </a:pPr>
                      <a:r>
                        <a:rPr lang="en-US" sz="3600">
                          <a:latin typeface="Comic Sans MS" pitchFamily="66" charset="0"/>
                        </a:rPr>
                        <a:t>{1,2}</a:t>
                      </a:r>
                    </a:p>
                  </p:txBody>
                </p:sp>
                <p:sp>
                  <p:nvSpPr>
                    <p:cNvPr id="588829" name="Freeform 29"/>
                    <p:cNvSpPr>
                      <a:spLocks/>
                    </p:cNvSpPr>
                    <p:nvPr/>
                  </p:nvSpPr>
                  <p:spPr bwMode="auto">
                    <a:xfrm>
                      <a:off x="3688" y="2976"/>
                      <a:ext cx="344" cy="288"/>
                    </a:xfrm>
                    <a:custGeom>
                      <a:avLst/>
                      <a:gdLst/>
                      <a:ahLst/>
                      <a:cxnLst>
                        <a:cxn ang="0">
                          <a:pos x="200" y="0"/>
                        </a:cxn>
                        <a:cxn ang="0">
                          <a:pos x="56" y="96"/>
                        </a:cxn>
                        <a:cxn ang="0">
                          <a:pos x="8" y="240"/>
                        </a:cxn>
                        <a:cxn ang="0">
                          <a:pos x="104" y="288"/>
                        </a:cxn>
                        <a:cxn ang="0">
                          <a:pos x="248" y="240"/>
                        </a:cxn>
                        <a:cxn ang="0">
                          <a:pos x="344" y="144"/>
                        </a:cxn>
                      </a:cxnLst>
                      <a:rect l="0" t="0" r="r" b="b"/>
                      <a:pathLst>
                        <a:path w="344" h="288">
                          <a:moveTo>
                            <a:pt x="200" y="0"/>
                          </a:moveTo>
                          <a:cubicBezTo>
                            <a:pt x="144" y="28"/>
                            <a:pt x="88" y="56"/>
                            <a:pt x="56" y="96"/>
                          </a:cubicBezTo>
                          <a:cubicBezTo>
                            <a:pt x="24" y="136"/>
                            <a:pt x="0" y="208"/>
                            <a:pt x="8" y="240"/>
                          </a:cubicBezTo>
                          <a:cubicBezTo>
                            <a:pt x="16" y="272"/>
                            <a:pt x="64" y="288"/>
                            <a:pt x="104" y="288"/>
                          </a:cubicBezTo>
                          <a:cubicBezTo>
                            <a:pt x="144" y="288"/>
                            <a:pt x="208" y="264"/>
                            <a:pt x="248" y="240"/>
                          </a:cubicBezTo>
                          <a:cubicBezTo>
                            <a:pt x="288" y="216"/>
                            <a:pt x="316" y="180"/>
                            <a:pt x="344" y="144"/>
                          </a:cubicBezTo>
                        </a:path>
                      </a:pathLst>
                    </a:custGeom>
                    <a:noFill/>
                    <a:ln w="25400" cap="flat" cmpd="sng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lg" len="lg"/>
                    </a:ln>
                    <a:effectLst/>
                  </p:spPr>
                  <p:txBody>
                    <a:bodyPr/>
                    <a:lstStyle/>
                    <a:p>
                      <a:endParaRPr lang="en-US" sz="3600">
                        <a:latin typeface="Comic Sans MS" pitchFamily="66" charset="0"/>
                      </a:endParaRPr>
                    </a:p>
                  </p:txBody>
                </p:sp>
              </p:grpSp>
            </p:grpSp>
            <p:sp>
              <p:nvSpPr>
                <p:cNvPr id="588803" name="Oval 3"/>
                <p:cNvSpPr>
                  <a:spLocks noChangeArrowheads="1"/>
                </p:cNvSpPr>
                <p:nvPr/>
              </p:nvSpPr>
              <p:spPr bwMode="auto">
                <a:xfrm>
                  <a:off x="3708400" y="5715000"/>
                  <a:ext cx="152400" cy="152400"/>
                </a:xfrm>
                <a:prstGeom prst="ellipse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 sz="3600">
                    <a:latin typeface="Comic Sans MS" pitchFamily="66" charset="0"/>
                  </a:endParaRPr>
                </a:p>
              </p:txBody>
            </p:sp>
            <p:grpSp>
              <p:nvGrpSpPr>
                <p:cNvPr id="5" name="Group 39"/>
                <p:cNvGrpSpPr>
                  <a:grpSpLocks/>
                </p:cNvGrpSpPr>
                <p:nvPr/>
              </p:nvGrpSpPr>
              <p:grpSpPr bwMode="auto">
                <a:xfrm>
                  <a:off x="685800" y="3657600"/>
                  <a:ext cx="3022600" cy="2133600"/>
                  <a:chOff x="928" y="2208"/>
                  <a:chExt cx="1904" cy="1344"/>
                </a:xfrm>
              </p:grpSpPr>
              <p:sp>
                <p:nvSpPr>
                  <p:cNvPr id="588810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400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11" name="AutoShape 11"/>
                  <p:cNvCxnSpPr>
                    <a:cxnSpLocks noChangeShapeType="1"/>
                    <a:stCxn id="588810" idx="7"/>
                    <a:endCxn id="588803" idx="2"/>
                  </p:cNvCxnSpPr>
                  <p:nvPr/>
                </p:nvCxnSpPr>
                <p:spPr bwMode="auto">
                  <a:xfrm>
                    <a:off x="1714" y="2414"/>
                    <a:ext cx="1118" cy="1138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8812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28" y="2208"/>
                    <a:ext cx="785" cy="4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>
                        <a:latin typeface="Comic Sans MS" pitchFamily="66" charset="0"/>
                      </a:rPr>
                      <a:t>{1,3}</a:t>
                    </a:r>
                  </a:p>
                </p:txBody>
              </p:sp>
            </p:grpSp>
            <p:grpSp>
              <p:nvGrpSpPr>
                <p:cNvPr id="6" name="Group 40"/>
                <p:cNvGrpSpPr>
                  <a:grpSpLocks/>
                </p:cNvGrpSpPr>
                <p:nvPr/>
              </p:nvGrpSpPr>
              <p:grpSpPr bwMode="auto">
                <a:xfrm>
                  <a:off x="3708402" y="3657600"/>
                  <a:ext cx="1322388" cy="2079625"/>
                  <a:chOff x="2832" y="2208"/>
                  <a:chExt cx="833" cy="1310"/>
                </a:xfrm>
              </p:grpSpPr>
              <p:sp>
                <p:nvSpPr>
                  <p:cNvPr id="588815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2400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16" name="AutoShape 16"/>
                  <p:cNvCxnSpPr>
                    <a:cxnSpLocks noChangeShapeType="1"/>
                    <a:stCxn id="588815" idx="4"/>
                    <a:endCxn id="588803" idx="7"/>
                  </p:cNvCxnSpPr>
                  <p:nvPr/>
                </p:nvCxnSpPr>
                <p:spPr bwMode="auto">
                  <a:xfrm>
                    <a:off x="2880" y="2496"/>
                    <a:ext cx="34" cy="102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8817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80" y="2208"/>
                    <a:ext cx="785" cy="4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>
                        <a:latin typeface="Comic Sans MS" pitchFamily="66" charset="0"/>
                      </a:rPr>
                      <a:t>{1,5}</a:t>
                    </a:r>
                  </a:p>
                </p:txBody>
              </p:sp>
            </p:grpSp>
            <p:sp>
              <p:nvSpPr>
                <p:cNvPr id="588825" name="Oval 25"/>
                <p:cNvSpPr>
                  <a:spLocks noChangeArrowheads="1"/>
                </p:cNvSpPr>
                <p:nvPr/>
              </p:nvSpPr>
              <p:spPr bwMode="auto">
                <a:xfrm>
                  <a:off x="2413000" y="2438400"/>
                  <a:ext cx="152400" cy="152400"/>
                </a:xfrm>
                <a:prstGeom prst="ellipse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 sz="3600">
                    <a:latin typeface="Comic Sans MS" pitchFamily="66" charset="0"/>
                  </a:endParaRPr>
                </a:p>
              </p:txBody>
            </p:sp>
            <p:cxnSp>
              <p:nvCxnSpPr>
                <p:cNvPr id="588827" name="AutoShape 27"/>
                <p:cNvCxnSpPr>
                  <a:cxnSpLocks noChangeShapeType="1"/>
                  <a:stCxn id="588825" idx="5"/>
                  <a:endCxn id="588810" idx="7"/>
                </p:cNvCxnSpPr>
                <p:nvPr/>
              </p:nvCxnSpPr>
              <p:spPr bwMode="auto">
                <a:xfrm flipH="1">
                  <a:off x="1933575" y="2568575"/>
                  <a:ext cx="609600" cy="1416050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cxnSp>
              <p:nvCxnSpPr>
                <p:cNvPr id="588828" name="AutoShape 28"/>
                <p:cNvCxnSpPr>
                  <a:cxnSpLocks noChangeShapeType="1"/>
                  <a:stCxn id="588825" idx="6"/>
                  <a:endCxn id="588815" idx="2"/>
                </p:cNvCxnSpPr>
                <p:nvPr/>
              </p:nvCxnSpPr>
              <p:spPr bwMode="auto">
                <a:xfrm>
                  <a:off x="2565400" y="2514600"/>
                  <a:ext cx="1143000" cy="1524000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grpSp>
              <p:nvGrpSpPr>
                <p:cNvPr id="8" name="Group 45"/>
                <p:cNvGrpSpPr>
                  <a:grpSpLocks/>
                </p:cNvGrpSpPr>
                <p:nvPr/>
              </p:nvGrpSpPr>
              <p:grpSpPr bwMode="auto">
                <a:xfrm>
                  <a:off x="3784600" y="2101851"/>
                  <a:ext cx="3822700" cy="1909763"/>
                  <a:chOff x="2880" y="1228"/>
                  <a:chExt cx="2408" cy="1203"/>
                </a:xfrm>
              </p:grpSpPr>
              <p:sp>
                <p:nvSpPr>
                  <p:cNvPr id="588821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84" y="1228"/>
                    <a:ext cx="1504" cy="4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 dirty="0">
                        <a:latin typeface="Comic Sans MS" pitchFamily="66" charset="0"/>
                      </a:rPr>
                      <a:t>{1,2,5,10}</a:t>
                    </a:r>
                  </a:p>
                </p:txBody>
              </p:sp>
              <p:cxnSp>
                <p:nvCxnSpPr>
                  <p:cNvPr id="588823" name="AutoShape 23"/>
                  <p:cNvCxnSpPr>
                    <a:cxnSpLocks noChangeShapeType="1"/>
                    <a:stCxn id="588806" idx="1"/>
                  </p:cNvCxnSpPr>
                  <p:nvPr/>
                </p:nvCxnSpPr>
                <p:spPr bwMode="auto">
                  <a:xfrm flipH="1" flipV="1">
                    <a:off x="3696" y="1536"/>
                    <a:ext cx="686" cy="878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8843" name="Oval 43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440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44" name="AutoShape 44"/>
                  <p:cNvCxnSpPr>
                    <a:cxnSpLocks noChangeShapeType="1"/>
                    <a:stCxn id="588817" idx="1"/>
                    <a:endCxn id="588843" idx="3"/>
                  </p:cNvCxnSpPr>
                  <p:nvPr/>
                </p:nvCxnSpPr>
                <p:spPr bwMode="auto">
                  <a:xfrm rot="10800000" flipH="1">
                    <a:off x="2880" y="1522"/>
                    <a:ext cx="734" cy="909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</p:grpSp>
          </p:grpSp>
          <p:grpSp>
            <p:nvGrpSpPr>
              <p:cNvPr id="9" name="Group 50"/>
              <p:cNvGrpSpPr>
                <a:grpSpLocks/>
              </p:cNvGrpSpPr>
              <p:nvPr/>
            </p:nvGrpSpPr>
            <p:grpSpPr bwMode="auto">
              <a:xfrm>
                <a:off x="2489200" y="1066800"/>
                <a:ext cx="6383338" cy="1447800"/>
                <a:chOff x="1568" y="672"/>
                <a:chExt cx="4021" cy="912"/>
              </a:xfrm>
            </p:grpSpPr>
            <p:grpSp>
              <p:nvGrpSpPr>
                <p:cNvPr id="10" name="Group 47"/>
                <p:cNvGrpSpPr>
                  <a:grpSpLocks/>
                </p:cNvGrpSpPr>
                <p:nvPr/>
              </p:nvGrpSpPr>
              <p:grpSpPr bwMode="auto">
                <a:xfrm>
                  <a:off x="1568" y="864"/>
                  <a:ext cx="1550" cy="720"/>
                  <a:chOff x="2064" y="768"/>
                  <a:chExt cx="1550" cy="720"/>
                </a:xfrm>
              </p:grpSpPr>
              <p:sp>
                <p:nvSpPr>
                  <p:cNvPr id="588820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768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30" name="AutoShape 30"/>
                  <p:cNvCxnSpPr>
                    <a:cxnSpLocks noChangeShapeType="1"/>
                    <a:stCxn id="588825" idx="6"/>
                    <a:endCxn id="588820" idx="2"/>
                  </p:cNvCxnSpPr>
                  <p:nvPr/>
                </p:nvCxnSpPr>
                <p:spPr bwMode="auto">
                  <a:xfrm flipV="1">
                    <a:off x="2064" y="816"/>
                    <a:ext cx="1104" cy="67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  <p:cxnSp>
                <p:nvCxnSpPr>
                  <p:cNvPr id="588846" name="AutoShape 46"/>
                  <p:cNvCxnSpPr>
                    <a:cxnSpLocks noChangeShapeType="1"/>
                    <a:stCxn id="588820" idx="5"/>
                    <a:endCxn id="588843" idx="1"/>
                  </p:cNvCxnSpPr>
                  <p:nvPr/>
                </p:nvCxnSpPr>
                <p:spPr bwMode="auto">
                  <a:xfrm>
                    <a:off x="3250" y="850"/>
                    <a:ext cx="364" cy="604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</p:grpSp>
            <p:sp>
              <p:nvSpPr>
                <p:cNvPr id="588848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2592" y="672"/>
                  <a:ext cx="2997" cy="446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L="742950" indent="-285750" algn="l"/>
                  <a:r>
                    <a:rPr lang="en-US" sz="3600" dirty="0">
                      <a:latin typeface="Comic Sans MS" pitchFamily="66" charset="0"/>
                    </a:rPr>
                    <a:t>{1,2,3,5,10,15,30}</a:t>
                  </a:r>
                </a:p>
              </p:txBody>
            </p:sp>
          </p:grp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dirty="0"/>
              <a:t>p</a:t>
            </a:r>
            <a:r>
              <a:rPr lang="en-US" sz="4400" b="0" dirty="0" smtClean="0"/>
              <a:t>artial </a:t>
            </a:r>
            <a:r>
              <a:rPr lang="en-US" sz="4400" b="0" dirty="0"/>
              <a:t>o</a:t>
            </a:r>
            <a:r>
              <a:rPr lang="en-US" sz="4400" b="0" dirty="0" smtClean="0"/>
              <a:t>rder</a:t>
            </a:r>
            <a:r>
              <a:rPr lang="en-US" sz="4400" b="0" dirty="0"/>
              <a:t>: </a:t>
            </a:r>
            <a:r>
              <a:rPr lang="en-US" sz="4400" b="0" i="1" dirty="0"/>
              <a:t>divides</a:t>
            </a:r>
            <a:r>
              <a:rPr lang="en-US" sz="4400" b="0" dirty="0"/>
              <a:t> 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133600"/>
            <a:ext cx="8077200" cy="2666999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6000" dirty="0" smtClean="0">
                <a:solidFill>
                  <a:srgbClr val="1E03BD"/>
                </a:solidFill>
              </a:rPr>
              <a:t>a</a:t>
            </a:r>
            <a:r>
              <a:rPr lang="en-US" sz="6000" dirty="0" smtClean="0"/>
              <a:t> </a:t>
            </a:r>
            <a:r>
              <a:rPr lang="en-US" sz="6000" i="1" dirty="0"/>
              <a:t>divides</a:t>
            </a:r>
            <a:r>
              <a:rPr lang="en-US" sz="6000" dirty="0"/>
              <a:t> </a:t>
            </a:r>
            <a:r>
              <a:rPr lang="en-US" sz="6000" dirty="0">
                <a:solidFill>
                  <a:srgbClr val="1E03BD"/>
                </a:solidFill>
              </a:rPr>
              <a:t>b</a:t>
            </a:r>
            <a:r>
              <a:rPr lang="en-US" sz="6000" dirty="0"/>
              <a:t> </a:t>
            </a:r>
            <a:r>
              <a:rPr lang="en-US" sz="6000" dirty="0" err="1" smtClean="0"/>
              <a:t>iff</a:t>
            </a:r>
            <a:endParaRPr lang="en-US" sz="6000" dirty="0"/>
          </a:p>
          <a:p>
            <a:pPr algn="ctr">
              <a:lnSpc>
                <a:spcPct val="150000"/>
              </a:lnSpc>
              <a:buFontTx/>
              <a:buNone/>
            </a:pPr>
            <a:r>
              <a:rPr lang="en-US" sz="6000" dirty="0">
                <a:solidFill>
                  <a:srgbClr val="1E03BD"/>
                </a:solidFill>
              </a:rPr>
              <a:t>ka = b  </a:t>
            </a:r>
            <a:r>
              <a:rPr lang="en-US" sz="4800" dirty="0"/>
              <a:t> </a:t>
            </a:r>
            <a:r>
              <a:rPr lang="en-US" sz="5400" dirty="0"/>
              <a:t>for some </a:t>
            </a:r>
            <a:r>
              <a:rPr lang="en-US" sz="5400" dirty="0">
                <a:solidFill>
                  <a:srgbClr val="1E03BD"/>
                </a:solidFill>
              </a:rPr>
              <a:t>k</a:t>
            </a:r>
            <a:r>
              <a:rPr lang="en-US" sz="5400" dirty="0" smtClean="0">
                <a:solidFill>
                  <a:srgbClr val="1E03BD"/>
                </a:solidFill>
                <a:sym typeface="Symbol" pitchFamily="18" charset="2"/>
              </a:rPr>
              <a:t></a:t>
            </a:r>
            <a:r>
              <a:rPr lang="en-US" sz="5400" dirty="0" smtClean="0">
                <a:solidFill>
                  <a:srgbClr val="1E03BD"/>
                </a:solidFill>
                <a:sym typeface="Euclid Math Two" pitchFamily="18" charset="2"/>
              </a:rPr>
              <a:t></a:t>
            </a:r>
            <a:endParaRPr lang="en-US" sz="5400" b="1" dirty="0">
              <a:solidFill>
                <a:srgbClr val="1E03BD"/>
              </a:solidFill>
              <a:sym typeface="Euclid Math Two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dirty="0"/>
              <a:t>p</a:t>
            </a:r>
            <a:r>
              <a:rPr lang="en-US" sz="4400" b="0" dirty="0" smtClean="0"/>
              <a:t>artial </a:t>
            </a:r>
            <a:r>
              <a:rPr lang="en-US" sz="4400" b="0" dirty="0"/>
              <a:t>o</a:t>
            </a:r>
            <a:r>
              <a:rPr lang="en-US" sz="4400" b="0" dirty="0" smtClean="0"/>
              <a:t>rder</a:t>
            </a:r>
            <a:r>
              <a:rPr lang="en-US" sz="4400" b="0" dirty="0"/>
              <a:t>: </a:t>
            </a:r>
            <a:r>
              <a:rPr lang="en-US" sz="4400" b="0" i="1" dirty="0"/>
              <a:t>divides</a:t>
            </a:r>
            <a:r>
              <a:rPr lang="en-US" sz="4400" b="0" dirty="0"/>
              <a:t> 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528" y="2453143"/>
            <a:ext cx="7220872" cy="2195057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5400" dirty="0" smtClean="0">
                <a:solidFill>
                  <a:srgbClr val="1E03BD"/>
                </a:solidFill>
              </a:rPr>
              <a:t>a</a:t>
            </a:r>
            <a:r>
              <a:rPr lang="en-US" sz="5400" dirty="0" smtClean="0"/>
              <a:t> </a:t>
            </a:r>
            <a:r>
              <a:rPr lang="en-US" sz="5400" i="1" dirty="0"/>
              <a:t>divides</a:t>
            </a:r>
            <a:r>
              <a:rPr lang="en-US" sz="5400" dirty="0"/>
              <a:t> </a:t>
            </a:r>
            <a:r>
              <a:rPr lang="en-US" sz="5400" dirty="0">
                <a:solidFill>
                  <a:srgbClr val="1E03BD"/>
                </a:solidFill>
              </a:rPr>
              <a:t>b</a:t>
            </a:r>
            <a:r>
              <a:rPr lang="en-US" sz="5400" dirty="0"/>
              <a:t> </a:t>
            </a:r>
            <a:r>
              <a:rPr lang="en-US" sz="5400" dirty="0" err="1" smtClean="0"/>
              <a:t>iff</a:t>
            </a:r>
            <a:endParaRPr lang="en-US" sz="5400" dirty="0"/>
          </a:p>
          <a:p>
            <a:pPr algn="ctr">
              <a:lnSpc>
                <a:spcPct val="150000"/>
              </a:lnSpc>
              <a:buFontTx/>
              <a:buNone/>
            </a:pPr>
            <a:r>
              <a:rPr lang="en-US" sz="5400" dirty="0">
                <a:solidFill>
                  <a:srgbClr val="1E03BD"/>
                </a:solidFill>
              </a:rPr>
              <a:t>ka = b  </a:t>
            </a:r>
            <a:r>
              <a:rPr lang="en-US" sz="4400" dirty="0"/>
              <a:t> </a:t>
            </a:r>
            <a:r>
              <a:rPr lang="en-US" sz="4800" dirty="0"/>
              <a:t>for some </a:t>
            </a:r>
            <a:r>
              <a:rPr lang="en-US" sz="4800" dirty="0">
                <a:solidFill>
                  <a:srgbClr val="1E03BD"/>
                </a:solidFill>
              </a:rPr>
              <a:t>k</a:t>
            </a:r>
            <a:r>
              <a:rPr lang="en-US" sz="4800" dirty="0" smtClean="0">
                <a:solidFill>
                  <a:srgbClr val="1E03BD"/>
                </a:solidFill>
                <a:sym typeface="Symbol" pitchFamily="18" charset="2"/>
              </a:rPr>
              <a:t></a:t>
            </a:r>
            <a:r>
              <a:rPr lang="en-US" sz="4800" dirty="0" smtClean="0">
                <a:solidFill>
                  <a:srgbClr val="1E03BD"/>
                </a:solidFill>
                <a:sym typeface="Euclid Math Two" pitchFamily="18" charset="2"/>
              </a:rPr>
              <a:t></a:t>
            </a:r>
            <a:endParaRPr lang="en-US" sz="4800" b="1" dirty="0">
              <a:solidFill>
                <a:srgbClr val="1E03BD"/>
              </a:solidFill>
              <a:sym typeface="Euclid Math Two" pitchFamily="18" charset="2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98078" y="1712259"/>
            <a:ext cx="2506730" cy="1063622"/>
            <a:chOff x="298078" y="1712259"/>
            <a:chExt cx="2506730" cy="1063622"/>
          </a:xfrm>
        </p:grpSpPr>
        <p:sp>
          <p:nvSpPr>
            <p:cNvPr id="8" name="TextBox 7"/>
            <p:cNvSpPr txBox="1"/>
            <p:nvPr/>
          </p:nvSpPr>
          <p:spPr>
            <a:xfrm>
              <a:off x="319024" y="1712259"/>
              <a:ext cx="238238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1" dirty="0" smtClean="0">
                  <a:solidFill>
                    <a:srgbClr val="FF0000"/>
                  </a:solidFill>
                  <a:latin typeface="Comic Sans MS" pitchFamily="66" charset="0"/>
                </a:rPr>
                <a:t>properly</a:t>
              </a:r>
              <a:endParaRPr lang="en-US" sz="4400" i="1" dirty="0">
                <a:solidFill>
                  <a:srgbClr val="FF0000"/>
                </a:solidFill>
                <a:latin typeface="Comic Sans MS" pitchFamily="66" charset="0"/>
              </a:endParaRPr>
            </a:p>
          </p:txBody>
        </p:sp>
        <p:sp>
          <p:nvSpPr>
            <p:cNvPr id="9" name="Right Brace 8"/>
            <p:cNvSpPr/>
            <p:nvPr/>
          </p:nvSpPr>
          <p:spPr>
            <a:xfrm rot="5400000">
              <a:off x="1274118" y="1245192"/>
              <a:ext cx="554649" cy="2506730"/>
            </a:xfrm>
            <a:prstGeom prst="rightBrac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90600" y="3429000"/>
            <a:ext cx="3886200" cy="2066330"/>
            <a:chOff x="990600" y="3429000"/>
            <a:chExt cx="3886200" cy="2066330"/>
          </a:xfrm>
        </p:grpSpPr>
        <p:sp>
          <p:nvSpPr>
            <p:cNvPr id="10" name="TextBox 9"/>
            <p:cNvSpPr txBox="1"/>
            <p:nvPr/>
          </p:nvSpPr>
          <p:spPr>
            <a:xfrm>
              <a:off x="1295400" y="4572000"/>
              <a:ext cx="3581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smtClean="0">
                  <a:solidFill>
                    <a:srgbClr val="FF0000"/>
                  </a:solidFill>
                  <a:latin typeface="Comic Sans MS" pitchFamily="66" charset="0"/>
                </a:rPr>
                <a:t>and  a </a:t>
              </a:r>
              <a:r>
                <a:rPr lang="en-US" sz="5400" dirty="0" smtClean="0">
                  <a:solidFill>
                    <a:srgbClr val="FF0000"/>
                  </a:solidFill>
                  <a:latin typeface="Comic Sans MS" pitchFamily="66" charset="0"/>
                  <a:sym typeface="Symbol"/>
                </a:rPr>
                <a:t></a:t>
              </a:r>
              <a:r>
                <a:rPr lang="en-US" sz="5400" dirty="0" smtClean="0">
                  <a:solidFill>
                    <a:srgbClr val="FF0000"/>
                  </a:solidFill>
                  <a:latin typeface="Comic Sans MS" pitchFamily="66" charset="0"/>
                </a:rPr>
                <a:t> b</a:t>
              </a:r>
              <a:endParaRPr lang="en-US" sz="5400" dirty="0">
                <a:solidFill>
                  <a:srgbClr val="FF0000"/>
                </a:solidFill>
                <a:latin typeface="Comic Sans MS" pitchFamily="66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34595" y="4191000"/>
              <a:ext cx="47481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latin typeface="Comic Sans MS" pitchFamily="66" charset="0"/>
                </a:rPr>
                <a:t>]</a:t>
              </a:r>
              <a:endParaRPr lang="en-US" sz="6000" dirty="0">
                <a:latin typeface="Comic Sans MS" pitchFamily="66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90600" y="3429000"/>
              <a:ext cx="47481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latin typeface="Comic Sans MS" pitchFamily="66" charset="0"/>
                </a:rPr>
                <a:t>[</a:t>
              </a:r>
              <a:endParaRPr lang="en-US" sz="6000" dirty="0"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228600" y="1017588"/>
            <a:ext cx="6483350" cy="5395912"/>
            <a:chOff x="254000" y="1017588"/>
            <a:chExt cx="6483350" cy="5395912"/>
          </a:xfrm>
        </p:grpSpPr>
        <p:sp>
          <p:nvSpPr>
            <p:cNvPr id="589826" name="Text Box 2"/>
            <p:cNvSpPr txBox="1">
              <a:spLocks noChangeArrowheads="1"/>
            </p:cNvSpPr>
            <p:nvPr/>
          </p:nvSpPr>
          <p:spPr bwMode="auto">
            <a:xfrm>
              <a:off x="3403600" y="5711825"/>
              <a:ext cx="43815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4000"/>
                <a:t>1</a:t>
              </a:r>
            </a:p>
          </p:txBody>
        </p:sp>
        <p:grpSp>
          <p:nvGrpSpPr>
            <p:cNvPr id="2" name="Group 5"/>
            <p:cNvGrpSpPr>
              <a:grpSpLocks/>
            </p:cNvGrpSpPr>
            <p:nvPr/>
          </p:nvGrpSpPr>
          <p:grpSpPr bwMode="auto">
            <a:xfrm>
              <a:off x="3860800" y="3962400"/>
              <a:ext cx="2438400" cy="1828800"/>
              <a:chOff x="2928" y="2400"/>
              <a:chExt cx="1536" cy="1152"/>
            </a:xfrm>
          </p:grpSpPr>
          <p:sp>
            <p:nvSpPr>
              <p:cNvPr id="589830" name="Oval 6"/>
              <p:cNvSpPr>
                <a:spLocks noChangeArrowheads="1"/>
              </p:cNvSpPr>
              <p:nvPr/>
            </p:nvSpPr>
            <p:spPr bwMode="auto">
              <a:xfrm>
                <a:off x="4368" y="2400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589831" name="AutoShape 7"/>
              <p:cNvCxnSpPr>
                <a:cxnSpLocks noChangeShapeType="1"/>
              </p:cNvCxnSpPr>
              <p:nvPr/>
            </p:nvCxnSpPr>
            <p:spPr bwMode="auto">
              <a:xfrm flipH="1">
                <a:off x="2928" y="2496"/>
                <a:ext cx="1488" cy="1056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</p:grpSp>
        <p:sp>
          <p:nvSpPr>
            <p:cNvPr id="589833" name="Text Box 9"/>
            <p:cNvSpPr txBox="1">
              <a:spLocks noChangeArrowheads="1"/>
            </p:cNvSpPr>
            <p:nvPr/>
          </p:nvSpPr>
          <p:spPr bwMode="auto">
            <a:xfrm>
              <a:off x="6299200" y="3533775"/>
              <a:ext cx="43815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4000"/>
                <a:t>2</a:t>
              </a:r>
            </a:p>
          </p:txBody>
        </p:sp>
        <p:sp>
          <p:nvSpPr>
            <p:cNvPr id="589835" name="Oval 11"/>
            <p:cNvSpPr>
              <a:spLocks noChangeArrowheads="1"/>
            </p:cNvSpPr>
            <p:nvPr/>
          </p:nvSpPr>
          <p:spPr bwMode="auto">
            <a:xfrm>
              <a:off x="3708400" y="57150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37"/>
            <p:cNvGrpSpPr>
              <a:grpSpLocks/>
            </p:cNvGrpSpPr>
            <p:nvPr/>
          </p:nvGrpSpPr>
          <p:grpSpPr bwMode="auto">
            <a:xfrm>
              <a:off x="4927600" y="2054225"/>
              <a:ext cx="1241425" cy="1930400"/>
              <a:chOff x="3104" y="1294"/>
              <a:chExt cx="782" cy="1216"/>
            </a:xfrm>
          </p:grpSpPr>
          <p:sp>
            <p:nvSpPr>
              <p:cNvPr id="589850" name="Text Box 26"/>
              <p:cNvSpPr txBox="1">
                <a:spLocks noChangeArrowheads="1"/>
              </p:cNvSpPr>
              <p:nvPr/>
            </p:nvSpPr>
            <p:spPr bwMode="auto">
              <a:xfrm>
                <a:off x="3288" y="1294"/>
                <a:ext cx="436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4000"/>
                  <a:t>10</a:t>
                </a:r>
              </a:p>
            </p:txBody>
          </p:sp>
          <p:cxnSp>
            <p:nvCxnSpPr>
              <p:cNvPr id="589851" name="AutoShape 27"/>
              <p:cNvCxnSpPr>
                <a:cxnSpLocks noChangeShapeType="1"/>
                <a:stCxn id="589830" idx="1"/>
              </p:cNvCxnSpPr>
              <p:nvPr/>
            </p:nvCxnSpPr>
            <p:spPr bwMode="auto">
              <a:xfrm flipH="1" flipV="1">
                <a:off x="3200" y="1632"/>
                <a:ext cx="686" cy="878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sp>
            <p:nvSpPr>
              <p:cNvPr id="589852" name="Oval 28"/>
              <p:cNvSpPr>
                <a:spLocks noChangeArrowheads="1"/>
              </p:cNvSpPr>
              <p:nvPr/>
            </p:nvSpPr>
            <p:spPr bwMode="auto">
              <a:xfrm>
                <a:off x="3104" y="153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89841" name="Oval 17"/>
            <p:cNvSpPr>
              <a:spLocks noChangeArrowheads="1"/>
            </p:cNvSpPr>
            <p:nvPr/>
          </p:nvSpPr>
          <p:spPr bwMode="auto">
            <a:xfrm>
              <a:off x="3708400" y="39624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41"/>
            <p:cNvGrpSpPr>
              <a:grpSpLocks/>
            </p:cNvGrpSpPr>
            <p:nvPr/>
          </p:nvGrpSpPr>
          <p:grpSpPr bwMode="auto">
            <a:xfrm>
              <a:off x="254000" y="1017588"/>
              <a:ext cx="5060950" cy="4773612"/>
              <a:chOff x="160" y="641"/>
              <a:chExt cx="3188" cy="3007"/>
            </a:xfrm>
          </p:grpSpPr>
          <p:sp>
            <p:nvSpPr>
              <p:cNvPr id="589845" name="Oval 21"/>
              <p:cNvSpPr>
                <a:spLocks noChangeArrowheads="1"/>
              </p:cNvSpPr>
              <p:nvPr/>
            </p:nvSpPr>
            <p:spPr bwMode="auto">
              <a:xfrm>
                <a:off x="1520" y="153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589853" name="AutoShape 29"/>
              <p:cNvCxnSpPr>
                <a:cxnSpLocks noChangeShapeType="1"/>
                <a:stCxn id="589843" idx="1"/>
                <a:endCxn id="589852" idx="3"/>
              </p:cNvCxnSpPr>
              <p:nvPr/>
            </p:nvCxnSpPr>
            <p:spPr bwMode="auto">
              <a:xfrm flipV="1">
                <a:off x="2384" y="1618"/>
                <a:ext cx="734" cy="877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grpSp>
            <p:nvGrpSpPr>
              <p:cNvPr id="6" name="Group 39"/>
              <p:cNvGrpSpPr>
                <a:grpSpLocks/>
              </p:cNvGrpSpPr>
              <p:nvPr/>
            </p:nvGrpSpPr>
            <p:grpSpPr bwMode="auto">
              <a:xfrm>
                <a:off x="160" y="641"/>
                <a:ext cx="3188" cy="3007"/>
                <a:chOff x="160" y="641"/>
                <a:chExt cx="3188" cy="3007"/>
              </a:xfrm>
            </p:grpSpPr>
            <p:grpSp>
              <p:nvGrpSpPr>
                <p:cNvPr id="7" name="Group 38"/>
                <p:cNvGrpSpPr>
                  <a:grpSpLocks/>
                </p:cNvGrpSpPr>
                <p:nvPr/>
              </p:nvGrpSpPr>
              <p:grpSpPr bwMode="auto">
                <a:xfrm>
                  <a:off x="432" y="2274"/>
                  <a:ext cx="2308" cy="1374"/>
                  <a:chOff x="432" y="2274"/>
                  <a:chExt cx="2308" cy="1374"/>
                </a:xfrm>
              </p:grpSpPr>
              <p:sp>
                <p:nvSpPr>
                  <p:cNvPr id="589837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1136" y="2496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cxnSp>
                <p:nvCxnSpPr>
                  <p:cNvPr id="589838" name="AutoShape 14"/>
                  <p:cNvCxnSpPr>
                    <a:cxnSpLocks noChangeShapeType="1"/>
                    <a:stCxn id="589837" idx="7"/>
                    <a:endCxn id="589835" idx="2"/>
                  </p:cNvCxnSpPr>
                  <p:nvPr/>
                </p:nvCxnSpPr>
                <p:spPr bwMode="auto">
                  <a:xfrm>
                    <a:off x="1218" y="2510"/>
                    <a:ext cx="1118" cy="1138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9839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2274"/>
                    <a:ext cx="756" cy="44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4000"/>
                      <a:t>      3</a:t>
                    </a:r>
                  </a:p>
                </p:txBody>
              </p:sp>
              <p:cxnSp>
                <p:nvCxnSpPr>
                  <p:cNvPr id="589842" name="AutoShape 18"/>
                  <p:cNvCxnSpPr>
                    <a:cxnSpLocks noChangeShapeType="1"/>
                    <a:stCxn id="589841" idx="4"/>
                    <a:endCxn id="589835" idx="7"/>
                  </p:cNvCxnSpPr>
                  <p:nvPr/>
                </p:nvCxnSpPr>
                <p:spPr bwMode="auto">
                  <a:xfrm>
                    <a:off x="2384" y="2592"/>
                    <a:ext cx="34" cy="102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9843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84" y="2274"/>
                    <a:ext cx="356" cy="44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4000"/>
                      <a:t> 5</a:t>
                    </a:r>
                  </a:p>
                </p:txBody>
              </p:sp>
            </p:grpSp>
            <p:sp>
              <p:nvSpPr>
                <p:cNvPr id="589846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160" y="1362"/>
                  <a:ext cx="1396" cy="44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 type="none" w="lg" len="lg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>
                    <a:spcBef>
                      <a:spcPct val="0"/>
                    </a:spcBef>
                  </a:pPr>
                  <a:r>
                    <a:rPr lang="en-US" sz="4000"/>
                    <a:t>            15</a:t>
                  </a:r>
                </a:p>
              </p:txBody>
            </p:sp>
            <p:cxnSp>
              <p:nvCxnSpPr>
                <p:cNvPr id="589847" name="AutoShape 23"/>
                <p:cNvCxnSpPr>
                  <a:cxnSpLocks noChangeShapeType="1"/>
                  <a:stCxn id="589845" idx="5"/>
                  <a:endCxn id="589837" idx="7"/>
                </p:cNvCxnSpPr>
                <p:nvPr/>
              </p:nvCxnSpPr>
              <p:spPr bwMode="auto">
                <a:xfrm flipH="1">
                  <a:off x="1218" y="1618"/>
                  <a:ext cx="384" cy="892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cxnSp>
              <p:nvCxnSpPr>
                <p:cNvPr id="589848" name="AutoShape 24"/>
                <p:cNvCxnSpPr>
                  <a:cxnSpLocks noChangeShapeType="1"/>
                  <a:stCxn id="589845" idx="6"/>
                  <a:endCxn id="589841" idx="2"/>
                </p:cNvCxnSpPr>
                <p:nvPr/>
              </p:nvCxnSpPr>
              <p:spPr bwMode="auto">
                <a:xfrm>
                  <a:off x="1616" y="1584"/>
                  <a:ext cx="720" cy="960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grpSp>
              <p:nvGrpSpPr>
                <p:cNvPr id="8" name="Group 31"/>
                <p:cNvGrpSpPr>
                  <a:grpSpLocks/>
                </p:cNvGrpSpPr>
                <p:nvPr/>
              </p:nvGrpSpPr>
              <p:grpSpPr bwMode="auto">
                <a:xfrm>
                  <a:off x="1568" y="864"/>
                  <a:ext cx="1550" cy="720"/>
                  <a:chOff x="2064" y="768"/>
                  <a:chExt cx="1550" cy="720"/>
                </a:xfrm>
              </p:grpSpPr>
              <p:sp>
                <p:nvSpPr>
                  <p:cNvPr id="589856" name="Oval 32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768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cxnSp>
                <p:nvCxnSpPr>
                  <p:cNvPr id="589857" name="AutoShape 33"/>
                  <p:cNvCxnSpPr>
                    <a:cxnSpLocks noChangeShapeType="1"/>
                    <a:stCxn id="589845" idx="6"/>
                    <a:endCxn id="589856" idx="2"/>
                  </p:cNvCxnSpPr>
                  <p:nvPr/>
                </p:nvCxnSpPr>
                <p:spPr bwMode="auto">
                  <a:xfrm flipV="1">
                    <a:off x="2064" y="816"/>
                    <a:ext cx="1104" cy="67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  <p:cxnSp>
                <p:nvCxnSpPr>
                  <p:cNvPr id="589858" name="AutoShape 34"/>
                  <p:cNvCxnSpPr>
                    <a:cxnSpLocks noChangeShapeType="1"/>
                    <a:stCxn id="589856" idx="5"/>
                    <a:endCxn id="589852" idx="1"/>
                  </p:cNvCxnSpPr>
                  <p:nvPr/>
                </p:nvCxnSpPr>
                <p:spPr bwMode="auto">
                  <a:xfrm>
                    <a:off x="3250" y="850"/>
                    <a:ext cx="364" cy="604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</p:grpSp>
            <p:sp>
              <p:nvSpPr>
                <p:cNvPr id="589859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2592" y="641"/>
                  <a:ext cx="756" cy="48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L="742950" indent="-285750" algn="l"/>
                  <a:r>
                    <a:rPr lang="en-US" sz="4400"/>
                    <a:t>30</a:t>
                  </a:r>
                </a:p>
              </p:txBody>
            </p:sp>
          </p:grpSp>
        </p:grpSp>
      </p:grpSp>
      <p:sp>
        <p:nvSpPr>
          <p:cNvPr id="38" name="Rectangle 2"/>
          <p:cNvSpPr>
            <a:spLocks noGrp="1" noChangeArrowheads="1"/>
          </p:cNvSpPr>
          <p:nvPr>
            <p:ph type="title"/>
          </p:nvPr>
        </p:nvSpPr>
        <p:spPr>
          <a:xfrm>
            <a:off x="2024742" y="274638"/>
            <a:ext cx="6662057" cy="1105126"/>
          </a:xfrm>
        </p:spPr>
        <p:txBody>
          <a:bodyPr/>
          <a:lstStyle/>
          <a:p>
            <a:r>
              <a:rPr lang="en-US" sz="4400" b="0" dirty="0"/>
              <a:t>p</a:t>
            </a:r>
            <a:r>
              <a:rPr lang="en-US" sz="4400" b="0" dirty="0" smtClean="0"/>
              <a:t>artial order</a:t>
            </a:r>
            <a:r>
              <a:rPr lang="en-US" sz="4400" b="0" dirty="0"/>
              <a:t>: </a:t>
            </a:r>
            <a:r>
              <a:rPr lang="en-US" sz="4400" b="0" i="1" dirty="0"/>
              <a:t>divides</a:t>
            </a:r>
            <a:r>
              <a:rPr lang="en-US" sz="4400" b="0" dirty="0"/>
              <a:t>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114800" y="5715000"/>
            <a:ext cx="49888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on {1,2,3,5,10,15,30}</a:t>
            </a:r>
            <a:endParaRPr lang="en-US" sz="4000" dirty="0"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9" name="Text Box 3"/>
          <p:cNvSpPr txBox="1">
            <a:spLocks noChangeArrowheads="1"/>
          </p:cNvSpPr>
          <p:nvPr/>
        </p:nvSpPr>
        <p:spPr bwMode="auto">
          <a:xfrm>
            <a:off x="0" y="1524000"/>
            <a:ext cx="8991600" cy="38472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5400" dirty="0" smtClean="0">
                <a:latin typeface="Comic Sans MS" pitchFamily="66" charset="0"/>
              </a:rPr>
              <a:t>binary relation 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on set </a:t>
            </a:r>
            <a:r>
              <a:rPr lang="en-US" sz="5400" dirty="0" smtClean="0">
                <a:solidFill>
                  <a:srgbClr val="1E03BD"/>
                </a:solidFill>
                <a:latin typeface="Comic Sans MS" pitchFamily="66" charset="0"/>
              </a:rPr>
              <a:t>A</a:t>
            </a:r>
            <a:endParaRPr lang="en-US" sz="5400" dirty="0">
              <a:latin typeface="Comic Sans MS" pitchFamily="66" charset="0"/>
            </a:endParaRPr>
          </a:p>
          <a:p>
            <a:pPr marL="742950" indent="-285750" algn="l"/>
            <a:r>
              <a:rPr lang="en-US" sz="5400" dirty="0">
                <a:latin typeface="Comic Sans MS" pitchFamily="66" charset="0"/>
              </a:rPr>
              <a:t>is </a:t>
            </a:r>
            <a:r>
              <a:rPr lang="en-US" sz="5400" dirty="0" smtClean="0">
                <a:solidFill>
                  <a:srgbClr val="7030A0"/>
                </a:solidFill>
                <a:latin typeface="Comic Sans MS" pitchFamily="66" charset="0"/>
              </a:rPr>
              <a:t>asymmetric</a:t>
            </a:r>
            <a:r>
              <a:rPr lang="en-US" sz="5400" dirty="0" smtClean="0">
                <a:latin typeface="Comic Sans MS" pitchFamily="66" charset="0"/>
              </a:rPr>
              <a:t>:</a:t>
            </a:r>
            <a:endParaRPr lang="en-US" sz="5400" dirty="0">
              <a:latin typeface="Comic Sans MS" pitchFamily="66" charset="0"/>
            </a:endParaRPr>
          </a:p>
          <a:p>
            <a:pPr marL="742950" indent="-285750" algn="ctr">
              <a:spcBef>
                <a:spcPts val="1200"/>
              </a:spcBef>
            </a:pPr>
            <a:r>
              <a:rPr lang="en-US" sz="6600" dirty="0" err="1" smtClean="0">
                <a:solidFill>
                  <a:srgbClr val="1E03BD"/>
                </a:solidFill>
                <a:latin typeface="Comic Sans MS" pitchFamily="66" charset="0"/>
              </a:rPr>
              <a:t>aRb</a:t>
            </a:r>
            <a:r>
              <a:rPr lang="en-US" sz="66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6600" dirty="0" smtClean="0">
                <a:latin typeface="Comic Sans MS" pitchFamily="66" charset="0"/>
              </a:rPr>
              <a:t>implies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6600" dirty="0" smtClean="0">
                <a:solidFill>
                  <a:srgbClr val="1E03BD"/>
                </a:solidFill>
                <a:latin typeface="Comic Sans MS" pitchFamily="66" charset="0"/>
                <a:sym typeface="Symbol" pitchFamily="18" charset="2"/>
              </a:rPr>
              <a:t>(</a:t>
            </a:r>
            <a:r>
              <a:rPr lang="en-US" sz="6600" dirty="0" err="1" smtClean="0">
                <a:solidFill>
                  <a:srgbClr val="1E03BD"/>
                </a:solidFill>
                <a:latin typeface="Comic Sans MS" pitchFamily="66" charset="0"/>
              </a:rPr>
              <a:t>bRa</a:t>
            </a:r>
            <a:r>
              <a:rPr lang="en-US" sz="6600" dirty="0" smtClean="0">
                <a:solidFill>
                  <a:srgbClr val="1E03BD"/>
                </a:solidFill>
                <a:latin typeface="Comic Sans MS" pitchFamily="66" charset="0"/>
              </a:rPr>
              <a:t>)</a:t>
            </a:r>
          </a:p>
          <a:p>
            <a:pPr marL="742950" indent="-285750"/>
            <a:r>
              <a:rPr lang="en-US" sz="6000" dirty="0" smtClean="0">
                <a:latin typeface="Comic Sans MS" pitchFamily="66" charset="0"/>
              </a:rPr>
              <a:t>  for all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6000" dirty="0" err="1" smtClean="0">
                <a:solidFill>
                  <a:srgbClr val="1E03BD"/>
                </a:solidFill>
                <a:latin typeface="Comic Sans MS" pitchFamily="66" charset="0"/>
              </a:rPr>
              <a:t>a,b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</a:rPr>
              <a:t> </a:t>
            </a:r>
            <a:r>
              <a:rPr lang="en-US" sz="6000" b="1" dirty="0" smtClean="0">
                <a:solidFill>
                  <a:srgbClr val="1E03BD"/>
                </a:solidFill>
                <a:latin typeface="Symbol" charset="2"/>
                <a:cs typeface="Symbol" charset="2"/>
                <a:sym typeface="Euclid Symbol" pitchFamily="18" charset="2"/>
              </a:rPr>
              <a:t>∈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</a:rPr>
              <a:t>A</a:t>
            </a:r>
            <a:endParaRPr lang="en-US" sz="6000" dirty="0">
              <a:solidFill>
                <a:srgbClr val="1E03BD"/>
              </a:solidFill>
              <a:latin typeface="Comic Sans MS" pitchFamily="66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304800"/>
            <a:ext cx="6400800" cy="1219200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⊂</a:t>
            </a:r>
            <a:r>
              <a:rPr lang="en-US" sz="5400" dirty="0" smtClean="0">
                <a:solidFill>
                  <a:srgbClr val="0000FF"/>
                </a:solidFill>
                <a:sym typeface="Euclid Symbol"/>
              </a:rPr>
              <a:t> </a:t>
            </a:r>
            <a:r>
              <a:rPr lang="en-US" sz="5400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Euclid Symbol"/>
              </a:rPr>
              <a:t>is</a:t>
            </a:r>
            <a:r>
              <a:rPr lang="en-US" sz="5400" dirty="0" smtClean="0">
                <a:solidFill>
                  <a:srgbClr val="0000FF"/>
                </a:solidFill>
                <a:sym typeface="Euclid Symbol"/>
              </a:rPr>
              <a:t> asymmetric</a:t>
            </a:r>
            <a:endParaRPr lang="en-US" sz="5400" dirty="0">
              <a:solidFill>
                <a:srgbClr val="0000FF"/>
              </a:solidFill>
              <a:latin typeface="cmsy10"/>
              <a:sym typeface="Symbol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7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304800"/>
            <a:ext cx="5638800" cy="1143000"/>
          </a:xfrm>
        </p:spPr>
        <p:txBody>
          <a:bodyPr>
            <a:noAutofit/>
          </a:bodyPr>
          <a:lstStyle/>
          <a:p>
            <a:r>
              <a:rPr lang="en-US" sz="5400" dirty="0" smtClean="0"/>
              <a:t>properties of </a:t>
            </a:r>
            <a:r>
              <a:rPr lang="en-US" sz="5400" dirty="0" smtClean="0">
                <a:solidFill>
                  <a:srgbClr val="0033CC"/>
                </a:solidFill>
                <a:latin typeface="Euclid Symbol" charset="2"/>
                <a:ea typeface="+mn-ea"/>
                <a:cs typeface="Euclid Symbol" charset="2"/>
                <a:sym typeface="Euclid Symbol"/>
              </a:rPr>
              <a:t>⊂</a:t>
            </a:r>
            <a:r>
              <a:rPr lang="en-US" sz="6000" dirty="0" smtClean="0">
                <a:solidFill>
                  <a:srgbClr val="0033CC"/>
                </a:solidFill>
                <a:latin typeface="Euclid Symbol" charset="2"/>
                <a:ea typeface="+mn-ea"/>
                <a:cs typeface="Euclid Symbol" charset="2"/>
                <a:sym typeface="Symbol" pitchFamily="18" charset="2"/>
              </a:rPr>
              <a:t> </a:t>
            </a:r>
            <a:endParaRPr lang="en-US" sz="5400" dirty="0">
              <a:solidFill>
                <a:srgbClr val="0000FF"/>
              </a:solidFill>
              <a:latin typeface="Euclid Symbol" charset="2"/>
              <a:cs typeface="Euclid Symbol" charset="2"/>
              <a:sym typeface="Symbol" pitchFamily="18" charset="2"/>
            </a:endParaRPr>
          </a:p>
        </p:txBody>
      </p:sp>
      <p:sp>
        <p:nvSpPr>
          <p:cNvPr id="507910" name="Text Box 6"/>
          <p:cNvSpPr txBox="1">
            <a:spLocks noChangeArrowheads="1"/>
          </p:cNvSpPr>
          <p:nvPr/>
        </p:nvSpPr>
        <p:spPr bwMode="auto">
          <a:xfrm>
            <a:off x="762000" y="1783140"/>
            <a:ext cx="7467600" cy="32460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6000" dirty="0">
                <a:latin typeface="Comic Sans MS" pitchFamily="66" charset="0"/>
              </a:rPr>
              <a:t>[</a:t>
            </a:r>
            <a:r>
              <a:rPr lang="en-US" sz="6000" dirty="0">
                <a:solidFill>
                  <a:srgbClr val="0033CC"/>
                </a:solidFill>
                <a:latin typeface="Comic Sans MS" pitchFamily="66" charset="0"/>
              </a:rPr>
              <a:t>A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0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/>
              </a:rPr>
              <a:t>⊂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000" dirty="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B</a:t>
            </a:r>
            <a:r>
              <a:rPr lang="en-US" sz="6000" dirty="0">
                <a:solidFill>
                  <a:schemeClr val="tx2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000" dirty="0" smtClean="0">
                <a:latin typeface="Comic Sans MS" pitchFamily="66" charset="0"/>
                <a:sym typeface="Symbol" pitchFamily="18" charset="2"/>
              </a:rPr>
              <a:t>and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B </a:t>
            </a:r>
            <a:r>
              <a:rPr lang="en-US" sz="60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/>
              </a:rPr>
              <a:t>⊂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 C</a:t>
            </a:r>
            <a:r>
              <a:rPr lang="en-US" sz="6000" dirty="0" smtClean="0">
                <a:latin typeface="Comic Sans MS" pitchFamily="66" charset="0"/>
                <a:sym typeface="Symbol" pitchFamily="18" charset="2"/>
              </a:rPr>
              <a:t>]</a:t>
            </a:r>
            <a:endParaRPr lang="en-US" sz="6000" dirty="0">
              <a:solidFill>
                <a:schemeClr val="tx2"/>
              </a:solidFill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ct val="0"/>
              </a:spcBef>
            </a:pPr>
            <a:r>
              <a:rPr lang="en-US" sz="6000" dirty="0" smtClean="0">
                <a:latin typeface="Comic Sans MS" pitchFamily="66" charset="0"/>
                <a:sym typeface="Symbol" pitchFamily="18" charset="2"/>
              </a:rPr>
              <a:t>         implies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6000" dirty="0">
                <a:solidFill>
                  <a:srgbClr val="0033CC"/>
                </a:solidFill>
                <a:latin typeface="Comic Sans MS" pitchFamily="66" charset="0"/>
              </a:rPr>
              <a:t>A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60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/>
              </a:rPr>
              <a:t>⊂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 C</a:t>
            </a:r>
          </a:p>
          <a:p>
            <a:pPr algn="ctr">
              <a:spcBef>
                <a:spcPct val="0"/>
              </a:spcBef>
            </a:pPr>
            <a:r>
              <a:rPr lang="en-US" sz="8000" dirty="0" smtClean="0">
                <a:solidFill>
                  <a:srgbClr val="7030A0"/>
                </a:solidFill>
                <a:latin typeface="Comic Sans MS" pitchFamily="66" charset="0"/>
              </a:rPr>
              <a:t>transitivity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79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79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079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079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079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079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9" name="Text Box 3"/>
          <p:cNvSpPr txBox="1">
            <a:spLocks noChangeArrowheads="1"/>
          </p:cNvSpPr>
          <p:nvPr/>
        </p:nvSpPr>
        <p:spPr bwMode="auto">
          <a:xfrm>
            <a:off x="76200" y="1524000"/>
            <a:ext cx="8915400" cy="369331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5400" dirty="0" smtClean="0">
                <a:latin typeface="Comic Sans MS" pitchFamily="66" charset="0"/>
              </a:rPr>
              <a:t>binary relation 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on set </a:t>
            </a:r>
            <a:r>
              <a:rPr lang="en-US" sz="5400" dirty="0" smtClean="0">
                <a:solidFill>
                  <a:srgbClr val="1E03BD"/>
                </a:solidFill>
                <a:latin typeface="Comic Sans MS" pitchFamily="66" charset="0"/>
              </a:rPr>
              <a:t>A</a:t>
            </a:r>
            <a:endParaRPr lang="en-US" sz="5400" dirty="0">
              <a:latin typeface="Comic Sans MS" pitchFamily="66" charset="0"/>
            </a:endParaRPr>
          </a:p>
          <a:p>
            <a:pPr marL="742950" indent="-285750" algn="l"/>
            <a:r>
              <a:rPr lang="en-US" sz="5400" dirty="0">
                <a:latin typeface="Comic Sans MS" pitchFamily="66" charset="0"/>
              </a:rPr>
              <a:t>is </a:t>
            </a:r>
            <a:r>
              <a:rPr lang="en-US" sz="5400" dirty="0">
                <a:solidFill>
                  <a:srgbClr val="7030A0"/>
                </a:solidFill>
                <a:latin typeface="Comic Sans MS" pitchFamily="66" charset="0"/>
              </a:rPr>
              <a:t>transitive</a:t>
            </a:r>
            <a:r>
              <a:rPr lang="en-US" sz="5400" dirty="0">
                <a:latin typeface="Comic Sans MS" pitchFamily="66" charset="0"/>
              </a:rPr>
              <a:t>:</a:t>
            </a:r>
          </a:p>
          <a:p>
            <a:pPr marL="742950" indent="-285750" algn="l"/>
            <a:r>
              <a:rPr lang="en-US" sz="5600" dirty="0" err="1" smtClean="0">
                <a:solidFill>
                  <a:srgbClr val="1E03BD"/>
                </a:solidFill>
                <a:latin typeface="Comic Sans MS" pitchFamily="66" charset="0"/>
              </a:rPr>
              <a:t>aRb</a:t>
            </a:r>
            <a:r>
              <a:rPr lang="en-US" sz="56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5600" dirty="0">
                <a:latin typeface="Comic Sans MS" pitchFamily="66" charset="0"/>
                <a:sym typeface="Symbol" pitchFamily="18" charset="2"/>
              </a:rPr>
              <a:t>and</a:t>
            </a:r>
            <a:r>
              <a:rPr lang="en-US" sz="56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5600" dirty="0" err="1">
                <a:solidFill>
                  <a:srgbClr val="1E03BD"/>
                </a:solidFill>
                <a:latin typeface="Comic Sans MS" pitchFamily="66" charset="0"/>
              </a:rPr>
              <a:t>bRc</a:t>
            </a:r>
            <a:r>
              <a:rPr lang="en-US" sz="56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5600" dirty="0">
                <a:latin typeface="Comic Sans MS" pitchFamily="66" charset="0"/>
              </a:rPr>
              <a:t>implies</a:t>
            </a:r>
            <a:r>
              <a:rPr lang="en-US" sz="5600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5600" dirty="0" err="1">
                <a:solidFill>
                  <a:srgbClr val="1E03BD"/>
                </a:solidFill>
                <a:latin typeface="Comic Sans MS" pitchFamily="66" charset="0"/>
              </a:rPr>
              <a:t>aRc</a:t>
            </a:r>
            <a:endParaRPr lang="en-US" sz="5600" dirty="0">
              <a:solidFill>
                <a:srgbClr val="1E03BD"/>
              </a:solidFill>
              <a:latin typeface="Comic Sans MS" pitchFamily="66" charset="0"/>
            </a:endParaRPr>
          </a:p>
          <a:p>
            <a:pPr marL="742950" indent="-285750">
              <a:spcBef>
                <a:spcPts val="1200"/>
              </a:spcBef>
            </a:pPr>
            <a:r>
              <a:rPr lang="en-US" sz="6000" dirty="0" smtClean="0">
                <a:latin typeface="Comic Sans MS" pitchFamily="66" charset="0"/>
              </a:rPr>
              <a:t>  for </a:t>
            </a:r>
            <a:r>
              <a:rPr lang="en-US" sz="6000" dirty="0">
                <a:latin typeface="Comic Sans MS" pitchFamily="66" charset="0"/>
              </a:rPr>
              <a:t>all</a:t>
            </a:r>
            <a:r>
              <a:rPr lang="en-US" sz="60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6000" dirty="0" err="1" smtClean="0">
                <a:solidFill>
                  <a:srgbClr val="1E03BD"/>
                </a:solidFill>
                <a:latin typeface="Comic Sans MS" pitchFamily="66" charset="0"/>
              </a:rPr>
              <a:t>a,b,c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</a:rPr>
              <a:t> </a:t>
            </a:r>
            <a:r>
              <a:rPr lang="en-US" sz="6000" b="1" dirty="0" smtClean="0">
                <a:latin typeface="Symbol" charset="2"/>
                <a:cs typeface="Symbol" charset="2"/>
                <a:sym typeface="Euclid Symbol"/>
              </a:rPr>
              <a:t>∈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</a:rPr>
              <a:t>A</a:t>
            </a:r>
            <a:endParaRPr lang="en-US" sz="6000" dirty="0">
              <a:solidFill>
                <a:srgbClr val="1E03BD"/>
              </a:solidFill>
              <a:latin typeface="Comic Sans MS" pitchFamily="66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304800"/>
            <a:ext cx="5638800" cy="1143000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/>
              </a:rPr>
              <a:t>⊂</a:t>
            </a:r>
            <a:r>
              <a:rPr lang="en-US" sz="4800" dirty="0" smtClean="0">
                <a:solidFill>
                  <a:srgbClr val="0000FF"/>
                </a:solidFill>
                <a:sym typeface="Euclid Symbol"/>
              </a:rPr>
              <a:t> </a:t>
            </a:r>
            <a:r>
              <a:rPr lang="en-US" sz="4800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Euclid Symbol"/>
              </a:rPr>
              <a:t>is</a:t>
            </a:r>
            <a:r>
              <a:rPr lang="en-US" sz="4800" dirty="0" smtClean="0">
                <a:solidFill>
                  <a:srgbClr val="0000FF"/>
                </a:solidFill>
                <a:sym typeface="Euclid Symbol"/>
              </a:rPr>
              <a:t> transitive</a:t>
            </a:r>
            <a:endParaRPr lang="en-US" sz="4800" dirty="0">
              <a:solidFill>
                <a:srgbClr val="0000FF"/>
              </a:solidFill>
              <a:latin typeface="cmsy10"/>
              <a:sym typeface="Symbol" pitchFamily="18" charset="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7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64466" y="274638"/>
            <a:ext cx="6662057" cy="1105126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7030A0"/>
                </a:solidFill>
              </a:rPr>
              <a:t>strict partial orders</a:t>
            </a:r>
            <a:endParaRPr lang="en-US" sz="4800" dirty="0">
              <a:solidFill>
                <a:srgbClr val="7030A0"/>
              </a:solidFill>
            </a:endParaRPr>
          </a:p>
        </p:txBody>
      </p:sp>
      <p:sp>
        <p:nvSpPr>
          <p:cNvPr id="680971" name="Text Box 11"/>
          <p:cNvSpPr txBox="1">
            <a:spLocks noChangeArrowheads="1"/>
          </p:cNvSpPr>
          <p:nvPr/>
        </p:nvSpPr>
        <p:spPr bwMode="auto">
          <a:xfrm>
            <a:off x="914400" y="2274838"/>
            <a:ext cx="7162800" cy="23083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 algn="ctr"/>
            <a:r>
              <a:rPr lang="en-US" sz="7200" dirty="0" smtClean="0">
                <a:latin typeface="Comic Sans MS" pitchFamily="66" charset="0"/>
              </a:rPr>
              <a:t>transitive &amp; asymmetric</a:t>
            </a:r>
            <a:endParaRPr lang="en-US" sz="7200" dirty="0">
              <a:latin typeface="Comic Sans MS" pitchFamily="66" charset="0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097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FIRSTALBERT20R2E20MEYER@YOGLRJUFUVWXY5M3" val="281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FF0000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noAutofit/>
      </a:bodyPr>
      <a:lstStyle>
        <a:defPPr>
          <a:defRPr sz="5400" dirty="0" smtClean="0">
            <a:latin typeface="Comic Sans MS" pitchFamily="66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1136</TotalTime>
  <Words>1324</Words>
  <Application>Microsoft Macintosh PowerPoint</Application>
  <PresentationFormat>On-screen Show (4:3)</PresentationFormat>
  <Paragraphs>441</Paragraphs>
  <Slides>59</Slides>
  <Notes>49</Notes>
  <HiddenSlides>30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59</vt:i4>
      </vt:variant>
    </vt:vector>
  </HeadingPairs>
  <TitlesOfParts>
    <vt:vector size="69" baseType="lpstr">
      <vt:lpstr>Comic Sans MS</vt:lpstr>
      <vt:lpstr>Calibri</vt:lpstr>
      <vt:lpstr>CMEX10</vt:lpstr>
      <vt:lpstr>EURM10</vt:lpstr>
      <vt:lpstr>Euclid Symbol</vt:lpstr>
      <vt:lpstr>cmsy10</vt:lpstr>
      <vt:lpstr>Euclid Math Two</vt:lpstr>
      <vt:lpstr>Office Theme</vt:lpstr>
      <vt:lpstr>Equation</vt:lpstr>
      <vt:lpstr>MathType 6.0 Equation</vt:lpstr>
      <vt:lpstr>Slide 1</vt:lpstr>
      <vt:lpstr>the subset relation ⊆</vt:lpstr>
      <vt:lpstr>Slide 3</vt:lpstr>
      <vt:lpstr>Slide 4</vt:lpstr>
      <vt:lpstr>properties of ⊂</vt:lpstr>
      <vt:lpstr>⊂ is asymmetric</vt:lpstr>
      <vt:lpstr>properties of ⊂ </vt:lpstr>
      <vt:lpstr>⊂ is transitive</vt:lpstr>
      <vt:lpstr>strict partial orders</vt:lpstr>
      <vt:lpstr>strict partial orders</vt:lpstr>
      <vt:lpstr> Subject Prerequisites</vt:lpstr>
      <vt:lpstr>Direct Prerequisites</vt:lpstr>
      <vt:lpstr>Indirect Prerequisites</vt:lpstr>
      <vt:lpstr>Indirect Prerequisites</vt:lpstr>
      <vt:lpstr>Indirect Prerequisites</vt:lpstr>
      <vt:lpstr>Indirect Prerequisites</vt:lpstr>
      <vt:lpstr>Indirect Prerequisites</vt:lpstr>
      <vt:lpstr>partial order: properly divides </vt:lpstr>
      <vt:lpstr>same shape</vt:lpstr>
      <vt:lpstr>proper subset</vt:lpstr>
      <vt:lpstr>partial order: properly divides </vt:lpstr>
      <vt:lpstr>same shape</vt:lpstr>
      <vt:lpstr>p.o. has same shape as ⊂</vt:lpstr>
      <vt:lpstr>subsets from divides</vt:lpstr>
      <vt:lpstr>p.o. has same shape as ⊂</vt:lpstr>
      <vt:lpstr>weak partial orders</vt:lpstr>
      <vt:lpstr>weak partial orders</vt:lpstr>
      <vt:lpstr>Reflexivity</vt:lpstr>
      <vt:lpstr>Slide 29</vt:lpstr>
      <vt:lpstr>A/Antisymmetry</vt:lpstr>
      <vt:lpstr>Reflexivity</vt:lpstr>
      <vt:lpstr>Weak Partial Order</vt:lpstr>
      <vt:lpstr>weak partial orders</vt:lpstr>
      <vt:lpstr>Graphical Properties of Relations</vt:lpstr>
      <vt:lpstr>connection matrix</vt:lpstr>
      <vt:lpstr>connection matrix</vt:lpstr>
      <vt:lpstr>connection matrix</vt:lpstr>
      <vt:lpstr>connection matrix</vt:lpstr>
      <vt:lpstr>connection matrix</vt:lpstr>
      <vt:lpstr>matrix product</vt:lpstr>
      <vt:lpstr>counting length k paths</vt:lpstr>
      <vt:lpstr>connection matrices</vt:lpstr>
      <vt:lpstr>Team Problems</vt:lpstr>
      <vt:lpstr>total orders</vt:lpstr>
      <vt:lpstr>reals are totally ordered</vt:lpstr>
      <vt:lpstr>rankings are totally ordered</vt:lpstr>
      <vt:lpstr>total order on A</vt:lpstr>
      <vt:lpstr>remark: total order vs. relation</vt:lpstr>
      <vt:lpstr>irreflexivity</vt:lpstr>
      <vt:lpstr>a non-total p.o. on nunbers</vt:lpstr>
      <vt:lpstr>height/age partial order</vt:lpstr>
      <vt:lpstr>height/age partial order</vt:lpstr>
      <vt:lpstr>height/age partial order</vt:lpstr>
      <vt:lpstr>   Dilworth Demo</vt:lpstr>
      <vt:lpstr>representing Partial Orders</vt:lpstr>
      <vt:lpstr>proper subset relation</vt:lpstr>
      <vt:lpstr>partial order: divides </vt:lpstr>
      <vt:lpstr>partial order: divides </vt:lpstr>
      <vt:lpstr>partial order: divides 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Albert R. Meyer</dc:creator>
  <cp:lastModifiedBy>Albert R Meyer</cp:lastModifiedBy>
  <cp:revision>235</cp:revision>
  <dcterms:created xsi:type="dcterms:W3CDTF">2011-03-09T06:35:09Z</dcterms:created>
  <dcterms:modified xsi:type="dcterms:W3CDTF">2011-03-09T06:36:41Z</dcterms:modified>
</cp:coreProperties>
</file>