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Default Extension="emf" ContentType="image/x-emf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82" r:id="rId3"/>
    <p:sldId id="271" r:id="rId4"/>
    <p:sldId id="269" r:id="rId5"/>
    <p:sldId id="270" r:id="rId6"/>
    <p:sldId id="370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81" r:id="rId21"/>
    <p:sldId id="285" r:id="rId22"/>
    <p:sldId id="337" r:id="rId23"/>
    <p:sldId id="287" r:id="rId24"/>
    <p:sldId id="338" r:id="rId25"/>
    <p:sldId id="339" r:id="rId26"/>
    <p:sldId id="292" r:id="rId27"/>
    <p:sldId id="374" r:id="rId28"/>
    <p:sldId id="293" r:id="rId29"/>
    <p:sldId id="294" r:id="rId30"/>
    <p:sldId id="296" r:id="rId31"/>
    <p:sldId id="371" r:id="rId32"/>
    <p:sldId id="373" r:id="rId33"/>
    <p:sldId id="369" r:id="rId34"/>
    <p:sldId id="383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Calibri"/>
      <p:regular r:id="rId40"/>
      <p:bold r:id="rId41"/>
      <p:italic r:id="rId42"/>
      <p:boldItalic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ath1"/>
      <p:regular r:id="rId48"/>
      <p:bold r:id="rId49"/>
    </p:embeddedFont>
    <p:embeddedFont>
      <p:font typeface="Times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-880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13.fntdata"/><Relationship Id="rId51" Type="http://schemas.openxmlformats.org/officeDocument/2006/relationships/font" Target="fonts/font14.fntdata"/><Relationship Id="rId52" Type="http://schemas.openxmlformats.org/officeDocument/2006/relationships/font" Target="fonts/font15.fntdata"/><Relationship Id="rId53" Type="http://schemas.openxmlformats.org/officeDocument/2006/relationships/font" Target="fonts/font16.fntdata"/><Relationship Id="rId54" Type="http://schemas.openxmlformats.org/officeDocument/2006/relationships/font" Target="fonts/font17.fntdata"/><Relationship Id="rId55" Type="http://schemas.openxmlformats.org/officeDocument/2006/relationships/font" Target="fonts/font18.fntdata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font" Target="fonts/font3.fntdata"/><Relationship Id="rId41" Type="http://schemas.openxmlformats.org/officeDocument/2006/relationships/font" Target="fonts/font4.fntdata"/><Relationship Id="rId42" Type="http://schemas.openxmlformats.org/officeDocument/2006/relationships/font" Target="fonts/font5.fntdata"/><Relationship Id="rId43" Type="http://schemas.openxmlformats.org/officeDocument/2006/relationships/font" Target="fonts/font6.fntdata"/><Relationship Id="rId44" Type="http://schemas.openxmlformats.org/officeDocument/2006/relationships/font" Target="fonts/font7.fntdata"/><Relationship Id="rId45" Type="http://schemas.openxmlformats.org/officeDocument/2006/relationships/font" Target="fonts/font8.fntdata"/><Relationship Id="rId46" Type="http://schemas.openxmlformats.org/officeDocument/2006/relationships/font" Target="fonts/font9.fntdata"/><Relationship Id="rId47" Type="http://schemas.openxmlformats.org/officeDocument/2006/relationships/font" Target="fonts/font10.fntdata"/><Relationship Id="rId48" Type="http://schemas.openxmlformats.org/officeDocument/2006/relationships/font" Target="fonts/font11.fntdata"/><Relationship Id="rId4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handoutMaster" Target="handoutMasters/handoutMaster1.xml"/><Relationship Id="rId38" Type="http://schemas.openxmlformats.org/officeDocument/2006/relationships/font" Target="fonts/font1.fntdata"/><Relationship Id="rId39" Type="http://schemas.openxmlformats.org/officeDocument/2006/relationships/font" Target="fonts/font2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21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23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29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30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34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6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3691" y="6538148"/>
            <a:ext cx="28765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Feb. 26.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>
                <a:latin typeface="Comic Sans MS" pitchFamily="66" charset="0"/>
              </a:rPr>
              <a:t>Partial Orders 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t</a:t>
            </a:r>
            <a:r>
              <a:rPr lang="en-US" dirty="0" smtClean="0"/>
              <a:t>erm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/>
          <a:lstStyle/>
          <a:p>
            <a:r>
              <a:rPr lang="en-US" sz="4400" dirty="0" smtClean="0"/>
              <a:t>an </a:t>
            </a:r>
            <a:r>
              <a:rPr lang="en-US" sz="4400" dirty="0" err="1" smtClean="0"/>
              <a:t>antichain</a:t>
            </a:r>
            <a:endParaRPr lang="en-US" sz="44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96" y="1779244"/>
            <a:ext cx="8080289" cy="325407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/>
              <a:t>Set 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</a:t>
            </a:r>
            <a:r>
              <a:rPr lang="en-US" sz="4000" dirty="0" err="1" smtClean="0"/>
              <a:t>prereqs</a:t>
            </a:r>
            <a:r>
              <a:rPr lang="en-US" sz="4000" dirty="0" smtClean="0"/>
              <a:t> </a:t>
            </a:r>
          </a:p>
          <a:p>
            <a:pPr>
              <a:buFontTx/>
              <a:buNone/>
            </a:pPr>
            <a:r>
              <a:rPr lang="en-US" sz="4000" dirty="0" smtClean="0"/>
              <a:t>among them:</a:t>
            </a:r>
          </a:p>
          <a:p>
            <a:pPr>
              <a:buFontTx/>
              <a:buNone/>
            </a:pPr>
            <a:r>
              <a:rPr lang="en-US" sz="4000" dirty="0" smtClean="0"/>
              <a:t>so can </a:t>
            </a:r>
            <a:r>
              <a:rPr lang="en-US" sz="4000" dirty="0"/>
              <a:t>be taken in </a:t>
            </a:r>
            <a:r>
              <a:rPr lang="en-US" sz="4000" i="1" dirty="0"/>
              <a:t>any order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 smtClean="0"/>
              <a:t>(</a:t>
            </a:r>
            <a:r>
              <a:rPr lang="en-US" sz="4000" dirty="0"/>
              <a:t>said to be </a:t>
            </a:r>
            <a:r>
              <a:rPr lang="en-US" sz="4000" i="1" dirty="0"/>
              <a:t>incomparable</a:t>
            </a:r>
            <a:r>
              <a:rPr lang="en-US" sz="4000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667820"/>
            <a:ext cx="4037011" cy="667820"/>
          </a:xfrm>
        </p:spPr>
        <p:txBody>
          <a:bodyPr/>
          <a:lstStyle/>
          <a:p>
            <a:r>
              <a:rPr lang="en-US" sz="4400" dirty="0" smtClean="0"/>
              <a:t>a chain</a:t>
            </a:r>
            <a:endParaRPr lang="en-US" sz="4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777" y="2005169"/>
            <a:ext cx="7986446" cy="277231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/>
              <a:t>Set of successive </a:t>
            </a:r>
            <a:r>
              <a:rPr lang="en-US" sz="4400" dirty="0" err="1" smtClean="0"/>
              <a:t>prereqs</a:t>
            </a:r>
            <a:r>
              <a:rPr lang="en-US" sz="4400" dirty="0" smtClean="0"/>
              <a:t>: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smtClean="0"/>
              <a:t>must </a:t>
            </a:r>
            <a:r>
              <a:rPr lang="en-US" sz="4400" dirty="0"/>
              <a:t>be taken in order.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400" dirty="0" smtClean="0"/>
              <a:t>   (</a:t>
            </a:r>
            <a:r>
              <a:rPr lang="en-US" sz="4400" dirty="0"/>
              <a:t>subjects </a:t>
            </a:r>
            <a:r>
              <a:rPr lang="en-US" sz="4400" dirty="0" smtClean="0"/>
              <a:t>are </a:t>
            </a:r>
            <a:r>
              <a:rPr lang="en-US" sz="4400" i="1" dirty="0"/>
              <a:t>comparable</a:t>
            </a:r>
            <a:r>
              <a:rPr lang="en-US" sz="44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523" y="2152432"/>
            <a:ext cx="8334314" cy="294710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/>
              <a:t>so in general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&lt;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51508"/>
            <a:ext cx="8517507" cy="415498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refer to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subject as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“smaller” than subjects that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require it.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i="1" dirty="0" smtClean="0">
                <a:latin typeface="Comic Sans MS" pitchFamily="66" charset="0"/>
              </a:rPr>
              <a:t>um </a:t>
            </a:r>
            <a:r>
              <a:rPr lang="en-US" sz="4400" dirty="0">
                <a:latin typeface="Comic Sans MS" pitchFamily="66" charset="0"/>
              </a:rPr>
              <a:t>means "smallest"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--a </a:t>
            </a:r>
            <a:r>
              <a:rPr lang="en-US" sz="4400" dirty="0" err="1">
                <a:latin typeface="Comic Sans MS" pitchFamily="66" charset="0"/>
              </a:rPr>
              <a:t>prereq</a:t>
            </a:r>
            <a:r>
              <a:rPr lang="en-US" sz="4400" dirty="0">
                <a:latin typeface="Comic Sans MS" pitchFamily="66" charset="0"/>
              </a:rPr>
              <a:t>. for </a:t>
            </a:r>
            <a:r>
              <a:rPr lang="en-US" sz="4400" i="1" dirty="0">
                <a:latin typeface="Comic Sans MS" pitchFamily="66" charset="0"/>
              </a:rPr>
              <a:t>every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subject. </a:t>
            </a:r>
          </a:p>
          <a:p>
            <a:pPr marL="742950" indent="-285750" algn="l"/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none in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this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example.</a:t>
            </a:r>
            <a:endParaRPr lang="en-US" sz="4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i="1" dirty="0" smtClean="0">
                <a:solidFill>
                  <a:srgbClr val="7030A0"/>
                </a:solidFill>
              </a:rPr>
              <a:t>um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55298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532265" y="3684897"/>
            <a:ext cx="805595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 </a:t>
            </a:r>
            <a:r>
              <a:rPr lang="en-US" sz="48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800" dirty="0" smtClean="0">
                <a:latin typeface="Comic Sans MS" pitchFamily="66" charset="0"/>
              </a:rPr>
              <a:t>”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901454" y="2483893"/>
            <a:ext cx="7314498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i="1" dirty="0" smtClean="0">
                <a:solidFill>
                  <a:srgbClr val="1E03BD"/>
                </a:solidFill>
              </a:rPr>
              <a:t>&lt;</a:t>
            </a:r>
            <a:r>
              <a:rPr lang="en-US" sz="6600" i="1" dirty="0">
                <a:solidFill>
                  <a:srgbClr val="1E03BD"/>
                </a:solidFill>
                <a:latin typeface="Comic Sans MS" pitchFamily="66" charset="0"/>
              </a:rPr>
              <a:t>nothing</a:t>
            </a:r>
            <a:r>
              <a:rPr lang="en-US" sz="6600" i="1" dirty="0">
                <a:solidFill>
                  <a:srgbClr val="1E03BD"/>
                </a:solidFill>
              </a:rPr>
              <a:t>&gt;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4098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smaller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smaller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290638" y="2676525"/>
          <a:ext cx="6580187" cy="1106488"/>
        </p:xfrm>
        <a:graphic>
          <a:graphicData uri="http://schemas.openxmlformats.org/presentationml/2006/ole">
            <p:oleObj spid="_x0000_s31746" name="Equation" r:id="rId4" imgW="1282700" imgH="2159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165350" y="5280025"/>
          <a:ext cx="4732338" cy="1149350"/>
        </p:xfrm>
        <a:graphic>
          <a:graphicData uri="http://schemas.openxmlformats.org/presentationml/2006/ole">
            <p:oleObj spid="_x0000_s31747" name="Equation" r:id="rId5" imgW="88884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979</Words>
  <Application>Microsoft Macintosh PowerPoint</Application>
  <PresentationFormat>On-screen Show (4:3)</PresentationFormat>
  <Paragraphs>373</Paragraphs>
  <Slides>34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Slide 1</vt:lpstr>
      <vt:lpstr>Some Course 6 Prerequisites</vt:lpstr>
      <vt:lpstr>a minimum subject?</vt:lpstr>
      <vt:lpstr>Slide 4</vt:lpstr>
      <vt:lpstr>minimal elements</vt:lpstr>
      <vt:lpstr>Slide 6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maximum length chain</vt:lpstr>
      <vt:lpstr>how many terms to graduate?</vt:lpstr>
      <vt:lpstr>…sufficient</vt:lpstr>
      <vt:lpstr> parallel processing time</vt:lpstr>
      <vt:lpstr>Slide 24</vt:lpstr>
      <vt:lpstr>max 4 subjects per term</vt:lpstr>
      <vt:lpstr>3 Subjects per Term Possible</vt:lpstr>
      <vt:lpstr>a leisurely schedule</vt:lpstr>
      <vt:lpstr>Minimum “Parallel” Time</vt:lpstr>
      <vt:lpstr>For min time: ≥ 3-subject term</vt:lpstr>
      <vt:lpstr>Dilworth’s Lemma</vt:lpstr>
      <vt:lpstr>Height/Birthday Partial Order</vt:lpstr>
      <vt:lpstr>   Dilworth Demo</vt:lpstr>
      <vt:lpstr>Team Problems</vt:lpstr>
      <vt:lpstr>Some Course 6 Prerequisites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235</cp:revision>
  <cp:lastPrinted>2009-10-02T20:03:19Z</cp:lastPrinted>
  <dcterms:created xsi:type="dcterms:W3CDTF">2011-03-09T06:14:58Z</dcterms:created>
  <dcterms:modified xsi:type="dcterms:W3CDTF">2011-03-09T06:16:51Z</dcterms:modified>
</cp:coreProperties>
</file>