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Default Extension="fntdata" ContentType="application/x-fontdata"/>
  <Override PartName="/ppt/slides/slide27.xml" ContentType="application/vnd.openxmlformats-officedocument.presentationml.slide+xml"/>
  <Default Extension="vml" ContentType="application/vnd.openxmlformats-officedocument.vmlDrawing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Default Extension="pict" ContentType="image/pict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Default Extension="wmf" ContentType="image/x-wmf"/>
  <Override PartName="/ppt/embeddings/oleObject4.bin" ContentType="application/vnd.openxmlformats-officedocument.oleObject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embeddings/oleObject9.bin" ContentType="application/vnd.openxmlformats-officedocument.oleObject"/>
  <Override PartName="/ppt/embeddings/oleObject2.bin" ContentType="application/vnd.openxmlformats-officedocument.oleObject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embedTrueTypeFonts="1">
  <p:sldMasterIdLst>
    <p:sldMasterId id="2147483678" r:id="rId1"/>
  </p:sldMasterIdLst>
  <p:notesMasterIdLst>
    <p:notesMasterId r:id="rId35"/>
  </p:notesMasterIdLst>
  <p:handoutMasterIdLst>
    <p:handoutMasterId r:id="rId36"/>
  </p:handoutMasterIdLst>
  <p:sldIdLst>
    <p:sldId id="388" r:id="rId2"/>
    <p:sldId id="367" r:id="rId3"/>
    <p:sldId id="394" r:id="rId4"/>
    <p:sldId id="395" r:id="rId5"/>
    <p:sldId id="396" r:id="rId6"/>
    <p:sldId id="403" r:id="rId7"/>
    <p:sldId id="397" r:id="rId8"/>
    <p:sldId id="398" r:id="rId9"/>
    <p:sldId id="400" r:id="rId10"/>
    <p:sldId id="401" r:id="rId11"/>
    <p:sldId id="368" r:id="rId12"/>
    <p:sldId id="369" r:id="rId13"/>
    <p:sldId id="373" r:id="rId14"/>
    <p:sldId id="414" r:id="rId15"/>
    <p:sldId id="424" r:id="rId16"/>
    <p:sldId id="416" r:id="rId17"/>
    <p:sldId id="374" r:id="rId18"/>
    <p:sldId id="405" r:id="rId19"/>
    <p:sldId id="407" r:id="rId20"/>
    <p:sldId id="410" r:id="rId21"/>
    <p:sldId id="418" r:id="rId22"/>
    <p:sldId id="426" r:id="rId23"/>
    <p:sldId id="428" r:id="rId24"/>
    <p:sldId id="429" r:id="rId25"/>
    <p:sldId id="375" r:id="rId26"/>
    <p:sldId id="412" r:id="rId27"/>
    <p:sldId id="417" r:id="rId28"/>
    <p:sldId id="413" r:id="rId29"/>
    <p:sldId id="378" r:id="rId30"/>
    <p:sldId id="381" r:id="rId31"/>
    <p:sldId id="402" r:id="rId32"/>
    <p:sldId id="425" r:id="rId33"/>
    <p:sldId id="423" r:id="rId34"/>
  </p:sldIdLst>
  <p:sldSz cx="9144000" cy="6858000" type="screen4x3"/>
  <p:notesSz cx="7315200" cy="9601200"/>
  <p:embeddedFontLst>
    <p:embeddedFont>
      <p:font typeface="Comic Sans MS"/>
      <p:regular r:id="rId37"/>
      <p:bold r:id="rId38"/>
    </p:embeddedFont>
    <p:embeddedFont>
      <p:font typeface="EURM10"/>
      <p:regular r:id="rId39"/>
    </p:embeddedFont>
    <p:embeddedFont>
      <p:font typeface="cmsy10"/>
      <p:regular r:id="rId40"/>
    </p:embeddedFont>
    <p:embeddedFont>
      <p:font typeface="Euclid Symbol" charset="2"/>
      <p:regular r:id="rId41"/>
      <p:bold r:id="rId42"/>
      <p:italic r:id="rId43"/>
      <p:boldItalic r:id="rId44"/>
    </p:embeddedFont>
  </p:embeddedFontLst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5620" autoAdjust="0"/>
    <p:restoredTop sz="94635" autoAdjust="0"/>
  </p:normalViewPr>
  <p:slideViewPr>
    <p:cSldViewPr showGuides="1">
      <p:cViewPr varScale="1">
        <p:scale>
          <a:sx n="114" d="100"/>
          <a:sy n="114" d="100"/>
        </p:scale>
        <p:origin x="-7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gs" Target="tags/tag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font" Target="fonts/font1.fntdata"/><Relationship Id="rId38" Type="http://schemas.openxmlformats.org/officeDocument/2006/relationships/font" Target="fonts/font2.fntdata"/><Relationship Id="rId39" Type="http://schemas.openxmlformats.org/officeDocument/2006/relationships/font" Target="fonts/font3.fntdata"/><Relationship Id="rId40" Type="http://schemas.openxmlformats.org/officeDocument/2006/relationships/font" Target="fonts/font4.fntdata"/><Relationship Id="rId41" Type="http://schemas.openxmlformats.org/officeDocument/2006/relationships/font" Target="fonts/font5.fntdata"/><Relationship Id="rId42" Type="http://schemas.openxmlformats.org/officeDocument/2006/relationships/font" Target="fonts/font6.fntdata"/><Relationship Id="rId43" Type="http://schemas.openxmlformats.org/officeDocument/2006/relationships/font" Target="fonts/font7.fntdata"/><Relationship Id="rId44" Type="http://schemas.openxmlformats.org/officeDocument/2006/relationships/font" Target="fonts/font8.fntdata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4.wmf"/><Relationship Id="rId3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5C2E4-51F2-4351-AC9C-4FFB4DFC309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53F37-EB1E-4C01-BA0C-1C0E4E54BB5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4273C-015F-4B70-8E84-8F6E88E2765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E9133-7400-49C9-B679-FA67AFDDFC6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E425A-8DDD-405B-8600-5265099004E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E425A-8DDD-405B-8600-5265099004E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64BEE-C45D-4364-99C5-489573BC527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Meyer         March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85" r:id="rId5"/>
    <p:sldLayoutId id="214748369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1500" y="2019300"/>
            <a:ext cx="8039100" cy="15621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Euler’s </a:t>
            </a:r>
            <a:r>
              <a:rPr lang="en-US" sz="7200" b="1" dirty="0" smtClean="0"/>
              <a:t>Theorem</a:t>
            </a:r>
            <a:endParaRPr lang="en-US" sz="7200" b="1" dirty="0" smtClean="0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3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7112000"/>
            <a:ext cx="9144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TexPoint</a:t>
            </a:r>
            <a:r>
              <a:rPr lang="en-US" dirty="0"/>
              <a:t> fonts used in EMF. </a:t>
            </a:r>
          </a:p>
          <a:p>
            <a:r>
              <a:rPr lang="en-US" dirty="0"/>
              <a:t>Read the </a:t>
            </a:r>
            <a:r>
              <a:rPr lang="en-US" dirty="0" err="1"/>
              <a:t>TexPoint</a:t>
            </a:r>
            <a:r>
              <a:rPr lang="en-US" dirty="0"/>
              <a:t> manual before you delete this box.: </a:t>
            </a:r>
            <a:r>
              <a:rPr lang="en-US" dirty="0">
                <a:latin typeface="EURM10" pitchFamily="34" charset="0"/>
              </a:rPr>
              <a:t>A</a:t>
            </a:r>
            <a:r>
              <a:rPr lang="en-US" dirty="0">
                <a:latin typeface="Euclid Symbol" charset="2"/>
              </a:rPr>
              <a:t>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D1D0FF0-6D93-442D-82F5-8BA6A710FDE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8008937" cy="437504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(12)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(3 - 1)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- 2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2-1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⋅(4 - 2)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  <a:sym typeface="Euclid Symbol" pitchFamily="18" charset="2"/>
              </a:rPr>
              <a:t>4</a:t>
            </a:r>
            <a:endParaRPr lang="en-US" sz="6600" dirty="0">
              <a:solidFill>
                <a:srgbClr val="FF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808FFD1-D581-4BF4-B068-1D0FA2A32E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475" y="1244600"/>
            <a:ext cx="8456613" cy="41068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000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relatively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prime</a:t>
            </a:r>
            <a:r>
              <a:rPr lang="en-US" sz="6000" dirty="0" smtClean="0">
                <a:solidFill>
                  <a:srgbClr val="800080"/>
                </a:solidFill>
              </a:rPr>
              <a:t> </a:t>
            </a:r>
            <a:r>
              <a:rPr lang="en-US" sz="6000" dirty="0" smtClean="0"/>
              <a:t>to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6000" dirty="0" smtClean="0"/>
              <a:t>,</a:t>
            </a:r>
          </a:p>
          <a:p>
            <a:pPr eaLnBrk="1" hangingPunct="1">
              <a:defRPr/>
            </a:pPr>
            <a:r>
              <a:rPr lang="en-US" sz="7200" dirty="0" smtClean="0">
                <a:solidFill>
                  <a:srgbClr val="3333CC"/>
                </a:solidFill>
              </a:rPr>
              <a:t>   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72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baseline="300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7200" baseline="30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1 (mod n)</a:t>
            </a:r>
          </a:p>
        </p:txBody>
      </p:sp>
      <p:pic>
        <p:nvPicPr>
          <p:cNvPr id="4101" name="Picture 4" descr="eul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73825" y="234950"/>
            <a:ext cx="2070100" cy="3105150"/>
          </a:xfrm>
          <a:noFill/>
        </p:spPr>
      </p:pic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1063625" y="3454400"/>
            <a:ext cx="7151688" cy="1312863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023AA39-47D8-49DF-8766-B653A1B18F4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FF"/>
                </a:solidFill>
              </a:rPr>
              <a:t>Fermat’s</a:t>
            </a:r>
            <a:r>
              <a:rPr lang="en-US" dirty="0" smtClean="0">
                <a:solidFill>
                  <a:srgbClr val="FF00FF"/>
                </a:solidFill>
              </a:rPr>
              <a:t> “Little” </a:t>
            </a:r>
            <a:r>
              <a:rPr lang="en-US" dirty="0" smtClean="0">
                <a:solidFill>
                  <a:srgbClr val="FF00FF"/>
                </a:solidFill>
              </a:rPr>
              <a:t>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special </a:t>
            </a:r>
            <a:r>
              <a:rPr lang="en-US" sz="6600" dirty="0" smtClean="0"/>
              <a:t>case:</a:t>
            </a:r>
            <a:endParaRPr lang="en-US" sz="6600" dirty="0" smtClean="0"/>
          </a:p>
          <a:p>
            <a:pPr algn="ctr" eaLnBrk="1" hangingPunct="1">
              <a:buFontTx/>
              <a:buNone/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</a:t>
            </a:r>
            <a:r>
              <a:rPr lang="en-US" sz="6600" b="1" kern="1200" baseline="30000" dirty="0" smtClean="0">
                <a:solidFill>
                  <a:srgbClr val="CCCCFF">
                    <a:lumMod val="50000"/>
                  </a:srgbClr>
                </a:solidFill>
                <a:latin typeface="+mj-lt"/>
                <a:sym typeface="Euclid Symbol"/>
              </a:rPr>
              <a:t>p-1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b="1" dirty="0" smtClean="0">
                <a:solidFill>
                  <a:srgbClr val="3333CC"/>
                </a:solidFill>
                <a:latin typeface="Euclid Symbol" charset="2"/>
              </a:rPr>
              <a:t>≡ </a:t>
            </a:r>
            <a:r>
              <a:rPr lang="en-US" sz="6600" dirty="0" smtClean="0">
                <a:solidFill>
                  <a:srgbClr val="3333CC"/>
                </a:solidFill>
              </a:rPr>
              <a:t>1 (mod p)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for prime</a:t>
            </a:r>
            <a:r>
              <a:rPr lang="en-US" sz="6600" dirty="0" smtClean="0">
                <a:solidFill>
                  <a:srgbClr val="3333CC"/>
                </a:solidFill>
              </a:rPr>
              <a:t> 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1F6C5DAC-2009-4302-BE3F-4F64B63BF7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827356" cy="4555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48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[1,n)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|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itchFamily="18" charset="0"/>
                <a:sym typeface="Euclid Symbol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itchFamily="18" charset="0"/>
                <a:sym typeface="Euclid Symbol"/>
              </a:rPr>
              <a:t>gcd(m,n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itchFamily="18" charset="0"/>
                <a:sym typeface="Euclid Symbol"/>
              </a:rPr>
              <a:t>)=1}</a:t>
            </a:r>
            <a:endParaRPr lang="en-US" sz="5400" dirty="0" smtClean="0">
              <a:latin typeface="+mj-lt"/>
            </a:endParaRP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dirty="0" smtClean="0">
                <a:latin typeface="+mj-lt"/>
              </a:rPr>
              <a:t>=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{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rem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)|m </a:t>
            </a:r>
            <a:r>
              <a:rPr lang="en-US" sz="4800" dirty="0" smtClean="0">
                <a:solidFill>
                  <a:srgbClr val="0000CC"/>
                </a:solidFill>
                <a:latin typeface="+mj-lt"/>
              </a:rPr>
              <a:t>rel. prime to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n}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+mj-lt"/>
              </a:rPr>
              <a:t>Note: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n* </a:t>
            </a:r>
            <a:r>
              <a:rPr lang="en-US" sz="4800" dirty="0" smtClean="0">
                <a:latin typeface="+mj-lt"/>
                <a:sym typeface="Euclid Symbol"/>
              </a:rPr>
              <a:t>implies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       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m</a:t>
            </a:r>
            <a:r>
              <a:rPr lang="en-US" sz="4800" b="1" dirty="0" err="1" smtClean="0">
                <a:solidFill>
                  <a:srgbClr val="0000CC"/>
                </a:solidFill>
                <a:latin typeface="+mj-lt"/>
                <a:sym typeface="Euclid Symbol"/>
              </a:rPr>
              <a:t>⋅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k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</a:t>
            </a:r>
            <a:r>
              <a:rPr lang="en-US" sz="4800" dirty="0" smtClean="0">
                <a:latin typeface="+mj-lt"/>
                <a:sym typeface="Euclid Symbol"/>
              </a:rPr>
              <a:t>rel. prime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</a:t>
            </a:r>
            <a:r>
              <a:rPr lang="en-US" sz="4800" dirty="0" smtClean="0">
                <a:latin typeface="+mj-lt"/>
                <a:sym typeface="Euclid Symbol"/>
              </a:rPr>
              <a:t>to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n</a:t>
            </a:r>
            <a:endParaRPr lang="en-US" sz="4800" dirty="0" smtClean="0">
              <a:solidFill>
                <a:srgbClr val="0000CC"/>
              </a:solidFill>
              <a:latin typeface="+mj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1F6C5DAC-2009-4302-BE3F-4F64B63BF77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8763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54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[1,n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)</a:t>
            </a:r>
            <a:r>
              <a:rPr lang="en-US" sz="5400" dirty="0" smtClean="0">
                <a:latin typeface="Comic Sans MS"/>
                <a:cs typeface="Comic Sans MS"/>
                <a:sym typeface="Euclid Symbol" pitchFamily="18" charset="2"/>
              </a:rPr>
              <a:t>|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4"/>
                </a:solidFill>
                <a:latin typeface="+mj-lt"/>
              </a:rPr>
              <a:t>rel</a:t>
            </a:r>
            <a:r>
              <a:rPr lang="en-US" sz="5400" dirty="0" smtClean="0">
                <a:solidFill>
                  <a:schemeClr val="accent4"/>
                </a:solidFill>
                <a:latin typeface="+mj-lt"/>
              </a:rPr>
              <a:t> prime to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+mj-lt"/>
              </a:rPr>
              <a:t>Note: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n* </a:t>
            </a:r>
            <a:r>
              <a:rPr lang="en-US" sz="4800" dirty="0" smtClean="0">
                <a:latin typeface="+mj-lt"/>
                <a:sym typeface="Euclid Symbol"/>
              </a:rPr>
              <a:t>implies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          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m</a:t>
            </a:r>
            <a:r>
              <a:rPr lang="en-US" sz="4800" b="1" dirty="0" err="1" smtClean="0">
                <a:solidFill>
                  <a:srgbClr val="0000CC"/>
                </a:solidFill>
                <a:latin typeface="+mj-lt"/>
                <a:sym typeface="Euclid Symbol"/>
              </a:rPr>
              <a:t>⋅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k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</a:t>
            </a:r>
            <a:r>
              <a:rPr lang="en-US" sz="4800" dirty="0" smtClean="0">
                <a:latin typeface="+mj-lt"/>
                <a:sym typeface="Euclid Symbol"/>
              </a:rPr>
              <a:t>rel. prime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</a:t>
            </a:r>
            <a:r>
              <a:rPr lang="en-US" sz="4800" dirty="0" smtClean="0">
                <a:latin typeface="+mj-lt"/>
                <a:sym typeface="Euclid Symbol"/>
              </a:rPr>
              <a:t>to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n</a:t>
            </a:r>
            <a:endParaRPr lang="en-US" sz="4800" dirty="0" smtClean="0">
              <a:solidFill>
                <a:srgbClr val="0000CC"/>
              </a:solidFill>
              <a:latin typeface="+mj-lt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316308" y="4191000"/>
            <a:ext cx="683709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rem(mk,n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*       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1F6C5DAC-2009-4302-BE3F-4F64B63BF77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87632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54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[1,n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)</a:t>
            </a:r>
            <a:r>
              <a:rPr lang="en-US" sz="5400" dirty="0" smtClean="0">
                <a:latin typeface="Comic Sans MS"/>
                <a:cs typeface="Comic Sans MS"/>
                <a:sym typeface="Euclid Symbol" pitchFamily="18" charset="2"/>
              </a:rPr>
              <a:t>|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4"/>
                </a:solidFill>
                <a:latin typeface="+mj-lt"/>
              </a:rPr>
              <a:t>rel</a:t>
            </a:r>
            <a:r>
              <a:rPr lang="en-US" sz="5400" dirty="0" smtClean="0">
                <a:solidFill>
                  <a:schemeClr val="accent4"/>
                </a:solidFill>
                <a:latin typeface="+mj-lt"/>
              </a:rPr>
              <a:t> prime to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4800" i="1" dirty="0" smtClean="0">
                <a:solidFill>
                  <a:srgbClr val="000000"/>
                </a:solidFill>
                <a:latin typeface="Comic Sans MS"/>
              </a:rPr>
              <a:t>Lemma: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</a:rPr>
              <a:t>mult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 by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b="1" dirty="0" err="1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,</a:t>
            </a:r>
            <a:endParaRPr lang="en-US" sz="5400" dirty="0" smtClean="0">
              <a:solidFill>
                <a:srgbClr val="CCCCFF">
                  <a:lumMod val="50000"/>
                </a:srgbClr>
              </a:solidFill>
              <a:latin typeface="Comic Sans MS"/>
            </a:endParaRPr>
          </a:p>
          <a:p>
            <a:pPr lvl="0">
              <a:defRPr/>
            </a:pP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 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permutes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.</a:t>
            </a:r>
          </a:p>
          <a:p>
            <a:pPr>
              <a:defRPr/>
            </a:pPr>
            <a:endParaRPr lang="en-US" sz="5400" dirty="0" smtClean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1F6C5DAC-2009-4302-BE3F-4F64B63BF77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87632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54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|0&lt;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4"/>
                </a:solidFill>
                <a:latin typeface="+mj-lt"/>
              </a:rPr>
              <a:t>rel</a:t>
            </a:r>
            <a:r>
              <a:rPr lang="en-US" sz="5400" dirty="0" smtClean="0">
                <a:solidFill>
                  <a:schemeClr val="accent4"/>
                </a:solidFill>
                <a:latin typeface="+mj-lt"/>
              </a:rPr>
              <a:t> prime to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4800" i="1" dirty="0" smtClean="0">
                <a:solidFill>
                  <a:srgbClr val="000000"/>
                </a:solidFill>
                <a:latin typeface="Comic Sans MS"/>
              </a:rPr>
              <a:t>Lemma: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</a:rPr>
              <a:t>mult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 by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b="1" dirty="0" err="1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,</a:t>
            </a:r>
            <a:endParaRPr lang="en-US" sz="5400" dirty="0" smtClean="0">
              <a:solidFill>
                <a:srgbClr val="CCCCFF">
                  <a:lumMod val="50000"/>
                </a:srgbClr>
              </a:solidFill>
              <a:latin typeface="Comic Sans MS"/>
            </a:endParaRPr>
          </a:p>
          <a:p>
            <a:pPr lvl="0">
              <a:defRPr/>
            </a:pP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 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permutes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40449DF-F5E8-4908-A8C5-8B1F7074FE06}" type="slidenum">
              <a:rPr lang="en-US" smtClean="0"/>
              <a:pPr>
                <a:defRPr/>
              </a:pPr>
              <a:t>17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40449DF-F5E8-4908-A8C5-8B1F7074FE06}" type="slidenum">
              <a:rPr lang="en-US" smtClean="0"/>
              <a:pPr>
                <a:defRPr/>
              </a:pPr>
              <a:t>18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40449DF-F5E8-4908-A8C5-8B1F7074FE06}" type="slidenum">
              <a:rPr lang="en-US" smtClean="0"/>
              <a:pPr>
                <a:defRPr/>
              </a:pPr>
              <a:t>19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130C671-BAFA-40C0-AA12-97E3C8E99BD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53500" cy="4714875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7200" dirty="0" smtClean="0"/>
              <a:t>::=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smtClean="0"/>
              <a:t>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0,1,…,n-1  </a:t>
            </a:r>
            <a:r>
              <a:rPr lang="en-US" sz="7200" dirty="0" err="1" smtClean="0">
                <a:sym typeface="Euclid Symbol" pitchFamily="18" charset="2"/>
              </a:rPr>
              <a:t>s.t</a:t>
            </a:r>
            <a:r>
              <a:rPr lang="en-US" sz="7200" dirty="0" smtClean="0">
                <a:sym typeface="Euclid Symbol" pitchFamily="18" charset="2"/>
              </a:rPr>
              <a:t>.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 k </a:t>
            </a:r>
            <a:r>
              <a:rPr lang="en-US" sz="7200" dirty="0" smtClean="0">
                <a:cs typeface="Courier New" pitchFamily="49" charset="0"/>
                <a:sym typeface="Euclid Symbol" pitchFamily="18" charset="2"/>
              </a:rPr>
              <a:t>rel. prime to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733800"/>
            <a:ext cx="6248400" cy="230832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7200" dirty="0" smtClean="0">
                <a:latin typeface="+mj-lt"/>
              </a:rPr>
              <a:t>has a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(mod n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  <a:endParaRPr lang="en-US" sz="7200" dirty="0" smtClean="0">
              <a:latin typeface="+mj-lt"/>
            </a:endParaRPr>
          </a:p>
          <a:p>
            <a:pPr>
              <a:defRPr/>
            </a:pPr>
            <a:r>
              <a:rPr lang="en-US" sz="7200" dirty="0" smtClean="0">
                <a:latin typeface="+mj-lt"/>
              </a:rPr>
              <a:t>inverse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Permuting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n*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7FF40A1-BAF9-47AD-9B94-2540ACEF918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828800"/>
            <a:ext cx="88392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/>
              </a:rPr>
              <a:t>Lemma:</a:t>
            </a:r>
          </a:p>
          <a:p>
            <a:pPr lvl="0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For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,</a:t>
            </a:r>
            <a:r>
              <a:rPr lang="en-US" sz="5400" dirty="0" smtClean="0">
                <a:latin typeface="Comic Sans MS"/>
              </a:rPr>
              <a:t> the mapping</a:t>
            </a:r>
          </a:p>
          <a:p>
            <a:pPr lvl="0" algn="ctr">
              <a:defRPr/>
            </a:pPr>
            <a:r>
              <a:rPr lang="en-US" sz="5400" dirty="0" smtClean="0">
                <a:latin typeface="Comic Sans MS"/>
              </a:rPr>
              <a:t> 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 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 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rem(km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, n)</a:t>
            </a:r>
          </a:p>
          <a:p>
            <a:pPr lvl="0">
              <a:defRPr/>
            </a:pPr>
            <a:r>
              <a:rPr lang="en-US" sz="5400" dirty="0" smtClean="0">
                <a:latin typeface="Comic Sans MS"/>
                <a:sym typeface="Euclid Symbol"/>
              </a:rPr>
              <a:t>is a </a:t>
            </a:r>
            <a:r>
              <a:rPr lang="en-US" sz="5400" dirty="0" err="1" smtClean="0">
                <a:latin typeface="Comic Sans MS"/>
                <a:sym typeface="Euclid Symbol"/>
              </a:rPr>
              <a:t>bijection</a:t>
            </a:r>
            <a:r>
              <a:rPr lang="en-US" sz="5400" dirty="0" smtClean="0">
                <a:latin typeface="Comic Sans MS"/>
                <a:sym typeface="Euclid Symbol"/>
              </a:rPr>
              <a:t> from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r>
              <a:rPr lang="en-US" sz="5400" dirty="0" smtClean="0">
                <a:latin typeface="Comic Sans MS"/>
                <a:sym typeface="Euclid Symbol"/>
              </a:rPr>
              <a:t>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477000" y="6553200"/>
            <a:ext cx="2667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5F.</a:t>
            </a:r>
            <a:fld id="{240449DF-F5E8-4908-A8C5-8B1F7074FE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say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*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= {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,m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,…,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s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}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none of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</a:t>
            </a:r>
          </a:p>
          <a:p>
            <a:pPr algn="ctr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because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cancels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>
              <a:defRPr/>
            </a:pP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so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each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endParaRPr lang="en-US" sz="4800" dirty="0" smtClean="0">
              <a:latin typeface="Comic Sans MS"/>
              <a:cs typeface="Comic Sans MS"/>
              <a:sym typeface="Euclid Symbol" pitchFamily="18" charset="2"/>
            </a:endParaRPr>
          </a:p>
          <a:p>
            <a:pPr>
              <a:defRPr/>
            </a:pP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for a unique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93347EBB-FBA4-4869-8D0A-161607B6A0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2133600" y="1981200"/>
            <a:ext cx="510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k, 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k, …, 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48320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∙∙∙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  <a:r>
              <a:rPr lang="en-US" sz="4800" b="1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s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(m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now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cancel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latin typeface="Comic Sans MS" pitchFamily="66" charset="0"/>
              </a:rPr>
              <a:t>’s</a:t>
            </a:r>
          </a:p>
          <a:p>
            <a:pPr>
              <a:defRPr/>
            </a:pP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93347EBB-FBA4-4869-8D0A-161607B6A0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066800" y="2133600"/>
            <a:ext cx="2743200" cy="1752599"/>
            <a:chOff x="1066800" y="2133600"/>
            <a:chExt cx="2743200" cy="1752599"/>
          </a:xfrm>
        </p:grpSpPr>
        <p:cxnSp>
          <p:nvCxnSpPr>
            <p:cNvPr id="6" name="Straight Connector 5"/>
            <p:cNvCxnSpPr/>
            <p:nvPr/>
          </p:nvCxnSpPr>
          <p:spPr bwMode="auto">
            <a:xfrm rot="5400000">
              <a:off x="10668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3124200" y="3200399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6200" y="2133600"/>
            <a:ext cx="1905000" cy="1752600"/>
            <a:chOff x="76200" y="2133600"/>
            <a:chExt cx="1905000" cy="1752600"/>
          </a:xfrm>
        </p:grpSpPr>
        <p:cxnSp>
          <p:nvCxnSpPr>
            <p:cNvPr id="7" name="Straight Connector 6"/>
            <p:cNvCxnSpPr/>
            <p:nvPr/>
          </p:nvCxnSpPr>
          <p:spPr bwMode="auto">
            <a:xfrm rot="5400000">
              <a:off x="762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5400000">
              <a:off x="1295400" y="32004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2819400" y="2133600"/>
            <a:ext cx="2895600" cy="1752600"/>
            <a:chOff x="2819400" y="2133600"/>
            <a:chExt cx="2895600" cy="175260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5400000">
              <a:off x="28194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5029200" y="32004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1610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 1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(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93347EBB-FBA4-4869-8D0A-161607B6A01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1610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 1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    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93347EBB-FBA4-4869-8D0A-161607B6A01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D84392B-0D9B-42AA-BA65-FCCCDA49260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p:oleObj spid="_x0000_s1027" name="Equation" r:id="rId4" imgW="126720" imgH="1904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p:oleObj spid="_x0000_s1030" name="Equation" r:id="rId5" imgW="2044700" imgH="6477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D84392B-0D9B-42AA-BA65-FCCCDA49260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p:oleObj spid="_x0000_s2051" name="Equation" r:id="rId4" imgW="126720" imgH="190440" progId="Equation.DSMT4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p:oleObj spid="_x0000_s2057" name="Equation" r:id="rId5" imgW="2044700" imgH="81280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p:oleObj spid="_x0000_s91139" name="Equation" r:id="rId4" imgW="2031840" imgH="736560" progId="Equation.DSMT4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D84392B-0D9B-42AA-BA65-FCCCDA49260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p:oleObj spid="_x0000_s91138" name="Equation" r:id="rId5" imgW="126720" imgH="19044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D84392B-0D9B-42AA-BA65-FCCCDA49260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p:oleObj spid="_x0000_s3075" name="Equation" r:id="rId4" imgW="126720" imgH="19044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p:oleObj spid="_x0000_s3076" name="Equation" r:id="rId5" imgW="393480" imgH="34272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p:oleObj spid="_x0000_s3074" name="Equation" r:id="rId6" imgW="1917360" imgH="711000" progId="Equation.DSMT4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uiExpand="1" build="p"/>
      <p:bldP spid="1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6A5E9C01-C108-4A5C-AE7A-FB77D488E7D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Receiver’s abilities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5943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find two large primes 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p, q</a:t>
            </a:r>
          </a:p>
          <a:p>
            <a:pPr eaLnBrk="1" hangingPunct="1">
              <a:buFontTx/>
              <a:buNone/>
            </a:pPr>
            <a:r>
              <a:rPr lang="en-US" sz="4000" i="1" dirty="0" smtClean="0">
                <a:solidFill>
                  <a:srgbClr val="3333CC"/>
                </a:solidFill>
              </a:rPr>
              <a:t>   </a:t>
            </a:r>
            <a:r>
              <a:rPr lang="en-US" sz="4000" i="1" dirty="0" smtClean="0"/>
              <a:t>- </a:t>
            </a:r>
            <a:r>
              <a:rPr lang="en-US" sz="4000" dirty="0" smtClean="0"/>
              <a:t>ok because: lots of primes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- fast test for </a:t>
            </a:r>
            <a:r>
              <a:rPr lang="en-US" sz="4000" dirty="0" err="1" smtClean="0"/>
              <a:t>primality</a:t>
            </a:r>
            <a:endParaRPr lang="en-US" sz="4000" dirty="0" smtClean="0"/>
          </a:p>
          <a:p>
            <a:pPr eaLnBrk="1" hangingPunct="1"/>
            <a:r>
              <a:rPr lang="en-US" sz="4000" dirty="0" smtClean="0"/>
              <a:t>find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e</a:t>
            </a:r>
            <a:r>
              <a:rPr lang="en-US" sz="4000" dirty="0" smtClean="0">
                <a:solidFill>
                  <a:srgbClr val="3333CC"/>
                </a:solidFill>
              </a:rPr>
              <a:t> </a:t>
            </a:r>
            <a:r>
              <a:rPr lang="en-US" sz="4000" dirty="0" smtClean="0"/>
              <a:t>rel. prime to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(p-1)(q-1)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ok: lots of rel. prime </a:t>
            </a:r>
            <a:r>
              <a:rPr lang="en-US" sz="4000" dirty="0" err="1" smtClean="0"/>
              <a:t>nums</a:t>
            </a:r>
            <a:endParaRPr lang="en-US" sz="4000" dirty="0" smtClean="0"/>
          </a:p>
          <a:p>
            <a:pPr eaLnBrk="1" hangingPunct="1">
              <a:buFontTx/>
              <a:buNone/>
            </a:pPr>
            <a:r>
              <a:rPr lang="en-US" sz="4000" dirty="0" smtClean="0"/>
              <a:t>   - </a:t>
            </a:r>
            <a:r>
              <a:rPr lang="en-US" sz="4000" dirty="0" err="1" smtClean="0"/>
              <a:t>gcd</a:t>
            </a:r>
            <a:r>
              <a:rPr lang="en-US" sz="4000" dirty="0" smtClean="0"/>
              <a:t> easy to compute</a:t>
            </a:r>
          </a:p>
          <a:p>
            <a:pPr eaLnBrk="1" hangingPunct="1"/>
            <a:r>
              <a:rPr lang="en-US" sz="4000" dirty="0" smtClean="0"/>
              <a:t>find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(mod (p-1)(q-1)) </a:t>
            </a:r>
            <a:r>
              <a:rPr lang="en-US" sz="4000" dirty="0" smtClean="0"/>
              <a:t>inverse of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e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easy using </a:t>
            </a:r>
            <a:r>
              <a:rPr lang="en-US" sz="4000" dirty="0" err="1" smtClean="0"/>
              <a:t>Pulverizer</a:t>
            </a:r>
            <a:r>
              <a:rPr lang="en-US" sz="4000" dirty="0" smtClean="0"/>
              <a:t> or Euler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87DF85EA-4F88-44EA-83A1-78351A258CE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1228725"/>
            <a:ext cx="8778875" cy="36703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::= #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0,1,…,n-1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s.t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.</a:t>
            </a:r>
          </a:p>
          <a:p>
            <a:pPr marL="0" indent="-609600" eaLnBrk="1" hangingPunct="1">
              <a:spcBef>
                <a:spcPts val="0"/>
              </a:spcBef>
              <a:buFontTx/>
              <a:buNone/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           k rel. prime to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n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cs typeface="Courier New" pitchFamily="49" charset="0"/>
              <a:sym typeface="Euclid Symbol" pitchFamily="18" charset="2"/>
            </a:endParaRPr>
          </a:p>
          <a:p>
            <a:pPr marL="609600" indent="-609600" eaLnBrk="1" hangingPunct="1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(7)  = 6</a:t>
            </a:r>
          </a:p>
          <a:p>
            <a:pPr marL="609600" indent="-609600" eaLnBrk="1" hangingPunct="1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>
                <a:solidFill>
                  <a:srgbClr val="3333CC"/>
                </a:solidFill>
              </a:rPr>
              <a:t>12) = 4</a:t>
            </a:r>
            <a:endParaRPr lang="en-US" sz="4800" dirty="0" smtClean="0">
              <a:solidFill>
                <a:srgbClr val="008000"/>
              </a:solidFill>
            </a:endParaRPr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1130300" y="4960938"/>
            <a:ext cx="69151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,11</a:t>
            </a:r>
            <a:endParaRPr lang="en-US" sz="4400"/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3776663" y="2987675"/>
            <a:ext cx="3157537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1,2,3,4,5,6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3" grpId="0"/>
      <p:bldP spid="3727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F389C0C6-D6B8-4BCF-9EE6-7CFCBB0EDCA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Why is it secure?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800" dirty="0" smtClean="0"/>
              <a:t>easy to break </a:t>
            </a:r>
            <a:r>
              <a:rPr lang="en-US" sz="4800" i="1" dirty="0" smtClean="0"/>
              <a:t>if</a:t>
            </a:r>
            <a:r>
              <a:rPr lang="en-US" sz="4800" dirty="0" smtClean="0"/>
              <a:t> can factor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(find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same way receiver did)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conversely, from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can factor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(but </a:t>
            </a:r>
            <a:r>
              <a:rPr lang="en-US" sz="4400" dirty="0" smtClean="0">
                <a:solidFill>
                  <a:srgbClr val="FF00FF"/>
                </a:solidFill>
              </a:rPr>
              <a:t>factoring appears hard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FF00FF"/>
                </a:solidFill>
              </a:rPr>
              <a:t>   </a:t>
            </a:r>
            <a:r>
              <a:rPr lang="en-US" sz="4400" dirty="0" smtClean="0"/>
              <a:t>so finding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 must also be hard)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 RSA has withstood 30 years of attacks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/>
            <a:r>
              <a:rPr lang="en-US" sz="12700" dirty="0"/>
              <a:t>Problems</a:t>
            </a:r>
          </a:p>
          <a:p>
            <a:pPr algn="ctr" eaLnBrk="1" hangingPunct="1"/>
            <a:r>
              <a:rPr lang="en-US" sz="12700" dirty="0" smtClean="0"/>
              <a:t>1 </a:t>
            </a:r>
            <a:r>
              <a:rPr lang="en-US" sz="12700" dirty="0" smtClean="0">
                <a:sym typeface="Euclid Symbol" pitchFamily="18" charset="2"/>
              </a:rPr>
              <a:t>&amp; 2</a:t>
            </a:r>
            <a:endParaRPr lang="en-US" sz="127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F389C0C6-D6B8-4BCF-9EE6-7CFCBB0EDCA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990600"/>
            <a:ext cx="8991600" cy="5355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say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*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= {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,m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,…,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s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}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none of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  <a:p>
            <a:pPr algn="ctr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because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cancels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>
              <a:defRPr/>
            </a:pP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so neither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are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rem(m</a:t>
            </a:r>
            <a:r>
              <a:rPr lang="en-US" sz="4800" baseline="-250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,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n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)</a:t>
            </a:r>
            <a:endParaRPr lang="en-US" sz="4800" dirty="0" smtClean="0">
              <a:solidFill>
                <a:schemeClr val="accent5">
                  <a:lumMod val="50000"/>
                </a:schemeClr>
              </a:solidFill>
              <a:latin typeface="Comic Sans MS" pitchFamily="66" charset="0"/>
              <a:sym typeface="Euclid Symbol" pitchFamily="18" charset="2"/>
            </a:endParaRPr>
          </a:p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  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      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r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 …,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s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defRPr/>
            </a:pP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so 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each one is different.</a:t>
            </a:r>
          </a:p>
          <a:p>
            <a:pPr>
              <a:defRPr/>
            </a:pP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so just a permutation of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i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’s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133600" y="1676400"/>
            <a:ext cx="5105400" cy="838200"/>
          </a:xfrm>
        </p:spPr>
        <p:txBody>
          <a:bodyPr/>
          <a:lstStyle/>
          <a:p>
            <a:pPr>
              <a:defRPr/>
            </a:pP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k, m</a:t>
            </a:r>
            <a:r>
              <a:rPr lang="en-US" sz="4800" baseline="-250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k, …, 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s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k</a:t>
            </a:r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93507" y="4038600"/>
            <a:ext cx="1883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/>
                <a:cs typeface="Comic Sans MS"/>
                <a:sym typeface="Euclid Symbol" pitchFamily="18" charset="2"/>
              </a:rPr>
              <a:t>[1,n)</a:t>
            </a:r>
            <a:endParaRPr lang="en-US" sz="7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9400" y="6553200"/>
            <a:ext cx="184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D84392B-0D9B-42AA-BA65-FCCCDA49260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513899" y="1236663"/>
            <a:ext cx="8477701" cy="467820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So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4400" b="1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r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(m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k)(m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 (mod n)</a:t>
            </a:r>
          </a:p>
          <a:p>
            <a:pPr>
              <a:defRPr/>
            </a:pP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=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4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∙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 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n)</a:t>
            </a:r>
          </a:p>
          <a:p>
            <a:pPr>
              <a:defRPr/>
            </a:pPr>
            <a:r>
              <a:rPr lang="en-US" sz="4800" dirty="0">
                <a:latin typeface="Comic Sans MS" pitchFamily="66" charset="0"/>
              </a:rPr>
              <a:t>But OK to cancel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∙∙∙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, 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n)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pPr>
              <a:defRPr/>
            </a:pPr>
            <a:r>
              <a:rPr lang="en-US" sz="4800" dirty="0">
                <a:latin typeface="Comic Sans MS" pitchFamily="66" charset="0"/>
              </a:rPr>
              <a:t>                                  </a:t>
            </a:r>
            <a:r>
              <a:rPr lang="en-US" sz="4800" dirty="0">
                <a:solidFill>
                  <a:srgbClr val="00A200"/>
                </a:solidFill>
                <a:latin typeface="Comic Sans MS" pitchFamily="66" charset="0"/>
              </a:rPr>
              <a:t>QED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10800000" flipV="1">
            <a:off x="1633538" y="1528763"/>
            <a:ext cx="1903412" cy="285750"/>
          </a:xfrm>
          <a:prstGeom prst="line">
            <a:avLst/>
          </a:prstGeom>
          <a:noFill/>
          <a:ln w="41275" algn="ctr">
            <a:solidFill>
              <a:srgbClr val="0000CC"/>
            </a:solidFill>
            <a:prstDash val="sysDash"/>
            <a:round/>
            <a:headEnd/>
            <a:tailEnd type="none" w="lg" len="lg"/>
          </a:ln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rot="10800000" flipV="1">
            <a:off x="1951038" y="3221038"/>
            <a:ext cx="1903412" cy="284162"/>
          </a:xfrm>
          <a:prstGeom prst="line">
            <a:avLst/>
          </a:prstGeom>
          <a:noFill/>
          <a:ln w="41275" algn="ctr">
            <a:solidFill>
              <a:srgbClr val="0000CC"/>
            </a:solidFill>
            <a:prstDash val="sysDash"/>
            <a:round/>
            <a:headEnd/>
            <a:tailEnd type="none" w="lg" len="lg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BAD967A3-F968-4CE5-B9C8-0E65E562AC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endParaRPr lang="en-US" sz="6000" b="0" dirty="0" smtClean="0">
              <a:solidFill>
                <a:schemeClr val="tx1"/>
              </a:solidFill>
            </a:endParaRP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546100" y="1770063"/>
            <a:ext cx="8112125" cy="15557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>
                <a:latin typeface="Comic Sans MS" pitchFamily="66" charset="0"/>
              </a:rPr>
              <a:t>If </a:t>
            </a:r>
            <a:r>
              <a:rPr lang="en-US" sz="4800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4800">
                <a:latin typeface="Comic Sans MS" pitchFamily="66" charset="0"/>
              </a:rPr>
              <a:t> prime,</a:t>
            </a:r>
            <a:r>
              <a:rPr lang="en-US"/>
              <a:t> </a:t>
            </a:r>
            <a:r>
              <a:rPr lang="en-US" sz="4800">
                <a:latin typeface="Comic Sans MS" pitchFamily="66" charset="0"/>
              </a:rPr>
              <a:t>everything from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800">
                <a:latin typeface="Comic Sans MS" pitchFamily="66" charset="0"/>
              </a:rPr>
              <a:t> to </a:t>
            </a:r>
            <a:r>
              <a:rPr lang="en-US" sz="4800">
                <a:solidFill>
                  <a:srgbClr val="3333CC"/>
                </a:solidFill>
                <a:latin typeface="Comic Sans MS" pitchFamily="66" charset="0"/>
              </a:rPr>
              <a:t>p-1 </a:t>
            </a:r>
            <a:r>
              <a:rPr lang="en-US" sz="4800">
                <a:latin typeface="Comic Sans MS" pitchFamily="66" charset="0"/>
              </a:rPr>
              <a:t>is rel. prime to </a:t>
            </a:r>
            <a:r>
              <a:rPr lang="en-US" sz="4800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4800">
                <a:latin typeface="Comic Sans MS" pitchFamily="66" charset="0"/>
              </a:rPr>
              <a:t>, so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2359025" y="3754438"/>
            <a:ext cx="4500563" cy="11080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) = p – 1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628CA37F-BEB8-4F06-9290-65883FDFDA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931" y="993775"/>
            <a:ext cx="2277269" cy="1139825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(9)?</a:t>
            </a:r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609600" y="4876800"/>
            <a:ext cx="7839005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Comic Sans MS" pitchFamily="66" charset="0"/>
              </a:rPr>
              <a:t>so,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(9/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6</a:t>
            </a:r>
            <a:endParaRPr lang="en-US" sz="60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63204" y="2155210"/>
            <a:ext cx="8047396" cy="24929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</a:p>
          <a:p>
            <a:r>
              <a:rPr lang="en-US" sz="4800" dirty="0" smtClean="0">
                <a:latin typeface="Comic Sans MS" pitchFamily="66" charset="0"/>
              </a:rPr>
              <a:t>3 divides every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4800" dirty="0" smtClean="0">
                <a:latin typeface="Comic Sans MS" pitchFamily="66" charset="0"/>
              </a:rPr>
              <a:t>rd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 number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926" y="113407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0,1,2,3,4,5,6,7,8</a:t>
            </a:r>
            <a:endParaRPr lang="en-US" sz="5400" kern="0" dirty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1926" y="114300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,1,2,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3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,4,5,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6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,7,8</a:t>
            </a:r>
            <a:endParaRPr lang="en-US" sz="5400" kern="0" dirty="0">
              <a:solidFill>
                <a:srgbClr val="008000"/>
              </a:solidFill>
              <a:latin typeface="Comic Sans M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8" grpId="0"/>
      <p:bldP spid="25606" grpId="0" build="allAtOnce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0" y="1371600"/>
            <a:ext cx="7542449" cy="7571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1059454A-2E72-4D2B-8CF4-AC51538C5AA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52400" y="2438400"/>
            <a:ext cx="8839200" cy="8402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 divides every </a:t>
            </a:r>
            <a:r>
              <a:rPr lang="en-US" sz="54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5400" dirty="0" err="1">
                <a:latin typeface="Comic Sans MS" pitchFamily="66" charset="0"/>
              </a:rPr>
              <a:t>th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1174750" y="43688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 useBgFill="1">
        <p:nvSpPr>
          <p:cNvPr id="7" name="Rectangle 10"/>
          <p:cNvSpPr>
            <a:spLocks noChangeArrowheads="1"/>
          </p:cNvSpPr>
          <p:nvPr/>
        </p:nvSpPr>
        <p:spPr bwMode="auto">
          <a:xfrm>
            <a:off x="762000" y="1376470"/>
            <a:ext cx="7678705" cy="757130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.,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582799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these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numbers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rel. prime to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6000" baseline="30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29" name="Rectangle 10"/>
          <p:cNvSpPr>
            <a:spLocks noChangeArrowheads="1"/>
          </p:cNvSpPr>
          <p:nvPr/>
        </p:nvSpPr>
        <p:spPr bwMode="auto">
          <a:xfrm>
            <a:off x="762000" y="1376470"/>
            <a:ext cx="7678705" cy="757130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.,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1059454A-2E72-4D2B-8CF4-AC51538C5AA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52400" y="2438400"/>
            <a:ext cx="8839200" cy="8402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 divides every </a:t>
            </a:r>
            <a:r>
              <a:rPr lang="en-US" sz="54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5400" dirty="0" err="1">
                <a:latin typeface="Comic Sans MS" pitchFamily="66" charset="0"/>
              </a:rPr>
              <a:t>th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1174750" y="43688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1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582799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these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numbers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rel. prime to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6000" baseline="30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66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1403349" y="2790825"/>
            <a:ext cx="636905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>
                <a:solidFill>
                  <a:srgbClr val="3333FF"/>
                </a:solidFill>
                <a:latin typeface="Comic Sans MS" pitchFamily="66" charset="0"/>
              </a:rPr>
              <a:t>) = 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–</a:t>
            </a:r>
            <a:r>
              <a:rPr lang="en-US" sz="6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 err="1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endParaRPr lang="en-US" sz="66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222875" y="2854325"/>
            <a:ext cx="3235325" cy="11080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3333FF"/>
                </a:solidFill>
                <a:latin typeface="Comic Sans MS" pitchFamily="66" charset="0"/>
              </a:rPr>
              <a:t>– p</a:t>
            </a:r>
            <a:r>
              <a:rPr lang="en-US" sz="6600" baseline="30000" dirty="0">
                <a:solidFill>
                  <a:srgbClr val="3333FF"/>
                </a:solidFill>
                <a:latin typeface="Comic Sans MS" pitchFamily="66" charset="0"/>
              </a:rPr>
              <a:t>k-1  </a:t>
            </a:r>
            <a:r>
              <a:rPr lang="en-US" sz="6600" baseline="30000" dirty="0" smtClean="0">
                <a:solidFill>
                  <a:srgbClr val="3333FF"/>
                </a:solidFill>
                <a:latin typeface="Comic Sans MS" pitchFamily="66" charset="0"/>
              </a:rPr>
              <a:t>     </a:t>
            </a:r>
            <a:endParaRPr lang="en-US" sz="6600" baseline="300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C87CF356-7DF0-4D58-87B4-D1D77D4EF2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1219200" y="2514600"/>
            <a:ext cx="6324600" cy="17430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466671"/>
            <a:ext cx="111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+mj-lt"/>
              </a:rPr>
              <a:t>so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2" grpId="0"/>
      <p:bldP spid="406535" grpId="0" animBg="1"/>
      <p:bldP spid="4065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D1D0FF0-6D93-442D-82F5-8BA6A710F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95400"/>
            <a:ext cx="8191500" cy="4622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296863" y="1077913"/>
            <a:ext cx="8548687" cy="28884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4800" i="1" dirty="0">
                <a:latin typeface="Comic Sans MS" pitchFamily="66" charset="0"/>
                <a:sym typeface="Symbol" pitchFamily="18" charset="2"/>
              </a:rPr>
              <a:t>Lemma </a:t>
            </a:r>
            <a:r>
              <a:rPr lang="en-US" sz="5400" dirty="0">
                <a:latin typeface="Euclid Symbol" charset="2"/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5400" dirty="0" smtClean="0">
                <a:latin typeface="Comic Sans MS" pitchFamily="66" charset="0"/>
              </a:rPr>
              <a:t>  For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, b</a:t>
            </a:r>
            <a:r>
              <a:rPr lang="en-US" sz="54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5400" i="1" dirty="0">
                <a:latin typeface="Comic Sans MS" pitchFamily="66" charset="0"/>
              </a:rPr>
              <a:t>relatively prime</a:t>
            </a:r>
            <a:r>
              <a:rPr lang="en-US" sz="5400" dirty="0">
                <a:latin typeface="Comic Sans MS" pitchFamily="66" charset="0"/>
              </a:rPr>
              <a:t>,</a:t>
            </a:r>
            <a:endParaRPr lang="en-US" sz="5400" dirty="0" smtClean="0"/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685800" y="1828800"/>
            <a:ext cx="8096250" cy="22733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533400" y="4343400"/>
            <a:ext cx="8063175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pf</a:t>
            </a:r>
            <a:r>
              <a:rPr lang="en-US" sz="5400" dirty="0"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Class prob</a:t>
            </a:r>
            <a:r>
              <a:rPr lang="en-US" sz="5400" dirty="0" smtClean="0">
                <a:latin typeface="Comic Sans MS" pitchFamily="66" charset="0"/>
              </a:rPr>
              <a:t>.  </a:t>
            </a:r>
            <a:r>
              <a:rPr lang="en-US" sz="5400" dirty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nother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r>
              <a:rPr lang="en-US" sz="5400" dirty="0" smtClean="0">
                <a:latin typeface="Comic Sans MS" pitchFamily="66" charset="0"/>
              </a:rPr>
              <a:t>way later by</a:t>
            </a:r>
            <a:r>
              <a:rPr lang="en-US" sz="5400" dirty="0" smtClean="0">
                <a:latin typeface="Comic Sans MS" pitchFamily="66" charset="0"/>
              </a:rPr>
              <a:t> “counting</a:t>
            </a:r>
            <a:r>
              <a:rPr lang="en-US" sz="5400" dirty="0" smtClean="0">
                <a:latin typeface="Comic Sans MS" pitchFamily="66" charset="0"/>
              </a:rPr>
              <a:t>.”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/>
      <p:bldP spid="403463" grpId="0" animBg="1"/>
      <p:bldP spid="40346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1426</Words>
  <Application>Microsoft Macintosh PowerPoint</Application>
  <PresentationFormat>On-screen Show (4:3)</PresentationFormat>
  <Paragraphs>276</Paragraphs>
  <Slides>33</Slides>
  <Notes>33</Notes>
  <HiddenSlides>12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Comic Sans MS</vt:lpstr>
      <vt:lpstr>EURM10</vt:lpstr>
      <vt:lpstr>cmsy10</vt:lpstr>
      <vt:lpstr>Euclid Symbol</vt:lpstr>
      <vt:lpstr>6.042 Lecture Template</vt:lpstr>
      <vt:lpstr>Equation</vt:lpstr>
      <vt:lpstr>Slide 1</vt:lpstr>
      <vt:lpstr>Euler φ function</vt:lpstr>
      <vt:lpstr>Euler φ function</vt:lpstr>
      <vt:lpstr>Calculating φ</vt:lpstr>
      <vt:lpstr>Euler φ function</vt:lpstr>
      <vt:lpstr>Calculating φ(pk)</vt:lpstr>
      <vt:lpstr>Calculating φ(pk)</vt:lpstr>
      <vt:lpstr>Calculating φ(pk)</vt:lpstr>
      <vt:lpstr>Calculating φ(a⋅b)</vt:lpstr>
      <vt:lpstr>Calculating φ(a⋅b)</vt:lpstr>
      <vt:lpstr>Euler’s Theorem</vt:lpstr>
      <vt:lpstr>Fermat’s “Little” Theorem</vt:lpstr>
      <vt:lpstr>Proof of Euler’s Theorem</vt:lpstr>
      <vt:lpstr>Proof of Euler’s Theorem</vt:lpstr>
      <vt:lpstr>Proof of Euler’s Theorem</vt:lpstr>
      <vt:lpstr>Proof of Euler’s Theorem</vt:lpstr>
      <vt:lpstr>Slide 17</vt:lpstr>
      <vt:lpstr>Slide 18</vt:lpstr>
      <vt:lpstr>Slide 19</vt:lpstr>
      <vt:lpstr>Permuting n*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Receiver’s abilities</vt:lpstr>
      <vt:lpstr>Why is it secure?</vt:lpstr>
      <vt:lpstr>Team Problems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385</cp:revision>
  <cp:lastPrinted>2009-11-02T15:10:55Z</cp:lastPrinted>
  <dcterms:created xsi:type="dcterms:W3CDTF">2011-02-28T01:50:02Z</dcterms:created>
  <dcterms:modified xsi:type="dcterms:W3CDTF">2011-02-28T03:21:41Z</dcterms:modified>
</cp:coreProperties>
</file>