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.bin" ContentType="application/vnd.openxmlformats-officedocument.oleObject"/>
  <Override PartName="/ppt/notesSlides/notesSlide19.xml" ContentType="application/vnd.openxmlformats-officedocument.presentationml.notesSlide+xml"/>
  <Override PartName="/ppt/embeddings/oleObject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5.bin" ContentType="application/vnd.openxmlformats-officedocument.oleObject"/>
  <Override PartName="/ppt/notesSlides/notesSlide22.xml" ContentType="application/vnd.openxmlformats-officedocument.presentationml.notesSlide+xml"/>
  <Override PartName="/ppt/embeddings/oleObject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3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5.xml" ContentType="application/vnd.openxmlformats-officedocument.presentationml.notesSlide+xml"/>
  <Override PartName="/ppt/embeddings/oleObject23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9.xml" ContentType="application/vnd.openxmlformats-officedocument.presentationml.notesSlide+xml"/>
  <Override PartName="/ppt/embeddings/oleObject31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4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44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45.xml" ContentType="application/vnd.openxmlformats-officedocument.presentationml.notesSlide+xml"/>
  <Override PartName="/ppt/embeddings/oleObject47.bin" ContentType="application/vnd.openxmlformats-officedocument.oleObject"/>
  <Override PartName="/ppt/notesSlides/notesSlide46.xml" ContentType="application/vnd.openxmlformats-officedocument.presentationml.notesSlide+xml"/>
  <Override PartName="/ppt/embeddings/oleObject48.bin" ContentType="application/vnd.openxmlformats-officedocument.oleObject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51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5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53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5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57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58.xml" ContentType="application/vnd.openxmlformats-officedocument.presentationml.notesSlide+xml"/>
  <Override PartName="/ppt/embeddings/oleObject66.bin" ContentType="application/vnd.openxmlformats-officedocument.oleObject"/>
  <Override PartName="/ppt/notesSlides/notesSlide59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64.xml" ContentType="application/vnd.openxmlformats-officedocument.presentationml.notesSlide+xml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83"/>
  </p:notesMasterIdLst>
  <p:handoutMasterIdLst>
    <p:handoutMasterId r:id="rId84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849" r:id="rId19"/>
    <p:sldId id="780" r:id="rId20"/>
    <p:sldId id="781" r:id="rId21"/>
    <p:sldId id="782" r:id="rId22"/>
    <p:sldId id="783" r:id="rId23"/>
    <p:sldId id="784" r:id="rId24"/>
    <p:sldId id="785" r:id="rId25"/>
    <p:sldId id="787" r:id="rId26"/>
    <p:sldId id="788" r:id="rId27"/>
    <p:sldId id="851" r:id="rId28"/>
    <p:sldId id="789" r:id="rId29"/>
    <p:sldId id="850" r:id="rId30"/>
    <p:sldId id="790" r:id="rId31"/>
    <p:sldId id="791" r:id="rId32"/>
    <p:sldId id="847" r:id="rId33"/>
    <p:sldId id="793" r:id="rId34"/>
    <p:sldId id="806" r:id="rId35"/>
    <p:sldId id="794" r:id="rId36"/>
    <p:sldId id="795" r:id="rId37"/>
    <p:sldId id="796" r:id="rId38"/>
    <p:sldId id="805" r:id="rId39"/>
    <p:sldId id="803" r:id="rId40"/>
    <p:sldId id="798" r:id="rId41"/>
    <p:sldId id="832" r:id="rId42"/>
    <p:sldId id="833" r:id="rId43"/>
    <p:sldId id="834" r:id="rId44"/>
    <p:sldId id="845" r:id="rId45"/>
    <p:sldId id="846" r:id="rId46"/>
    <p:sldId id="836" r:id="rId47"/>
    <p:sldId id="804" r:id="rId48"/>
    <p:sldId id="816" r:id="rId49"/>
    <p:sldId id="820" r:id="rId50"/>
    <p:sldId id="821" r:id="rId51"/>
    <p:sldId id="826" r:id="rId52"/>
    <p:sldId id="842" r:id="rId53"/>
    <p:sldId id="844" r:id="rId54"/>
    <p:sldId id="838" r:id="rId55"/>
    <p:sldId id="841" r:id="rId56"/>
    <p:sldId id="839" r:id="rId57"/>
    <p:sldId id="840" r:id="rId58"/>
    <p:sldId id="807" r:id="rId59"/>
    <p:sldId id="808" r:id="rId60"/>
    <p:sldId id="823" r:id="rId61"/>
    <p:sldId id="848" r:id="rId62"/>
    <p:sldId id="817" r:id="rId63"/>
    <p:sldId id="822" r:id="rId64"/>
    <p:sldId id="809" r:id="rId65"/>
    <p:sldId id="824" r:id="rId66"/>
    <p:sldId id="810" r:id="rId67"/>
    <p:sldId id="811" r:id="rId68"/>
    <p:sldId id="812" r:id="rId69"/>
    <p:sldId id="813" r:id="rId70"/>
    <p:sldId id="814" r:id="rId71"/>
    <p:sldId id="852" r:id="rId72"/>
    <p:sldId id="853" r:id="rId73"/>
    <p:sldId id="854" r:id="rId74"/>
    <p:sldId id="855" r:id="rId75"/>
    <p:sldId id="856" r:id="rId76"/>
    <p:sldId id="857" r:id="rId77"/>
    <p:sldId id="858" r:id="rId78"/>
    <p:sldId id="859" r:id="rId79"/>
    <p:sldId id="860" r:id="rId80"/>
    <p:sldId id="861" r:id="rId81"/>
    <p:sldId id="801" r:id="rId82"/>
  </p:sldIdLst>
  <p:sldSz cx="9144000" cy="6858000" type="screen4x3"/>
  <p:notesSz cx="7315200" cy="9601200"/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99" d="100"/>
          <a:sy n="99" d="100"/>
        </p:scale>
        <p:origin x="-1192" y="-104"/>
      </p:cViewPr>
      <p:guideLst>
        <p:guide orient="horz" pos="215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tags" Target="tags/tag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emf"/><Relationship Id="rId3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Relationship Id="rId2" Type="http://schemas.openxmlformats.org/officeDocument/2006/relationships/image" Target="../media/image70.wmf"/><Relationship Id="rId3" Type="http://schemas.openxmlformats.org/officeDocument/2006/relationships/image" Target="../media/image7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74.emf"/><Relationship Id="rId3" Type="http://schemas.openxmlformats.org/officeDocument/2006/relationships/image" Target="../media/image7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F51C7-4A33-4B69-A096-9D319E8F5A0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7E58D-1AA7-48D4-8BC8-4713A13A6EF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18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20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22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4B68-0D47-4C84-B0ED-27EDE9A2BED0}" type="slidenum">
              <a:rPr lang="en-US"/>
              <a:pPr/>
              <a:t>24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25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26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34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35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36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39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40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40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41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41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45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46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47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47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48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57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61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62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63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65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65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67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69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CA1-31D6-4149-A5F4-B932B1BA8953}" type="slidenum">
              <a:rPr lang="en-US"/>
              <a:pPr/>
              <a:t>80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14F.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December 9,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wmf"/><Relationship Id="rId12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emf"/><Relationship Id="rId12" Type="http://schemas.openxmlformats.org/officeDocument/2006/relationships/oleObject" Target="../embeddings/oleObject36.bin"/><Relationship Id="rId13" Type="http://schemas.openxmlformats.org/officeDocument/2006/relationships/image" Target="../media/image3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5.bin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oleObject" Target="../embeddings/oleObject41.bin"/><Relationship Id="rId13" Type="http://schemas.openxmlformats.org/officeDocument/2006/relationships/image" Target="../media/image4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1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40.bin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emf"/><Relationship Id="rId12" Type="http://schemas.openxmlformats.org/officeDocument/2006/relationships/oleObject" Target="../embeddings/oleObject46.bin"/><Relationship Id="rId13" Type="http://schemas.openxmlformats.org/officeDocument/2006/relationships/image" Target="../media/image4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47.emf"/><Relationship Id="rId10" Type="http://schemas.openxmlformats.org/officeDocument/2006/relationships/oleObject" Target="../embeddings/oleObject4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34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0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1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5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54.emf"/><Relationship Id="rId6" Type="http://schemas.openxmlformats.org/officeDocument/2006/relationships/image" Target="../media/image6.w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6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59.emf"/><Relationship Id="rId8" Type="http://schemas.openxmlformats.org/officeDocument/2006/relationships/image" Target="../media/image3.jpeg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6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2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63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5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3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6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8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9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70.w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71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4" Type="http://schemas.openxmlformats.org/officeDocument/2006/relationships/image" Target="../media/image72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74.e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75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6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77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4" Type="http://schemas.openxmlformats.org/officeDocument/2006/relationships/oleObject" Target="../embeddings/oleObject76.bin"/><Relationship Id="rId5" Type="http://schemas.openxmlformats.org/officeDocument/2006/relationships/image" Target="../media/image78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4" Type="http://schemas.openxmlformats.org/officeDocument/2006/relationships/image" Target="../media/image80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4" Type="http://schemas.openxmlformats.org/officeDocument/2006/relationships/image" Target="../media/image81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2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4" Type="http://schemas.openxmlformats.org/officeDocument/2006/relationships/image" Target="../media/image83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279400"/>
            <a:ext cx="61722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IQ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0238"/>
            <a:ext cx="7937500" cy="300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Average IQ ::= 100</a:t>
            </a:r>
          </a:p>
          <a:p>
            <a:pPr eaLnBrk="1" hangingPunct="1">
              <a:buFontTx/>
              <a:buNone/>
            </a:pPr>
            <a:r>
              <a:rPr lang="en-US" sz="4400" i="1" smtClean="0">
                <a:solidFill>
                  <a:srgbClr val="0000FF"/>
                </a:solidFill>
              </a:rPr>
              <a:t>QUICKIE:</a:t>
            </a:r>
            <a:r>
              <a:rPr lang="en-US" sz="4400" smtClean="0"/>
              <a:t> What fraction of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 people can have an IQ </a:t>
            </a:r>
            <a:r>
              <a:rPr lang="en-US" sz="4400" smtClean="0">
                <a:cs typeface="Times New Roman" pitchFamily="18" charset="0"/>
              </a:rPr>
              <a:t>≥</a:t>
            </a:r>
            <a:r>
              <a:rPr lang="en-US" sz="4400" smtClean="0"/>
              <a:t> 200?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12900"/>
            <a:ext cx="8718550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i="1" smtClean="0">
                <a:solidFill>
                  <a:srgbClr val="0000FF"/>
                </a:solidFill>
              </a:rPr>
              <a:t>At most</a:t>
            </a:r>
            <a:r>
              <a:rPr lang="en-US" sz="4800" smtClean="0">
                <a:solidFill>
                  <a:srgbClr val="0000FF"/>
                </a:solidFill>
              </a:rPr>
              <a:t>  1/2 the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>
                <a:solidFill>
                  <a:srgbClr val="0000FF"/>
                </a:solidFill>
              </a:rPr>
              <a:t>       have IQ </a:t>
            </a:r>
            <a:r>
              <a:rPr lang="en-US" sz="4800" smtClean="0">
                <a:solidFill>
                  <a:srgbClr val="0000FF"/>
                </a:solidFill>
                <a:latin typeface="cmsy10" pitchFamily="34" charset="0"/>
              </a:rPr>
              <a:t>¸ </a:t>
            </a:r>
            <a:r>
              <a:rPr lang="en-US" sz="4800" smtClean="0">
                <a:solidFill>
                  <a:srgbClr val="0000FF"/>
                </a:solidFill>
              </a:rPr>
              <a:t>200.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Otherwise,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average IQ &gt; (1/2)</a:t>
            </a:r>
            <a:r>
              <a:rPr lang="en-US" sz="4800" smtClean="0">
                <a:latin typeface="cmsy10" pitchFamily="34" charset="0"/>
              </a:rPr>
              <a:t>¢</a:t>
            </a:r>
            <a:r>
              <a:rPr lang="en-US" sz="4800" smtClean="0"/>
              <a:t>200 = 100</a:t>
            </a:r>
            <a:endParaRPr lang="en-US" sz="6000" smtClean="0">
              <a:solidFill>
                <a:srgbClr val="008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 Higher than 200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76" y="1333500"/>
            <a:ext cx="8586824" cy="4976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…at most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1/3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06" y="1703475"/>
            <a:ext cx="8970141" cy="336663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If more than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  <a:r>
              <a:rPr lang="en-US" sz="5400" dirty="0" smtClean="0"/>
              <a:t>,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err="1" smtClean="0"/>
              <a:t>avg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rgbClr val="0000F1"/>
                </a:solidFill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1/3)⋅300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100 </a:t>
            </a:r>
            <a:r>
              <a:rPr lang="en-US" sz="5400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 --a contradiction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638000" imgH="393480" progId="Equation.DSMT4">
                  <p:embed/>
                </p:oleObj>
              </mc:Choice>
              <mc:Fallback>
                <p:oleObj name="Equation" r:id="rId4" imgW="16380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394075"/>
                        <a:ext cx="8289925" cy="1944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dirty="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193760" imgH="393480" progId="Equation.DSMT4">
                  <p:embed/>
                </p:oleObj>
              </mc:Choice>
              <mc:Fallback>
                <p:oleObj name="Equation" r:id="rId4" imgW="11937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173288"/>
                        <a:ext cx="82804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41438" y="2297113"/>
          <a:ext cx="652462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1168400" imgH="457200" progId="Equation.DSMT4">
                  <p:embed/>
                </p:oleObj>
              </mc:Choice>
              <mc:Fallback>
                <p:oleObj name="Equation" r:id="rId4" imgW="116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297113"/>
                        <a:ext cx="652462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38100">
            <a:solidFill>
              <a:srgbClr val="FF00FF"/>
            </a:solidFill>
            <a:prstDash val="solid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39983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animBg="1"/>
      <p:bldP spid="4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054100" imgH="419100" progId="Equation.DSMT4">
                  <p:embed/>
                </p:oleObj>
              </mc:Choice>
              <mc:Fallback>
                <p:oleObj name="Equation" r:id="rId4" imgW="10541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274763"/>
                        <a:ext cx="5027612" cy="19510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85875" y="1814513"/>
            <a:ext cx="657542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At most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3/4 </a:t>
            </a:r>
            <a:r>
              <a:rPr lang="en-US" sz="6600" dirty="0">
                <a:latin typeface="Comic Sans MS" pitchFamily="66" charset="0"/>
              </a:rPr>
              <a:t>of</a:t>
            </a:r>
          </a:p>
          <a:p>
            <a:r>
              <a:rPr lang="en-US" sz="6600" dirty="0">
                <a:latin typeface="Comic Sans MS" pitchFamily="66" charset="0"/>
              </a:rPr>
              <a:t>population has</a:t>
            </a:r>
            <a:endParaRPr lang="en-US" sz="66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IQ </a:t>
            </a:r>
            <a:r>
              <a:rPr lang="en-US" sz="72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50</a:t>
            </a:r>
            <a:r>
              <a:rPr lang="en-US" sz="6600" dirty="0">
                <a:latin typeface="Comic Sans MS" pitchFamily="66" charset="0"/>
              </a:rPr>
              <a:t>.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296863"/>
            <a:ext cx="6534150" cy="1149350"/>
          </a:xfrm>
        </p:spPr>
        <p:txBody>
          <a:bodyPr/>
          <a:lstStyle/>
          <a:p>
            <a:pPr eaLnBrk="1" hangingPunct="1"/>
            <a:r>
              <a:rPr lang="en-US" sz="4400" i="1" smtClean="0">
                <a:solidFill>
                  <a:schemeClr val="tx1"/>
                </a:solidFill>
              </a:rPr>
              <a:t>Lower</a:t>
            </a:r>
            <a:r>
              <a:rPr lang="en-US" sz="4400" smtClean="0">
                <a:solidFill>
                  <a:schemeClr val="tx1"/>
                </a:solidFill>
              </a:rPr>
              <a:t> bounds on IQ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6425" y="2680450"/>
          <a:ext cx="80073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2" name="Equation" r:id="rId4" imgW="1536700" imgH="215900" progId="Equation.DSMT4">
                  <p:embed/>
                </p:oleObj>
              </mc:Choice>
              <mc:Fallback>
                <p:oleObj name="Equation" r:id="rId4" imgW="15367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680450"/>
                        <a:ext cx="800735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1418281" y="3743543"/>
          <a:ext cx="6383637" cy="226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3" name="Equation" r:id="rId6" imgW="1181100" imgH="419100" progId="Equation.DSMT4">
                  <p:embed/>
                </p:oleObj>
              </mc:Choice>
              <mc:Fallback>
                <p:oleObj name="Equation" r:id="rId6" imgW="1181100" imgH="419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81" y="3743543"/>
                        <a:ext cx="6383637" cy="2264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0" name="Object 2"/>
          <p:cNvGraphicFramePr>
            <a:graphicFrameLocks noChangeAspect="1"/>
          </p:cNvGraphicFramePr>
          <p:nvPr/>
        </p:nvGraphicFramePr>
        <p:xfrm>
          <a:off x="606935" y="1373798"/>
          <a:ext cx="5654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4" name="Equation" r:id="rId8" imgW="1117600" imgH="215900" progId="Equation.DSMT4">
                  <p:embed/>
                </p:oleObj>
              </mc:Choice>
              <mc:Fallback>
                <p:oleObj name="Equation" r:id="rId8" imgW="1117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35" y="1373798"/>
                        <a:ext cx="5654675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863280" imgH="419040" progId="Equation.DSMT4">
                  <p:embed/>
                </p:oleObj>
              </mc:Choice>
              <mc:Fallback>
                <p:oleObj name="Equation" r:id="rId4" imgW="86328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902075"/>
                        <a:ext cx="4405313" cy="213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1714500" imgH="431800" progId="Equation.DSMT4">
                  <p:embed/>
                </p:oleObj>
              </mc:Choice>
              <mc:Fallback>
                <p:oleObj name="Equation" r:id="rId4" imgW="1714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120775"/>
                        <a:ext cx="8485187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6" imgW="1409700" imgH="266700" progId="Equation.DSMT4">
                  <p:embed/>
                </p:oleObj>
              </mc:Choice>
              <mc:Fallback>
                <p:oleObj name="Equation" r:id="rId6" imgW="14097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8" imgW="990360" imgH="253800" progId="Equation.DSMT4">
                  <p:embed/>
                </p:oleObj>
              </mc:Choice>
              <mc:Fallback>
                <p:oleObj name="Equation" r:id="rId8" imgW="9903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881" y="4790275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7539441" y="2368477"/>
            <a:ext cx="5033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mic Sans MS"/>
                <a:cs typeface="Comic Sans MS"/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2" name="Equation" r:id="rId4" imgW="1714500" imgH="431800" progId="Equation.DSMT4">
                  <p:embed/>
                </p:oleObj>
              </mc:Choice>
              <mc:Fallback>
                <p:oleObj name="Equation" r:id="rId4" imgW="1714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120775"/>
                        <a:ext cx="8485187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3" name="Equation" r:id="rId6" imgW="1409700" imgH="266700" progId="Equation.DSMT4">
                  <p:embed/>
                </p:oleObj>
              </mc:Choice>
              <mc:Fallback>
                <p:oleObj name="Equation" r:id="rId6" imgW="14097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4" name="Equation" r:id="rId8" imgW="990360" imgH="253800" progId="Equation.DSMT4">
                  <p:embed/>
                </p:oleObj>
              </mc:Choice>
              <mc:Fallback>
                <p:oleObj name="Equation" r:id="rId8" imgW="9903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881" y="4790275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468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89050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6" imgW="1409700" imgH="431800" progId="Equation.DSMT4">
                  <p:embed/>
                </p:oleObj>
              </mc:Choice>
              <mc:Fallback>
                <p:oleObj name="Equation" r:id="rId6" imgW="14097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91" y="2895600"/>
                        <a:ext cx="729355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184275"/>
                        <a:ext cx="5464175" cy="160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69" name="Equation" r:id="rId6" imgW="152400" imgH="444500" progId="Equation.DSMT4">
                      <p:embed/>
                    </p:oleObj>
                  </mc:Choice>
                  <mc:Fallback>
                    <p:oleObj name="Equation" r:id="rId6" imgW="152400" imgH="4445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3056"/>
                            <a:ext cx="373" cy="1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1778000" imgH="673100" progId="Equation.DSMT4">
                  <p:embed/>
                </p:oleObj>
              </mc:Choice>
              <mc:Fallback>
                <p:oleObj name="Equation" r:id="rId4" imgW="1778000" imgH="67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702" y="1025525"/>
                        <a:ext cx="7472644" cy="2841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6" imgW="825480" imgH="495000" progId="Equation.DSMT4">
                  <p:embed/>
                </p:oleObj>
              </mc:Choice>
              <mc:Fallback>
                <p:oleObj name="Equation" r:id="rId6" imgW="82548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649663"/>
                        <a:ext cx="4213225" cy="252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295400" imgH="431800" progId="Equation.DSMT4">
                  <p:embed/>
                </p:oleObj>
              </mc:Choice>
              <mc:Fallback>
                <p:oleObj name="Equation" r:id="rId4" imgW="1295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055688"/>
                        <a:ext cx="6019800" cy="20034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8" name="Equation" r:id="rId6" imgW="1498320" imgH="304560" progId="Equation.DSMT4">
                  <p:embed/>
                </p:oleObj>
              </mc:Choice>
              <mc:Fallback>
                <p:oleObj name="Equation" r:id="rId6" imgW="149832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39" y="2827020"/>
                        <a:ext cx="4795520" cy="975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9" name="Equation" r:id="rId8" imgW="1270000" imgH="342900" progId="Equation.DSMT4">
                  <p:embed/>
                </p:oleObj>
              </mc:Choice>
              <mc:Fallback>
                <p:oleObj name="Equation" r:id="rId8" imgW="12700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919" y="3621923"/>
                        <a:ext cx="4238386" cy="1185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0" name="Equation" r:id="rId10" imgW="1218960" imgH="253800" progId="Equation.DSMT4">
                  <p:embed/>
                </p:oleObj>
              </mc:Choice>
              <mc:Fallback>
                <p:oleObj name="Equation" r:id="rId10" imgW="12189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743" y="4473575"/>
                        <a:ext cx="461168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1" name="Equation" r:id="rId12" imgW="1511280" imgH="304560" progId="Equation.DSMT4">
                  <p:embed/>
                </p:oleObj>
              </mc:Choice>
              <mc:Fallback>
                <p:oleObj name="Equation" r:id="rId12" imgW="15112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008188"/>
                        <a:ext cx="48133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Equation" r:id="rId4" imgW="1574800" imgH="279400" progId="Equation.DSMT4">
                  <p:embed/>
                </p:oleObj>
              </mc:Choice>
              <mc:Fallback>
                <p:oleObj name="Equation" r:id="rId4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9" name="Equation" r:id="rId6" imgW="1625400" imgH="330120" progId="Equation.DSMT4">
                  <p:embed/>
                </p:oleObj>
              </mc:Choice>
              <mc:Fallback>
                <p:oleObj name="Equation" r:id="rId6" imgW="162540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055813"/>
                        <a:ext cx="7326312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70" y="1037749"/>
            <a:ext cx="7388860" cy="47539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E[(R -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2</a:t>
            </a:r>
            <a:r>
              <a:rPr lang="en-US" sz="4000" dirty="0" smtClean="0">
                <a:sym typeface="Symbol" pitchFamily="18" charset="2"/>
              </a:rPr>
              <a:t>μR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  </a:t>
            </a:r>
            <a:r>
              <a:rPr lang="en-US" sz="4000" dirty="0" err="1" smtClean="0">
                <a:sym typeface="Symbol" pitchFamily="18" charset="2"/>
              </a:rPr>
              <a:t>μ</a:t>
            </a:r>
            <a:r>
              <a:rPr lang="en-US" sz="4000" dirty="0" smtClean="0"/>
              <a:t>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009140" y="4693920"/>
            <a:ext cx="4406900" cy="1092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{T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=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(1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p)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265744" y="3847003"/>
          <a:ext cx="39687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4" name="Equation" r:id="rId4" imgW="1104900" imgH="457200" progId="Equation.DSMT4">
                  <p:embed/>
                </p:oleObj>
              </mc:Choice>
              <mc:Fallback>
                <p:oleObj name="Equation" r:id="rId4" imgW="1104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44" y="3847003"/>
                        <a:ext cx="396875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5" name="Equation" r:id="rId6" imgW="660400" imgH="241300" progId="Equation.DSMT4">
                  <p:embed/>
                </p:oleObj>
              </mc:Choice>
              <mc:Fallback>
                <p:oleObj name="Equation" r:id="rId6" imgW="660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169923"/>
                        <a:ext cx="27527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6" name="Equation" r:id="rId8" imgW="1155700" imgH="457200" progId="Equation.DSMT4">
                  <p:embed/>
                </p:oleObj>
              </mc:Choice>
              <mc:Fallback>
                <p:oleObj name="Equation" r:id="rId8" imgW="1155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773913"/>
                        <a:ext cx="4538662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3582053" y="3971705"/>
          <a:ext cx="3795630" cy="236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7" name="Equation" r:id="rId10" imgW="508000" imgH="381000" progId="Equation.DSMT4">
                  <p:embed/>
                </p:oleObj>
              </mc:Choice>
              <mc:Fallback>
                <p:oleObj name="Equation" r:id="rId10" imgW="5080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053" y="3971705"/>
                        <a:ext cx="3795630" cy="2368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55707" y="2361735"/>
          <a:ext cx="43926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8" name="Equation" r:id="rId12" imgW="1181100" imgH="457200" progId="Equation.DSMT4">
                  <p:embed/>
                </p:oleObj>
              </mc:Choice>
              <mc:Fallback>
                <p:oleObj name="Equation" r:id="rId12" imgW="11811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707" y="2361735"/>
                        <a:ext cx="4392612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852504" y="3104557"/>
          <a:ext cx="5273880" cy="218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0" name="Equation" r:id="rId4" imgW="1104900" imgH="457200" progId="Equation.DSMT4">
                  <p:embed/>
                </p:oleObj>
              </mc:Choice>
              <mc:Fallback>
                <p:oleObj name="Equation" r:id="rId4" imgW="1104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504" y="3104557"/>
                        <a:ext cx="5273880" cy="2185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7887" y="1532802"/>
          <a:ext cx="3521313" cy="128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1" name="Equation" r:id="rId6" imgW="660400" imgH="241300" progId="Equation.DSMT4">
                  <p:embed/>
                </p:oleObj>
              </mc:Choice>
              <mc:Fallback>
                <p:oleObj name="Equation" r:id="rId6" imgW="660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87" y="1532802"/>
                        <a:ext cx="3521313" cy="1289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3340157" y="3387324"/>
          <a:ext cx="4884150" cy="30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2" name="Equation" r:id="rId8" imgW="508000" imgH="381000" progId="Equation.DSMT4">
                  <p:embed/>
                </p:oleObj>
              </mc:Choice>
              <mc:Fallback>
                <p:oleObj name="Equation" r:id="rId8" imgW="5080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57" y="3387324"/>
                        <a:ext cx="4884150" cy="30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42978" y="1082067"/>
          <a:ext cx="4944167" cy="222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3" name="Equation" r:id="rId10" imgW="1016000" imgH="457200" progId="Equation.DSMT4">
                  <p:embed/>
                </p:oleObj>
              </mc:Choice>
              <mc:Fallback>
                <p:oleObj name="Equation" r:id="rId10" imgW="10160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978" y="1082067"/>
                        <a:ext cx="4944167" cy="2223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5307" y="1507724"/>
          <a:ext cx="3581621" cy="12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4" name="Equation" r:id="rId12" imgW="774700" imgH="266700" progId="Equation.DSMT4">
                  <p:embed/>
                </p:oleObj>
              </mc:Choice>
              <mc:Fallback>
                <p:oleObj name="Equation" r:id="rId12" imgW="774700" imgH="266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307" y="1507724"/>
                        <a:ext cx="3581621" cy="123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866256" y="1777470"/>
          <a:ext cx="56578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8" name="Equation" r:id="rId4" imgW="1524000" imgH="317500" progId="Equation.DSMT4">
                  <p:embed/>
                </p:oleObj>
              </mc:Choice>
              <mc:Fallback>
                <p:oleObj name="Equation" r:id="rId4" imgW="15240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256" y="1777470"/>
                        <a:ext cx="565785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/>
        </p:nvGraphicFramePr>
        <p:xfrm>
          <a:off x="390525" y="2742706"/>
          <a:ext cx="82708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9" name="Equation" r:id="rId6" imgW="2146300" imgH="292100" progId="Equation.DSMT4">
                  <p:embed/>
                </p:oleObj>
              </mc:Choice>
              <mc:Fallback>
                <p:oleObj name="Equation" r:id="rId6" imgW="2146300" imgH="292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742706"/>
                        <a:ext cx="827087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0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8663" y="3604688"/>
          <a:ext cx="7662338" cy="199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1" name="Equation" r:id="rId10" imgW="1905000" imgH="495300" progId="Equation.DSMT4">
                  <p:embed/>
                </p:oleObj>
              </mc:Choice>
              <mc:Fallback>
                <p:oleObj name="Equation" r:id="rId10" imgW="1905000" imgH="495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63" y="3604688"/>
                        <a:ext cx="7662338" cy="199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52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4" name="Equation" r:id="rId5" imgW="1282700" imgH="495300" progId="Equation.DSMT4">
                  <p:embed/>
                </p:oleObj>
              </mc:Choice>
              <mc:Fallback>
                <p:oleObj name="Equation" r:id="rId5" imgW="12827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210" y="978514"/>
                        <a:ext cx="4682222" cy="1808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500" y="1817688"/>
          <a:ext cx="8075613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Equation" r:id="rId4" imgW="2209680" imgH="482400" progId="Equation.DSMT4">
                  <p:embed/>
                </p:oleObj>
              </mc:Choice>
              <mc:Fallback>
                <p:oleObj name="Equation" r:id="rId4" imgW="22096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17688"/>
                        <a:ext cx="8075613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0" name="Equation" r:id="rId5" imgW="1295400" imgH="469900" progId="Equation.DSMT4">
                  <p:embed/>
                </p:oleObj>
              </mc:Choice>
              <mc:Fallback>
                <p:oleObj name="Equation" r:id="rId5" imgW="12954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690688"/>
                        <a:ext cx="64357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1" name="Equation" r:id="rId7" imgW="1828800" imgH="469900" progId="Equation.DSMT4">
                  <p:embed/>
                </p:oleObj>
              </mc:Choice>
              <mc:Fallback>
                <p:oleObj name="Equation" r:id="rId7" imgW="18288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7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8" name="Equation" r:id="rId7" imgW="1638300" imgH="469900" progId="Equation.DSMT4">
                  <p:embed/>
                </p:oleObj>
              </mc:Choice>
              <mc:Fallback>
                <p:oleObj name="Equation" r:id="rId7" imgW="1638300" imgH="469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43" y="3954460"/>
                        <a:ext cx="7651750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4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54463"/>
                        <a:ext cx="765175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8" name="Equation" r:id="rId3" imgW="1790700" imgH="469900" progId="Equation.DSMT4">
                  <p:embed/>
                </p:oleObj>
              </mc:Choice>
              <mc:Fallback>
                <p:oleObj name="Equation" r:id="rId3" imgW="1790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39" y="-156845"/>
                        <a:ext cx="7138153" cy="1873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2" name="Equation" r:id="rId4" imgW="1524000" imgH="469900" progId="Equation.DSMT4">
                  <p:embed/>
                </p:oleObj>
              </mc:Choice>
              <mc:Fallback>
                <p:oleObj name="Equation" r:id="rId4" imgW="15240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02" y="3366928"/>
                        <a:ext cx="7059613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3" name="Equation" r:id="rId6" imgW="1943100" imgH="228600" progId="Equation.DSMT4">
                  <p:embed/>
                </p:oleObj>
              </mc:Choice>
              <mc:Fallback>
                <p:oleObj name="Equation" r:id="rId6" imgW="1943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06" y="2843445"/>
                        <a:ext cx="76454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2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23850"/>
                        <a:ext cx="7899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6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3850"/>
                        <a:ext cx="779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7" name="Equation" r:id="rId4" imgW="1295400" imgH="355600" progId="Equation.DSMT4">
                  <p:embed/>
                </p:oleObj>
              </mc:Choice>
              <mc:Fallback>
                <p:oleObj name="Equation" r:id="rId4" imgW="12954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019645"/>
                        <a:ext cx="5280025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4997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 is it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8"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18367"/>
              </p:ext>
            </p:extLst>
          </p:nvPr>
        </p:nvGraphicFramePr>
        <p:xfrm>
          <a:off x="2347963" y="4067013"/>
          <a:ext cx="4450639" cy="14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1" name="Equation" r:id="rId4" imgW="1092200" imgH="355600" progId="Equation.DSMT4">
                  <p:embed/>
                </p:oleObj>
              </mc:Choice>
              <mc:Fallback>
                <p:oleObj name="Equation" r:id="rId4" imgW="10922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63" y="4067013"/>
                        <a:ext cx="4450639" cy="144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63813"/>
              </p:ext>
            </p:extLst>
          </p:nvPr>
        </p:nvGraphicFramePr>
        <p:xfrm>
          <a:off x="4194860" y="44069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2" name="Equation" r:id="rId6" imgW="1117600" imgH="444500" progId="Equation.DSMT4">
                  <p:embed/>
                </p:oleObj>
              </mc:Choice>
              <mc:Fallback>
                <p:oleObj name="Equation" r:id="rId6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860" y="44069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3" name="Equation" r:id="rId8" imgW="1473120" imgH="431640" progId="Equation.DSMT4">
                  <p:embed/>
                </p:oleObj>
              </mc:Choice>
              <mc:Fallback>
                <p:oleObj name="Equation" r:id="rId8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89486" y="1136650"/>
          <a:ext cx="7466012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3" name="Equation" r:id="rId4" imgW="1473200" imgH="393700" progId="Equation.DSMT4">
                  <p:embed/>
                </p:oleObj>
              </mc:Choice>
              <mc:Fallback>
                <p:oleObj name="Equation" r:id="rId4" imgW="14732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86" y="1136650"/>
                        <a:ext cx="7466012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984303" y="1303338"/>
            <a:ext cx="547483" cy="92333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27050" y="3673475"/>
          <a:ext cx="8002588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4" name="Equation" r:id="rId6" imgW="1625600" imgH="393700" progId="Equation.DSMT4">
                  <p:embed/>
                </p:oleObj>
              </mc:Choice>
              <mc:Fallback>
                <p:oleObj name="Equation" r:id="rId6" imgW="1625600" imgH="393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673475"/>
                        <a:ext cx="8002588" cy="193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9831" y="1270001"/>
            <a:ext cx="531065" cy="101566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 animBg="1"/>
      <p:bldP spid="86026" grpId="1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"/>
          <p:cNvGraphicFramePr>
            <a:graphicFrameLocks noChangeAspect="1"/>
          </p:cNvGraphicFramePr>
          <p:nvPr/>
        </p:nvGraphicFramePr>
        <p:xfrm>
          <a:off x="526598" y="3673476"/>
          <a:ext cx="8003375" cy="193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3" name="Equation" r:id="rId4" imgW="1625600" imgH="393700" progId="Equation.DSMT4">
                  <p:embed/>
                </p:oleObj>
              </mc:Choice>
              <mc:Fallback>
                <p:oleObj name="Equation" r:id="rId4" imgW="16256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98" y="3673476"/>
                        <a:ext cx="8003375" cy="1935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2630" y="1358942"/>
            <a:ext cx="8169932" cy="148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will follow easily by </a:t>
            </a:r>
            <a:r>
              <a:rPr lang="en-US" sz="4400" dirty="0" err="1" smtClean="0">
                <a:latin typeface="Comic Sans MS"/>
                <a:cs typeface="Comic Sans MS"/>
              </a:rPr>
              <a:t>Chebyshev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&amp; variance properties 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8" name="Equation" r:id="rId4" imgW="673100" imgH="469900" progId="Equation.DSMT4">
                  <p:embed/>
                </p:oleObj>
              </mc:Choice>
              <mc:Fallback>
                <p:oleObj name="Equation" r:id="rId4" imgW="673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2" y="3741738"/>
                        <a:ext cx="2768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199" y="1173418"/>
          <a:ext cx="6702981" cy="172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Equation" r:id="rId6" imgW="1968480" imgH="507960" progId="Equation.DSMT4">
                  <p:embed/>
                </p:oleObj>
              </mc:Choice>
              <mc:Fallback>
                <p:oleObj name="Equation" r:id="rId6" imgW="1968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199" y="1173418"/>
                        <a:ext cx="6702981" cy="1729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7355" y="2930524"/>
          <a:ext cx="5696483" cy="136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0" name="Equation" r:id="rId8" imgW="1904760" imgH="457200" progId="Equation.DSMT4">
                  <p:embed/>
                </p:oleObj>
              </mc:Choice>
              <mc:Fallback>
                <p:oleObj name="Equation" r:id="rId8" imgW="19047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355" y="2930524"/>
                        <a:ext cx="5696483" cy="1367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8" name="Equation" r:id="rId3" imgW="1790700" imgH="546100" progId="Equation.DSMT4">
                  <p:embed/>
                </p:oleObj>
              </mc:Choice>
              <mc:Fallback>
                <p:oleObj name="Equation" r:id="rId3" imgW="1790700" imgH="546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09" y="1782280"/>
                        <a:ext cx="7863160" cy="2397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5" name="Equation" r:id="rId4" imgW="2336800" imgH="673100" progId="Equation.DSMT4">
                  <p:embed/>
                </p:oleObj>
              </mc:Choice>
              <mc:Fallback>
                <p:oleObj name="Equation" r:id="rId4" imgW="23368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023938"/>
                        <a:ext cx="7594600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6" name="Equation" r:id="rId6" imgW="2527300" imgH="571500" progId="Equation.DSMT4">
                  <p:embed/>
                </p:oleObj>
              </mc:Choice>
              <mc:Fallback>
                <p:oleObj name="Equation" r:id="rId6" imgW="2527300" imgH="571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63" y="3036492"/>
                        <a:ext cx="8037513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7" name="Equation" r:id="rId8" imgW="787320" imgH="444240" progId="Equation.DSMT4">
                  <p:embed/>
                </p:oleObj>
              </mc:Choice>
              <mc:Fallback>
                <p:oleObj name="Equation" r:id="rId8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75" y="4763568"/>
                        <a:ext cx="2786062" cy="1573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7306808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pairwise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7858" y="3221482"/>
          <a:ext cx="5915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6" name="Equation" r:id="rId4" imgW="1765080" imgH="279360" progId="Equation.DSMT4">
                  <p:embed/>
                </p:oleObj>
              </mc:Choice>
              <mc:Fallback>
                <p:oleObj name="Equation" r:id="rId4" imgW="17650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8" y="3221482"/>
                        <a:ext cx="59150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7" name="Equation" r:id="rId6" imgW="1714500" imgH="596900" progId="Equation.DSMT4">
                  <p:embed/>
                </p:oleObj>
              </mc:Choice>
              <mc:Fallback>
                <p:oleObj name="Equation" r:id="rId6" imgW="17145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3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omic Sans MS"/>
                <a:cs typeface="Comic Sans MS"/>
              </a:rPr>
              <a:t>Theorem:</a:t>
            </a:r>
            <a:endParaRPr lang="en-US" sz="3600" i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041400" imgH="355600" progId="Equation.DSMT4">
                  <p:embed/>
                </p:oleObj>
              </mc:Choice>
              <mc:Fallback>
                <p:oleObj name="Equation" r:id="rId4" imgW="1041400" imgH="355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47" y="2994439"/>
                        <a:ext cx="4637831" cy="158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D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i="1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i="1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685800" y="3224213"/>
          <a:ext cx="451802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73" name="Equation" r:id="rId4" imgW="825500" imgH="381000" progId="Equation.DSMT4">
                  <p:embed/>
                </p:oleObj>
              </mc:Choice>
              <mc:Fallback>
                <p:oleObj name="Equation" r:id="rId4" imgW="8255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24213"/>
                        <a:ext cx="4518025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60500" y="2552700"/>
            <a:ext cx="5702300" cy="10795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08025" y="3621088"/>
          <a:ext cx="7799388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6" name="Equation" r:id="rId3" imgW="1892300" imgH="482600" progId="Equation.DSMT4">
                  <p:embed/>
                </p:oleObj>
              </mc:Choice>
              <mc:Fallback>
                <p:oleObj name="Equation" r:id="rId3" imgW="1892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621088"/>
                        <a:ext cx="7799388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201738" y="3157538"/>
          <a:ext cx="6738937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64" name="Equation" r:id="rId3" imgW="1714500" imgH="482600" progId="Equation.DSMT4">
                  <p:embed/>
                </p:oleObj>
              </mc:Choice>
              <mc:Fallback>
                <p:oleObj name="Equation" r:id="rId3" imgW="17145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157538"/>
                        <a:ext cx="6738937" cy="1897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763713"/>
            <a:ext cx="74456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91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D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11.2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err="1" smtClean="0">
                <a:solidFill>
                  <a:srgbClr val="0000FF"/>
                </a:solidFill>
              </a:rPr>
              <a:t>{|D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-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11.2|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 err="1">
                <a:solidFill>
                  <a:srgbClr val="0000FF"/>
                </a:solidFill>
              </a:rPr>
              <a:t>k</a:t>
            </a:r>
            <a:r>
              <a:rPr lang="en-US" sz="4800" dirty="0">
                <a:solidFill>
                  <a:srgbClr val="0000FF"/>
                </a:solidFill>
              </a:rPr>
              <a:t>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Sonya 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Olga 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Alice,Bob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Alice,Carol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Bob,Carol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438400"/>
            <a:ext cx="8229600" cy="1295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/>
              <a:t>so by prwise linearity of Var[]</a:t>
            </a:r>
          </a:p>
        </p:txBody>
      </p:sp>
      <p:graphicFrame>
        <p:nvGraphicFramePr>
          <p:cNvPr id="3399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18092" y="3200400"/>
          <a:ext cx="7773987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36" name="Equation" r:id="rId3" imgW="2133600" imgH="762000" progId="Equation.DSMT4">
                  <p:embed/>
                </p:oleObj>
              </mc:Choice>
              <mc:Fallback>
                <p:oleObj name="Equation" r:id="rId3" imgW="21336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92" y="3200400"/>
                        <a:ext cx="7773987" cy="277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455613" y="1371600"/>
            <a:ext cx="81549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CC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35200" y="2438400"/>
          <a:ext cx="45212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0" name="Equation" r:id="rId3" imgW="914400" imgH="457200" progId="Equation.DSMT4">
                  <p:embed/>
                </p:oleObj>
              </mc:Choice>
              <mc:Fallback>
                <p:oleObj name="Equation" r:id="rId3" imgW="9144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438400"/>
                        <a:ext cx="4521200" cy="2260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244600"/>
            <a:ext cx="8648700" cy="50927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11.2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4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20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i="1" dirty="0">
                <a:solidFill>
                  <a:srgbClr val="008000"/>
                </a:solidFill>
              </a:rPr>
              <a:t>exactly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13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/>
              <a:t>(&amp; no triples)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Team Problems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549400"/>
            <a:ext cx="7340600" cy="379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smtClean="0"/>
              <a:t>1</a:t>
            </a:r>
            <a:r>
              <a:rPr lang="en-US" sz="10600" smtClean="0">
                <a:latin typeface="Euclids"/>
                <a:cs typeface="Euclids"/>
                <a:sym typeface="Euclid Symbol" pitchFamily="18" charset="2"/>
              </a:rPr>
              <a:t>−</a:t>
            </a:r>
            <a:r>
              <a:rPr lang="en-US" sz="10600" smtClean="0">
                <a:sym typeface="Euclid Symbol" pitchFamily="18" charset="2"/>
              </a:rPr>
              <a:t>4</a:t>
            </a:r>
            <a:endParaRPr lang="en-US" sz="10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</TotalTime>
  <Words>2738</Words>
  <Application>Microsoft Macintosh PowerPoint</Application>
  <PresentationFormat>On-screen Show (4:3)</PresentationFormat>
  <Paragraphs>510</Paragraphs>
  <Slides>80</Slides>
  <Notes>65</Notes>
  <HiddenSlides>42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6.042 Lecture Template</vt:lpstr>
      <vt:lpstr>Default Design</vt:lpstr>
      <vt:lpstr>Equation</vt:lpstr>
      <vt:lpstr>MathType 6.0 Equation</vt:lpstr>
      <vt:lpstr>PowerPoint Presentation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  <vt:lpstr>IQ</vt:lpstr>
      <vt:lpstr>IQ Higher than 200</vt:lpstr>
      <vt:lpstr>Example: IQ</vt:lpstr>
      <vt:lpstr>IQ Higher than 300?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Lower bounds on IQ</vt:lpstr>
      <vt:lpstr>IQ ≥ 300, again</vt:lpstr>
      <vt:lpstr>IQ ≥ 300, again</vt:lpstr>
      <vt:lpstr>IQ ≥ 300, again</vt:lpstr>
      <vt:lpstr>IQ ≥ 300, again</vt:lpstr>
      <vt:lpstr>Improving the Markov Bound</vt:lpstr>
      <vt:lpstr>Chebyshev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</vt:lpstr>
      <vt:lpstr>Space Station Mir</vt:lpstr>
      <vt:lpstr>PowerPoint Presentation</vt:lpstr>
      <vt:lpstr>PowerPoint Presentation</vt:lpstr>
      <vt:lpstr>Calculating Variance</vt:lpstr>
      <vt:lpstr>PowerPoint Presentation</vt:lpstr>
      <vt:lpstr>Mean Time to Failure</vt:lpstr>
      <vt:lpstr>Calculating Variance</vt:lpstr>
      <vt:lpstr>PowerPoint Presentation</vt:lpstr>
      <vt:lpstr>PowerPoint Presentation</vt:lpstr>
      <vt:lpstr>PowerPoint Presentation</vt:lpstr>
      <vt:lpstr>Repeated Trials</vt:lpstr>
      <vt:lpstr>Repeated Trials</vt:lpstr>
      <vt:lpstr>Repeated Trials</vt:lpstr>
      <vt:lpstr>PowerPoint Presentation</vt:lpstr>
      <vt:lpstr>Repeated Trials</vt:lpstr>
      <vt:lpstr>PowerPoint Presentation</vt:lpstr>
      <vt:lpstr>PowerPoint Presentation</vt:lpstr>
      <vt:lpstr>Repeated Trials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Repeated Trials</vt:lpstr>
      <vt:lpstr>PowerPoint Presentation</vt:lpstr>
      <vt:lpstr>Repeated Trials</vt:lpstr>
      <vt:lpstr>Repeated Trials</vt:lpstr>
      <vt:lpstr>Analysis of the Proof</vt:lpstr>
      <vt:lpstr>Pairwise Independent Sampling</vt:lpstr>
      <vt:lpstr>Pairwise Independent Sampling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Birthday Pairs</vt:lpstr>
      <vt:lpstr>Birthday Pairs</vt:lpstr>
      <vt:lpstr>Birthday Predictions</vt:lpstr>
      <vt:lpstr>Spring ’11 Matching Birthdays 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1256</cp:revision>
  <cp:lastPrinted>2011-12-01T04:37:33Z</cp:lastPrinted>
  <dcterms:created xsi:type="dcterms:W3CDTF">2011-05-02T03:18:38Z</dcterms:created>
  <dcterms:modified xsi:type="dcterms:W3CDTF">2011-12-01T04:37:42Z</dcterms:modified>
</cp:coreProperties>
</file>