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notesSlides/notesSlide15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embeddings/oleObject19.bin" ContentType="application/vnd.openxmlformats-officedocument.oleObject"/>
  <Override PartName="/ppt/notesSlides/notesSlide2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1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2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4.xml" ContentType="application/vnd.openxmlformats-officedocument.presentationml.notesSlide+xml"/>
  <Override PartName="/ppt/embeddings/oleObject31.bin" ContentType="application/vnd.openxmlformats-officedocument.oleObject"/>
  <Override PartName="/ppt/notesSlides/notesSlide25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2" r:id="rId2"/>
    <p:sldId id="303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72" r:id="rId16"/>
    <p:sldId id="371" r:id="rId17"/>
    <p:sldId id="374" r:id="rId18"/>
    <p:sldId id="383" r:id="rId19"/>
    <p:sldId id="373" r:id="rId20"/>
    <p:sldId id="384" r:id="rId21"/>
    <p:sldId id="376" r:id="rId22"/>
    <p:sldId id="377" r:id="rId23"/>
    <p:sldId id="370" r:id="rId24"/>
    <p:sldId id="321" r:id="rId25"/>
    <p:sldId id="322" r:id="rId26"/>
    <p:sldId id="379" r:id="rId27"/>
    <p:sldId id="378" r:id="rId28"/>
    <p:sldId id="380" r:id="rId29"/>
    <p:sldId id="385" r:id="rId30"/>
    <p:sldId id="381" r:id="rId31"/>
    <p:sldId id="382" r:id="rId32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97" autoAdjust="0"/>
  </p:normalViewPr>
  <p:slideViewPr>
    <p:cSldViewPr snapToGrid="0" showGuides="1">
      <p:cViewPr varScale="1">
        <p:scale>
          <a:sx n="128" d="100"/>
          <a:sy n="128" d="100"/>
        </p:scale>
        <p:origin x="-216" y="-120"/>
      </p:cViewPr>
      <p:guideLst>
        <p:guide orient="horz" pos="2295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8,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27.emf"/><Relationship Id="rId10" Type="http://schemas.openxmlformats.org/officeDocument/2006/relationships/oleObject" Target="../embeddings/oleObject30.bin"/><Relationship Id="rId11" Type="http://schemas.openxmlformats.org/officeDocument/2006/relationships/image" Target="../media/image28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9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2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8.emf"/><Relationship Id="rId15" Type="http://schemas.openxmlformats.org/officeDocument/2006/relationships/oleObject" Target="../embeddings/oleObject6.bin"/><Relationship Id="rId16" Type="http://schemas.openxmlformats.org/officeDocument/2006/relationships/oleObject" Target="../embeddings/oleObject7.bin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0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5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3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9B2894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9B2894"/>
                </a:solidFill>
                <a:latin typeface="Comic Sans MS"/>
              </a:rPr>
              <a:t>loss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B2894"/>
                </a:solidFill>
              </a:rPr>
              <a:t>expected value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8000"/>
                </a:solidFill>
              </a:rPr>
              <a:t>average</a:t>
            </a:r>
            <a:r>
              <a:rPr lang="en-US" sz="5400" i="1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9B289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3077040"/>
            <a:ext cx="8077200" cy="278537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</a:t>
            </a:r>
            <a:r>
              <a:rPr lang="en-US" sz="6600" i="0" dirty="0" smtClean="0">
                <a:latin typeface="Comic Sans MS" pitchFamily="66" charset="0"/>
              </a:rPr>
              <a:t>E[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600" i="0" dirty="0" smtClean="0">
                <a:latin typeface="Comic Sans MS" pitchFamily="66" charset="0"/>
              </a:rPr>
              <a:t>]::= </a:t>
            </a:r>
            <a:r>
              <a:rPr lang="en-US" sz="6600" i="0" dirty="0">
                <a:latin typeface="Comic Sans MS" pitchFamily="66" charset="0"/>
              </a:rPr>
              <a:t>∑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66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i="0" dirty="0" err="1" smtClean="0"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i="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 = v</a:t>
            </a:r>
            <a:r>
              <a:rPr lang="en-US" sz="6600" i="0" dirty="0" smtClean="0">
                <a:latin typeface="Comic Sans MS" pitchFamily="66" charset="0"/>
                <a:sym typeface="Symbol" pitchFamily="18" charset="2"/>
              </a:rPr>
              <a:t>]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006824"/>
              </p:ext>
            </p:extLst>
          </p:nvPr>
        </p:nvGraphicFramePr>
        <p:xfrm>
          <a:off x="7086600" y="4108660"/>
          <a:ext cx="1752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4" name="Equation" r:id="rId4" imgW="419040" imgH="419040" progId="Equation.DSMT4">
                  <p:embed/>
                </p:oleObj>
              </mc:Choice>
              <mc:Fallback>
                <p:oleObj name="Equation" r:id="rId4" imgW="4190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08660"/>
                        <a:ext cx="17526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45999" y="3074377"/>
            <a:ext cx="7798289" cy="1175150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025430"/>
              </p:ext>
            </p:extLst>
          </p:nvPr>
        </p:nvGraphicFramePr>
        <p:xfrm>
          <a:off x="844554" y="1103006"/>
          <a:ext cx="7375525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3" name="Equation" r:id="rId4" imgW="1485900" imgH="406400" progId="Equation.DSMT4">
                  <p:embed/>
                </p:oleObj>
              </mc:Choice>
              <mc:Fallback>
                <p:oleObj name="Equation" r:id="rId4" imgW="14859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4" y="1103006"/>
                        <a:ext cx="7375525" cy="201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4238" y="3261994"/>
            <a:ext cx="71434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 smtClean="0">
                <a:latin typeface="+mj-lt"/>
              </a:rPr>
              <a:t>this form helpful in </a:t>
            </a:r>
          </a:p>
          <a:p>
            <a:pPr>
              <a:defRPr/>
            </a:pPr>
            <a:r>
              <a:rPr lang="en-US" sz="6000" i="0" dirty="0" smtClean="0">
                <a:latin typeface="+mj-lt"/>
              </a:rPr>
              <a:t>some proofs</a:t>
            </a:r>
            <a:endParaRPr lang="en-US" sz="6000" i="0" dirty="0">
              <a:latin typeface="+mj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01373" y="119469"/>
            <a:ext cx="6654173" cy="1160362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Alternative definition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441402"/>
              </p:ext>
            </p:extLst>
          </p:nvPr>
        </p:nvGraphicFramePr>
        <p:xfrm>
          <a:off x="844554" y="1103006"/>
          <a:ext cx="7375525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48" name="Equation" r:id="rId4" imgW="1485900" imgH="406400" progId="Equation.DSMT4">
                  <p:embed/>
                </p:oleObj>
              </mc:Choice>
              <mc:Fallback>
                <p:oleObj name="Equation" r:id="rId4" imgW="1485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4" y="1103006"/>
                        <a:ext cx="7375525" cy="201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9490" y="2984204"/>
            <a:ext cx="85337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i="0" dirty="0" smtClean="0">
                <a:latin typeface="+mj-lt"/>
              </a:rPr>
              <a:t>proof of equivalence:</a:t>
            </a:r>
          </a:p>
          <a:p>
            <a:pPr>
              <a:defRPr/>
            </a:pPr>
            <a:r>
              <a:rPr lang="en-US" sz="4800" dirty="0" smtClean="0">
                <a:latin typeface="+mj-lt"/>
              </a:rPr>
              <a:t>                                          </a:t>
            </a:r>
            <a:r>
              <a:rPr lang="en-US" sz="4800" i="0" dirty="0" smtClean="0">
                <a:latin typeface="+mj-lt"/>
              </a:rPr>
              <a:t>so</a:t>
            </a:r>
            <a:endParaRPr lang="en-US" sz="4800" i="0" dirty="0">
              <a:latin typeface="+mj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01373" y="119469"/>
            <a:ext cx="6654173" cy="1160362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Alternative definition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841361"/>
              </p:ext>
            </p:extLst>
          </p:nvPr>
        </p:nvGraphicFramePr>
        <p:xfrm>
          <a:off x="1227022" y="3660322"/>
          <a:ext cx="6730113" cy="94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49" name="Equation" r:id="rId6" imgW="1714500" imgH="241300" progId="Equation.DSMT4">
                  <p:embed/>
                </p:oleObj>
              </mc:Choice>
              <mc:Fallback>
                <p:oleObj name="Equation" r:id="rId6" imgW="1714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022" y="3660322"/>
                        <a:ext cx="6730113" cy="9482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56588"/>
              </p:ext>
            </p:extLst>
          </p:nvPr>
        </p:nvGraphicFramePr>
        <p:xfrm>
          <a:off x="640954" y="4573588"/>
          <a:ext cx="6753225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50" name="Equation" r:id="rId8" imgW="1739900" imgH="406400" progId="Equation.DSMT4">
                  <p:embed/>
                </p:oleObj>
              </mc:Choice>
              <mc:Fallback>
                <p:oleObj name="Equation" r:id="rId8" imgW="1739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54" y="4573588"/>
                        <a:ext cx="6753225" cy="1579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91533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8282" y="1295400"/>
            <a:ext cx="78460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An equivalent definition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681060"/>
              </p:ext>
            </p:extLst>
          </p:nvPr>
        </p:nvGraphicFramePr>
        <p:xfrm>
          <a:off x="884238" y="2343150"/>
          <a:ext cx="7375525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485900" imgH="406400" progId="Equation.DSMT4">
                  <p:embed/>
                </p:oleObj>
              </mc:Choice>
              <mc:Fallback>
                <p:oleObj name="Equation" r:id="rId4" imgW="1485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343150"/>
                        <a:ext cx="7375525" cy="201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580196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785112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994856"/>
              </p:ext>
            </p:extLst>
          </p:nvPr>
        </p:nvGraphicFramePr>
        <p:xfrm>
          <a:off x="79376" y="1276350"/>
          <a:ext cx="73517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98" name="Equation" r:id="rId4" imgW="1816100" imgH="406400" progId="Equation.DSMT4">
                  <p:embed/>
                </p:oleObj>
              </mc:Choice>
              <mc:Fallback>
                <p:oleObj name="Equation" r:id="rId4" imgW="1816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6" y="1276350"/>
                        <a:ext cx="735171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0101"/>
            <a:ext cx="6416054" cy="1031387"/>
          </a:xfrm>
        </p:spPr>
        <p:txBody>
          <a:bodyPr/>
          <a:lstStyle/>
          <a:p>
            <a:pPr eaLnBrk="1" hangingPunct="1"/>
            <a:r>
              <a:rPr lang="en-US" sz="4400" dirty="0"/>
              <a:t>proof of equivalence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2885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785112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163729"/>
              </p:ext>
            </p:extLst>
          </p:nvPr>
        </p:nvGraphicFramePr>
        <p:xfrm>
          <a:off x="79376" y="1276350"/>
          <a:ext cx="73517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82" name="Equation" r:id="rId4" imgW="1816100" imgH="406400" progId="Equation.DSMT4">
                  <p:embed/>
                </p:oleObj>
              </mc:Choice>
              <mc:Fallback>
                <p:oleObj name="Equation" r:id="rId4" imgW="1816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6" y="1276350"/>
                        <a:ext cx="735171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0101"/>
            <a:ext cx="6416054" cy="1031387"/>
          </a:xfrm>
        </p:spPr>
        <p:txBody>
          <a:bodyPr/>
          <a:lstStyle/>
          <a:p>
            <a:pPr eaLnBrk="1" hangingPunct="1"/>
            <a:r>
              <a:rPr lang="en-US" sz="4400" dirty="0"/>
              <a:t>proof of equivalence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6285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785112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822671"/>
              </p:ext>
            </p:extLst>
          </p:nvPr>
        </p:nvGraphicFramePr>
        <p:xfrm>
          <a:off x="82550" y="1276350"/>
          <a:ext cx="791686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9" name="Equation" r:id="rId4" imgW="1955800" imgH="406400" progId="Equation.DSMT4">
                  <p:embed/>
                </p:oleObj>
              </mc:Choice>
              <mc:Fallback>
                <p:oleObj name="Equation" r:id="rId4" imgW="1955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1276350"/>
                        <a:ext cx="791686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0101"/>
            <a:ext cx="6416054" cy="1031387"/>
          </a:xfrm>
        </p:spPr>
        <p:txBody>
          <a:bodyPr/>
          <a:lstStyle/>
          <a:p>
            <a:pPr eaLnBrk="1" hangingPunct="1"/>
            <a:r>
              <a:rPr lang="en-US" sz="4400" dirty="0"/>
              <a:t>proof of equivalence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3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785112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112421"/>
              </p:ext>
            </p:extLst>
          </p:nvPr>
        </p:nvGraphicFramePr>
        <p:xfrm>
          <a:off x="82550" y="1276350"/>
          <a:ext cx="791686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07" name="Equation" r:id="rId4" imgW="1955800" imgH="406400" progId="Equation.DSMT4">
                  <p:embed/>
                </p:oleObj>
              </mc:Choice>
              <mc:Fallback>
                <p:oleObj name="Equation" r:id="rId4" imgW="1955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1276350"/>
                        <a:ext cx="791686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799252"/>
              </p:ext>
            </p:extLst>
          </p:nvPr>
        </p:nvGraphicFramePr>
        <p:xfrm>
          <a:off x="1653385" y="2890876"/>
          <a:ext cx="6842125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08" name="Equation" r:id="rId6" imgW="1778000" imgH="406400" progId="Equation.DSMT4">
                  <p:embed/>
                </p:oleObj>
              </mc:Choice>
              <mc:Fallback>
                <p:oleObj name="Equation" r:id="rId6" imgW="1778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385" y="2890876"/>
                        <a:ext cx="6842125" cy="15636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0101"/>
            <a:ext cx="6416054" cy="1031387"/>
          </a:xfrm>
        </p:spPr>
        <p:txBody>
          <a:bodyPr/>
          <a:lstStyle/>
          <a:p>
            <a:pPr eaLnBrk="1" hangingPunct="1"/>
            <a:r>
              <a:rPr lang="en-US" sz="4400" dirty="0"/>
              <a:t>proof of equivalence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6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785112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46200"/>
              </p:ext>
            </p:extLst>
          </p:nvPr>
        </p:nvGraphicFramePr>
        <p:xfrm>
          <a:off x="82550" y="1276350"/>
          <a:ext cx="791686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77" name="Equation" r:id="rId4" imgW="1955800" imgH="406400" progId="Equation.DSMT4">
                  <p:embed/>
                </p:oleObj>
              </mc:Choice>
              <mc:Fallback>
                <p:oleObj name="Equation" r:id="rId4" imgW="1955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1276350"/>
                        <a:ext cx="791686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38233"/>
              </p:ext>
            </p:extLst>
          </p:nvPr>
        </p:nvGraphicFramePr>
        <p:xfrm>
          <a:off x="1653385" y="2890876"/>
          <a:ext cx="6842125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78" name="Equation" r:id="rId6" imgW="1778000" imgH="406400" progId="Equation.DSMT4">
                  <p:embed/>
                </p:oleObj>
              </mc:Choice>
              <mc:Fallback>
                <p:oleObj name="Equation" r:id="rId6" imgW="1778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385" y="2890876"/>
                        <a:ext cx="6842125" cy="15636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0101"/>
            <a:ext cx="6416054" cy="1031387"/>
          </a:xfrm>
        </p:spPr>
        <p:txBody>
          <a:bodyPr/>
          <a:lstStyle/>
          <a:p>
            <a:pPr eaLnBrk="1" hangingPunct="1"/>
            <a:r>
              <a:rPr lang="en-US" sz="4400" dirty="0"/>
              <a:t>proof of equivalence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2754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785112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0322"/>
              </p:ext>
            </p:extLst>
          </p:nvPr>
        </p:nvGraphicFramePr>
        <p:xfrm>
          <a:off x="82550" y="1276350"/>
          <a:ext cx="791686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08" name="Equation" r:id="rId4" imgW="1955800" imgH="406400" progId="Equation.DSMT4">
                  <p:embed/>
                </p:oleObj>
              </mc:Choice>
              <mc:Fallback>
                <p:oleObj name="Equation" r:id="rId4" imgW="1955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1276350"/>
                        <a:ext cx="791686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3139"/>
              </p:ext>
            </p:extLst>
          </p:nvPr>
        </p:nvGraphicFramePr>
        <p:xfrm>
          <a:off x="1635914" y="2890838"/>
          <a:ext cx="640238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09" name="Equation" r:id="rId6" imgW="1663700" imgH="406400" progId="Equation.DSMT4">
                  <p:embed/>
                </p:oleObj>
              </mc:Choice>
              <mc:Fallback>
                <p:oleObj name="Equation" r:id="rId6" imgW="1663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914" y="2890838"/>
                        <a:ext cx="6402387" cy="15636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693948"/>
              </p:ext>
            </p:extLst>
          </p:nvPr>
        </p:nvGraphicFramePr>
        <p:xfrm>
          <a:off x="1623617" y="4621213"/>
          <a:ext cx="645160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10" name="Equation" r:id="rId8" imgW="1638300" imgH="406400" progId="Equation.DSMT4">
                  <p:embed/>
                </p:oleObj>
              </mc:Choice>
              <mc:Fallback>
                <p:oleObj name="Equation" r:id="rId8" imgW="1638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617" y="4621213"/>
                        <a:ext cx="6451600" cy="1598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0101"/>
            <a:ext cx="6416054" cy="1031387"/>
          </a:xfrm>
        </p:spPr>
        <p:txBody>
          <a:bodyPr/>
          <a:lstStyle/>
          <a:p>
            <a:pPr eaLnBrk="1" hangingPunct="1"/>
            <a:r>
              <a:rPr lang="en-US" sz="4400" dirty="0"/>
              <a:t>proof of equivalence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451" y="1388962"/>
            <a:ext cx="1438633" cy="10318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69182" y="4603417"/>
            <a:ext cx="7004653" cy="1498095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7813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86448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005388"/>
              </p:ext>
            </p:extLst>
          </p:nvPr>
        </p:nvGraphicFramePr>
        <p:xfrm>
          <a:off x="365125" y="1276350"/>
          <a:ext cx="73517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94" name="Equation" r:id="rId4" imgW="1816100" imgH="406400" progId="Equation.DSMT4">
                  <p:embed/>
                </p:oleObj>
              </mc:Choice>
              <mc:Fallback>
                <p:oleObj name="Equation" r:id="rId4" imgW="1816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276350"/>
                        <a:ext cx="735171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852367"/>
              </p:ext>
            </p:extLst>
          </p:nvPr>
        </p:nvGraphicFramePr>
        <p:xfrm>
          <a:off x="2928938" y="5116513"/>
          <a:ext cx="4354512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95" name="Equation" r:id="rId6" imgW="1143000" imgH="406400" progId="Equation.DSMT4">
                  <p:embed/>
                </p:oleObj>
              </mc:Choice>
              <mc:Fallback>
                <p:oleObj name="Equation" r:id="rId6" imgW="1143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116513"/>
                        <a:ext cx="4354512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452382"/>
              </p:ext>
            </p:extLst>
          </p:nvPr>
        </p:nvGraphicFramePr>
        <p:xfrm>
          <a:off x="2879725" y="2316163"/>
          <a:ext cx="4954588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96" name="Equation" r:id="rId8" imgW="1409700" imgH="533400" progId="Equation.DSMT4">
                  <p:embed/>
                </p:oleObj>
              </mc:Choice>
              <mc:Fallback>
                <p:oleObj name="Equation" r:id="rId8" imgW="14097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2316163"/>
                        <a:ext cx="4954588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23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92016"/>
              </p:ext>
            </p:extLst>
          </p:nvPr>
        </p:nvGraphicFramePr>
        <p:xfrm>
          <a:off x="2921000" y="3902075"/>
          <a:ext cx="522128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97" name="Equation" r:id="rId10" imgW="1485900" imgH="406400" progId="Equation.DSMT4">
                  <p:embed/>
                </p:oleObj>
              </mc:Choice>
              <mc:Fallback>
                <p:oleObj name="Equation" r:id="rId10" imgW="1485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902075"/>
                        <a:ext cx="5221288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11100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15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9B2894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9B2894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9B2894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352" y="225425"/>
            <a:ext cx="7270750" cy="684213"/>
          </a:xfrm>
        </p:spPr>
        <p:txBody>
          <a:bodyPr/>
          <a:lstStyle/>
          <a:p>
            <a:r>
              <a:rPr lang="en-US" dirty="0" smtClean="0"/>
              <a:t>Expectations &amp;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5" y="1230224"/>
            <a:ext cx="8671483" cy="4905347"/>
          </a:xfrm>
        </p:spPr>
        <p:txBody>
          <a:bodyPr/>
          <a:lstStyle/>
          <a:p>
            <a:r>
              <a:rPr lang="en-US" sz="4800" dirty="0" smtClean="0"/>
              <a:t>From a pile of graded exams,</a:t>
            </a:r>
          </a:p>
          <a:p>
            <a:r>
              <a:rPr lang="en-US" sz="4800" dirty="0" smtClean="0"/>
              <a:t>pick one at random, and let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</a:p>
          <a:p>
            <a:r>
              <a:rPr lang="en-US" sz="4800" dirty="0" smtClean="0"/>
              <a:t>be its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expect_intro.</a:t>
            </a:r>
            <a:fld id="{7886A709-CED2-48A3-8616-B2655C008EC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3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5" y="1230224"/>
            <a:ext cx="8671483" cy="4905347"/>
          </a:xfrm>
        </p:spPr>
        <p:txBody>
          <a:bodyPr/>
          <a:lstStyle/>
          <a:p>
            <a:r>
              <a:rPr lang="en-US" sz="4800" dirty="0" smtClean="0"/>
              <a:t>From a pile of graded exams,</a:t>
            </a:r>
          </a:p>
          <a:p>
            <a:r>
              <a:rPr lang="en-US" sz="4800" dirty="0" smtClean="0"/>
              <a:t>pick one at random, and let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</a:p>
          <a:p>
            <a:r>
              <a:rPr lang="en-US" sz="4800" dirty="0" smtClean="0"/>
              <a:t>be its score.  Now </a:t>
            </a:r>
            <a:r>
              <a:rPr lang="en-US" sz="4800" dirty="0" smtClean="0">
                <a:solidFill>
                  <a:srgbClr val="0000FF"/>
                </a:solidFill>
              </a:rPr>
              <a:t>E[S] </a:t>
            </a:r>
            <a:r>
              <a:rPr lang="en-US" sz="4800" dirty="0" smtClean="0"/>
              <a:t>equals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0000"/>
                </a:solidFill>
              </a:rPr>
              <a:t>the</a:t>
            </a:r>
            <a:r>
              <a:rPr lang="en-US" sz="4800" dirty="0" smtClean="0">
                <a:solidFill>
                  <a:srgbClr val="0000FF"/>
                </a:solidFill>
              </a:rPr>
              <a:t> average exam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expect_intro.</a:t>
            </a:r>
            <a:fld id="{7886A709-CED2-48A3-8616-B2655C008EC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072352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smtClean="0"/>
              <a:t>Expectations &amp; Averages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0580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5" y="1230224"/>
            <a:ext cx="8671483" cy="4905347"/>
          </a:xfrm>
        </p:spPr>
        <p:txBody>
          <a:bodyPr/>
          <a:lstStyle/>
          <a:p>
            <a:r>
              <a:rPr lang="en-US" sz="4800" dirty="0" smtClean="0"/>
              <a:t>We can estimate </a:t>
            </a:r>
            <a:r>
              <a:rPr lang="en-US" sz="4800" dirty="0" smtClean="0">
                <a:solidFill>
                  <a:srgbClr val="9B2894"/>
                </a:solidFill>
              </a:rPr>
              <a:t>averages</a:t>
            </a:r>
          </a:p>
          <a:p>
            <a:r>
              <a:rPr lang="en-US" sz="4800" dirty="0" smtClean="0"/>
              <a:t>by estimating </a:t>
            </a:r>
            <a:r>
              <a:rPr lang="en-US" sz="4800" dirty="0" smtClean="0">
                <a:solidFill>
                  <a:srgbClr val="9B2894"/>
                </a:solidFill>
              </a:rPr>
              <a:t>expectations</a:t>
            </a:r>
          </a:p>
          <a:p>
            <a:r>
              <a:rPr lang="en-US" sz="4800" dirty="0" smtClean="0"/>
              <a:t>of random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expect_intro.</a:t>
            </a:r>
            <a:fld id="{7886A709-CED2-48A3-8616-B2655C008EC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2352" y="225425"/>
            <a:ext cx="7270750" cy="684213"/>
          </a:xfrm>
        </p:spPr>
        <p:txBody>
          <a:bodyPr/>
          <a:lstStyle/>
          <a:p>
            <a:r>
              <a:rPr lang="en-US" dirty="0" smtClean="0"/>
              <a:t>Expectations &amp; Averages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5568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5" y="1230224"/>
            <a:ext cx="8671483" cy="4905347"/>
          </a:xfrm>
        </p:spPr>
        <p:txBody>
          <a:bodyPr/>
          <a:lstStyle/>
          <a:p>
            <a:r>
              <a:rPr lang="en-US" sz="4800" dirty="0" smtClean="0"/>
              <a:t>We can estimate </a:t>
            </a:r>
            <a:r>
              <a:rPr lang="en-US" sz="4800" dirty="0" smtClean="0">
                <a:solidFill>
                  <a:srgbClr val="9B2894"/>
                </a:solidFill>
              </a:rPr>
              <a:t>averages</a:t>
            </a:r>
          </a:p>
          <a:p>
            <a:r>
              <a:rPr lang="en-US" sz="4800" dirty="0" smtClean="0"/>
              <a:t>by estimating </a:t>
            </a:r>
            <a:r>
              <a:rPr lang="en-US" sz="4800" dirty="0" smtClean="0">
                <a:solidFill>
                  <a:srgbClr val="9B2894"/>
                </a:solidFill>
              </a:rPr>
              <a:t>expectations</a:t>
            </a:r>
          </a:p>
          <a:p>
            <a:r>
              <a:rPr lang="en-US" sz="4800" dirty="0" smtClean="0"/>
              <a:t>of random variables based</a:t>
            </a:r>
          </a:p>
          <a:p>
            <a:r>
              <a:rPr lang="en-US" sz="4800" dirty="0" smtClean="0"/>
              <a:t>on picking random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expect_intro.</a:t>
            </a:r>
            <a:fld id="{7886A709-CED2-48A3-8616-B2655C008EC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553344"/>
              </p:ext>
            </p:extLst>
          </p:nvPr>
        </p:nvGraphicFramePr>
        <p:xfrm>
          <a:off x="1166842" y="3713619"/>
          <a:ext cx="6966761" cy="2357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29" name="Equation" r:id="rId3" imgW="1651000" imgH="558800" progId="Equation.DSMT4">
                  <p:embed/>
                </p:oleObj>
              </mc:Choice>
              <mc:Fallback>
                <p:oleObj name="Equation" r:id="rId3" imgW="1651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6842" y="3713619"/>
                        <a:ext cx="6966761" cy="2357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2352" y="225425"/>
            <a:ext cx="7270750" cy="684213"/>
          </a:xfrm>
        </p:spPr>
        <p:txBody>
          <a:bodyPr/>
          <a:lstStyle/>
          <a:p>
            <a:r>
              <a:rPr lang="en-US" dirty="0" smtClean="0"/>
              <a:t>Expectations &amp; Averages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67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</a:t>
            </a:r>
            <a:r>
              <a:rPr lang="en-US" sz="4800" dirty="0" smtClean="0"/>
              <a:t>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189"/>
            <a:ext cx="8229600" cy="4525963"/>
          </a:xfrm>
        </p:spPr>
        <p:txBody>
          <a:bodyPr/>
          <a:lstStyle/>
          <a:p>
            <a:r>
              <a:rPr lang="en-US" dirty="0" smtClean="0"/>
              <a:t>For example, it is impossible for </a:t>
            </a:r>
          </a:p>
          <a:p>
            <a:r>
              <a:rPr lang="en-US" dirty="0" smtClean="0"/>
              <a:t>all exams to be above average</a:t>
            </a:r>
          </a:p>
          <a:p>
            <a:r>
              <a:rPr lang="en-US" dirty="0" smtClean="0"/>
              <a:t>(no matter what the townspeople </a:t>
            </a:r>
          </a:p>
          <a:p>
            <a:r>
              <a:rPr lang="en-US" dirty="0" smtClean="0"/>
              <a:t>  of Lake Woebegone say):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expect_intro.</a:t>
            </a:r>
            <a:fld id="{7886A709-CED2-48A3-8616-B2655C008EC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2352" y="225425"/>
            <a:ext cx="7270750" cy="684213"/>
          </a:xfrm>
        </p:spPr>
        <p:txBody>
          <a:bodyPr/>
          <a:lstStyle/>
          <a:p>
            <a:r>
              <a:rPr lang="en-US" dirty="0" smtClean="0"/>
              <a:t>Expectations &amp; Averages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149226"/>
              </p:ext>
            </p:extLst>
          </p:nvPr>
        </p:nvGraphicFramePr>
        <p:xfrm>
          <a:off x="1090803" y="4015515"/>
          <a:ext cx="6740435" cy="118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38" name="Equation" r:id="rId3" imgW="1295400" imgH="228600" progId="Equation.DSMT4">
                  <p:embed/>
                </p:oleObj>
              </mc:Choice>
              <mc:Fallback>
                <p:oleObj name="Equation" r:id="rId3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0803" y="4015515"/>
                        <a:ext cx="6740435" cy="118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90948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189"/>
            <a:ext cx="8229600" cy="4525963"/>
          </a:xfrm>
        </p:spPr>
        <p:txBody>
          <a:bodyPr/>
          <a:lstStyle/>
          <a:p>
            <a:r>
              <a:rPr lang="en-US" sz="4400" dirty="0" smtClean="0"/>
              <a:t>On the other hand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expect_intro.</a:t>
            </a:r>
            <a:fld id="{7886A709-CED2-48A3-8616-B2655C008EC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2352" y="225425"/>
            <a:ext cx="7270750" cy="684213"/>
          </a:xfrm>
        </p:spPr>
        <p:txBody>
          <a:bodyPr/>
          <a:lstStyle/>
          <a:p>
            <a:r>
              <a:rPr lang="en-US" dirty="0" smtClean="0"/>
              <a:t>Expectations &amp; Averages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046209"/>
              </p:ext>
            </p:extLst>
          </p:nvPr>
        </p:nvGraphicFramePr>
        <p:xfrm>
          <a:off x="483393" y="1842024"/>
          <a:ext cx="799623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63" name="Equation" r:id="rId3" imgW="1536700" imgH="228600" progId="Equation.DSMT4">
                  <p:embed/>
                </p:oleObj>
              </mc:Choice>
              <mc:Fallback>
                <p:oleObj name="Equation" r:id="rId3" imgW="1536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393" y="1842024"/>
                        <a:ext cx="7996238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5775" y="2966426"/>
            <a:ext cx="79382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is possible for all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6600"/>
                </a:solidFill>
              </a:rPr>
              <a:t>ɛ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&gt; </a:t>
            </a:r>
            <a:r>
              <a:rPr lang="en-US" sz="5400" dirty="0" smtClean="0">
                <a:solidFill>
                  <a:srgbClr val="006600"/>
                </a:solidFill>
              </a:rPr>
              <a:t>0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For example,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almost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everyone has an above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average number of fingers.</a:t>
            </a:r>
          </a:p>
        </p:txBody>
      </p:sp>
    </p:spTree>
    <p:extLst>
      <p:ext uri="{BB962C8B-B14F-4D97-AF65-F5344CB8AC3E}">
        <p14:creationId xmlns:p14="http://schemas.microsoft.com/office/powerpoint/2010/main" val="24157882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60181"/>
              </p:ext>
            </p:extLst>
          </p:nvPr>
        </p:nvGraphicFramePr>
        <p:xfrm>
          <a:off x="2636838" y="1082675"/>
          <a:ext cx="302736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14" name="Equation" r:id="rId4" imgW="1231900" imgH="584200" progId="Equation.DSMT4">
                  <p:embed/>
                </p:oleObj>
              </mc:Choice>
              <mc:Fallback>
                <p:oleObj name="Equation" r:id="rId4" imgW="1231900" imgH="5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1082675"/>
                        <a:ext cx="3027362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959446"/>
              </p:ext>
            </p:extLst>
          </p:nvPr>
        </p:nvGraphicFramePr>
        <p:xfrm>
          <a:off x="2941638" y="2376488"/>
          <a:ext cx="38147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15" name="Equation" r:id="rId6" imgW="1562100" imgH="584200" progId="Equation.DSMT4">
                  <p:embed/>
                </p:oleObj>
              </mc:Choice>
              <mc:Fallback>
                <p:oleObj name="Equation" r:id="rId6" imgW="1562100" imgH="584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2376488"/>
                        <a:ext cx="3814762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401882"/>
              </p:ext>
            </p:extLst>
          </p:nvPr>
        </p:nvGraphicFramePr>
        <p:xfrm>
          <a:off x="2773363" y="3671888"/>
          <a:ext cx="40386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16" name="Equation" r:id="rId8" imgW="1689100" imgH="584200" progId="Equation.DSMT4">
                  <p:embed/>
                </p:oleObj>
              </mc:Choice>
              <mc:Fallback>
                <p:oleObj name="Equation" r:id="rId8" imgW="1689100" imgH="584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3671888"/>
                        <a:ext cx="40386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71054"/>
              </p:ext>
            </p:extLst>
          </p:nvPr>
        </p:nvGraphicFramePr>
        <p:xfrm>
          <a:off x="2863850" y="4891088"/>
          <a:ext cx="29146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17" name="Equation" r:id="rId10" imgW="1219200" imgH="584200" progId="Equation.DSMT4">
                  <p:embed/>
                </p:oleObj>
              </mc:Choice>
              <mc:Fallback>
                <p:oleObj name="Equation" r:id="rId10" imgW="1219200" imgH="584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4891088"/>
                        <a:ext cx="291465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1" name="Picture 4" descr="j0258752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820971"/>
              </p:ext>
            </p:extLst>
          </p:nvPr>
        </p:nvGraphicFramePr>
        <p:xfrm>
          <a:off x="5016500" y="4152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18" name="Equation" r:id="rId13" imgW="139700" imgH="215900" progId="Equation.DSMT4">
                  <p:embed/>
                </p:oleObj>
              </mc:Choice>
              <mc:Fallback>
                <p:oleObj name="Equation" r:id="rId1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16500" y="4152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216761"/>
              </p:ext>
            </p:extLst>
          </p:nvPr>
        </p:nvGraphicFramePr>
        <p:xfrm>
          <a:off x="5016500" y="4152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19" name="Equation" r:id="rId15" imgW="139700" imgH="215900" progId="Equation.DSMT4">
                  <p:embed/>
                </p:oleObj>
              </mc:Choice>
              <mc:Fallback>
                <p:oleObj name="Equation" r:id="rId1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16500" y="4152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55359"/>
              </p:ext>
            </p:extLst>
          </p:nvPr>
        </p:nvGraphicFramePr>
        <p:xfrm>
          <a:off x="5016500" y="4152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20" name="Equation" r:id="rId16" imgW="139700" imgH="215900" progId="Equation.DSMT4">
                  <p:embed/>
                </p:oleObj>
              </mc:Choice>
              <mc:Fallback>
                <p:oleObj name="Equation" r:id="rId1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16500" y="4152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901"/>
              </p:ext>
            </p:extLst>
          </p:nvPr>
        </p:nvGraphicFramePr>
        <p:xfrm>
          <a:off x="5636786" y="1257900"/>
          <a:ext cx="1099980" cy="113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21" name="Equation" r:id="rId17" imgW="457200" imgH="469900" progId="Equation.DSMT4">
                  <p:embed/>
                </p:oleObj>
              </mc:Choice>
              <mc:Fallback>
                <p:oleObj name="Equation" r:id="rId17" imgW="457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36786" y="1257900"/>
                        <a:ext cx="1099980" cy="1130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7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298895"/>
              </p:ext>
            </p:extLst>
          </p:nvPr>
        </p:nvGraphicFramePr>
        <p:xfrm>
          <a:off x="381000" y="2428778"/>
          <a:ext cx="827722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1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28778"/>
                        <a:ext cx="8277226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445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</TotalTime>
  <Words>618</Words>
  <Application>Microsoft Macintosh PowerPoint</Application>
  <PresentationFormat>On-screen Show (4:3)</PresentationFormat>
  <Paragraphs>181</Paragraphs>
  <Slides>31</Slides>
  <Notes>25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Default Design</vt:lpstr>
      <vt:lpstr>Equation</vt:lpstr>
      <vt:lpstr>MathType 6.0 Equation</vt:lpstr>
      <vt:lpstr>PowerPoint Presentation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Alternative definition</vt:lpstr>
      <vt:lpstr>Alternative definition</vt:lpstr>
      <vt:lpstr>Expected Value</vt:lpstr>
      <vt:lpstr>proof of equivalence</vt:lpstr>
      <vt:lpstr>proof of equivalence</vt:lpstr>
      <vt:lpstr>proof of equivalence</vt:lpstr>
      <vt:lpstr>proof of equivalence</vt:lpstr>
      <vt:lpstr>proof of equivalence</vt:lpstr>
      <vt:lpstr>proof of equivalence</vt:lpstr>
      <vt:lpstr>Expected Value</vt:lpstr>
      <vt:lpstr>Sums vs Integrals</vt:lpstr>
      <vt:lpstr>Expected Value</vt:lpstr>
      <vt:lpstr>Expectations &amp; Averages</vt:lpstr>
      <vt:lpstr>PowerPoint Presentation</vt:lpstr>
      <vt:lpstr>Expectations &amp; Averages</vt:lpstr>
      <vt:lpstr>Expectations &amp; Averages</vt:lpstr>
      <vt:lpstr>Expectations &amp; Averages</vt:lpstr>
      <vt:lpstr>Expectations &amp; Averages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123</cp:revision>
  <cp:lastPrinted>2013-05-05T17:05:41Z</cp:lastPrinted>
  <dcterms:created xsi:type="dcterms:W3CDTF">2011-04-29T18:28:36Z</dcterms:created>
  <dcterms:modified xsi:type="dcterms:W3CDTF">2013-05-07T15:32:01Z</dcterms:modified>
</cp:coreProperties>
</file>