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62" r:id="rId2"/>
    <p:sldId id="540" r:id="rId3"/>
    <p:sldId id="541" r:id="rId4"/>
    <p:sldId id="559" r:id="rId5"/>
    <p:sldId id="562" r:id="rId6"/>
    <p:sldId id="568" r:id="rId7"/>
    <p:sldId id="561" r:id="rId8"/>
    <p:sldId id="560" r:id="rId9"/>
    <p:sldId id="565" r:id="rId10"/>
    <p:sldId id="546" r:id="rId11"/>
    <p:sldId id="566" r:id="rId12"/>
    <p:sldId id="570" r:id="rId13"/>
    <p:sldId id="571" r:id="rId14"/>
    <p:sldId id="567" r:id="rId15"/>
  </p:sldIdLst>
  <p:sldSz cx="9144000" cy="6858000" type="letter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145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684527" y="2169855"/>
            <a:ext cx="565035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Connected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vertices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2122944"/>
            <a:ext cx="8555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*</a:t>
            </a:r>
            <a:r>
              <a:rPr lang="en-US" sz="5400" dirty="0" smtClean="0"/>
              <a:t> is</a:t>
            </a:r>
            <a:r>
              <a:rPr lang="en-US" sz="5400" baseline="30000" dirty="0" smtClean="0">
                <a:solidFill>
                  <a:srgbClr val="FF00FF"/>
                </a:solidFill>
              </a:rPr>
              <a:t> </a:t>
            </a:r>
            <a:r>
              <a:rPr lang="en-US" sz="5400" dirty="0" smtClean="0">
                <a:solidFill>
                  <a:srgbClr val="930093"/>
                </a:solidFill>
              </a:rPr>
              <a:t>walk relation</a:t>
            </a:r>
            <a:r>
              <a:rPr lang="en-US" sz="5400" dirty="0" smtClean="0">
                <a:solidFill>
                  <a:srgbClr val="000073"/>
                </a:solidFill>
              </a:rPr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5400" baseline="30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u  G</a:t>
            </a:r>
            <a:r>
              <a:rPr lang="en-US" sz="5400" baseline="30000" dirty="0" smtClean="0">
                <a:solidFill>
                  <a:srgbClr val="FF00FF"/>
                </a:solidFill>
              </a:rPr>
              <a:t>*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walk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v</a:t>
            </a:r>
          </a:p>
          <a:p>
            <a:r>
              <a:rPr lang="en-US" sz="5400" dirty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       (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connected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v)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6161" y="6583363"/>
            <a:ext cx="111783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5090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5400" dirty="0" smtClean="0"/>
              <a:t>Add self-loops:</a:t>
            </a:r>
            <a:endParaRPr lang="en-US" sz="5400" dirty="0"/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 rot="5400000">
            <a:off x="6858000" y="2286000"/>
            <a:ext cx="381000" cy="381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Curved Connector 9"/>
          <p:cNvCxnSpPr>
            <a:stCxn id="6" idx="3"/>
            <a:endCxn id="6" idx="1"/>
          </p:cNvCxnSpPr>
          <p:nvPr/>
        </p:nvCxnSpPr>
        <p:spPr bwMode="auto">
          <a:xfrm rot="10800000" flipH="1">
            <a:off x="6913796" y="2341796"/>
            <a:ext cx="269408" cy="12700"/>
          </a:xfrm>
          <a:prstGeom prst="curvedConnector5">
            <a:avLst>
              <a:gd name="adj1" fmla="val -228160"/>
              <a:gd name="adj2" fmla="val 8440661"/>
              <a:gd name="adj3" fmla="val 399813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759476"/>
              </p:ext>
            </p:extLst>
          </p:nvPr>
        </p:nvGraphicFramePr>
        <p:xfrm>
          <a:off x="1930400" y="2420938"/>
          <a:ext cx="52832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21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0400" y="2420938"/>
                        <a:ext cx="5283200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25764" y="3962400"/>
            <a:ext cx="843329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="1" baseline="300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has a length</a:t>
            </a:r>
            <a:r>
              <a:rPr lang="en-US" sz="5400" dirty="0" smtClean="0">
                <a:solidFill>
                  <a:srgbClr val="0000FF"/>
                </a:solidFill>
              </a:rPr>
              <a:t> n</a:t>
            </a:r>
            <a:r>
              <a:rPr lang="en-US" sz="5400" dirty="0" smtClean="0"/>
              <a:t> walk </a:t>
            </a:r>
            <a:r>
              <a:rPr lang="en-US" sz="5400" dirty="0" err="1" smtClean="0"/>
              <a:t>iff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has a length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 </a:t>
            </a:r>
            <a:r>
              <a:rPr lang="en-US" sz="5400" dirty="0" smtClean="0">
                <a:latin typeface="Comic Sans MS"/>
                <a:cs typeface="Comic Sans MS"/>
              </a:rPr>
              <a:t>walk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Compute the Walk Relation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827501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250510"/>
              </p:ext>
            </p:extLst>
          </p:nvPr>
        </p:nvGraphicFramePr>
        <p:xfrm>
          <a:off x="2819400" y="2209800"/>
          <a:ext cx="36830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5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209800"/>
                        <a:ext cx="36830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086600" cy="990600"/>
          </a:xfrm>
        </p:spPr>
        <p:txBody>
          <a:bodyPr/>
          <a:lstStyle/>
          <a:p>
            <a:r>
              <a:rPr lang="en-US" sz="4800" b="0" dirty="0" smtClean="0">
                <a:solidFill>
                  <a:schemeClr val="tx1"/>
                </a:solidFill>
              </a:rPr>
              <a:t>lengthening a walk in</a:t>
            </a:r>
            <a:r>
              <a:rPr lang="en-US" sz="4800" dirty="0" smtClean="0">
                <a:solidFill>
                  <a:srgbClr val="0000FF"/>
                </a:solidFill>
              </a:rPr>
              <a:t> G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 rot="5400000">
            <a:off x="6497404" y="25146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 rot="5400000">
            <a:off x="2611204" y="2535004"/>
            <a:ext cx="381000" cy="381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Curved Connector 12"/>
          <p:cNvCxnSpPr>
            <a:stCxn id="7" idx="6"/>
            <a:endCxn id="5" idx="2"/>
          </p:cNvCxnSpPr>
          <p:nvPr/>
        </p:nvCxnSpPr>
        <p:spPr bwMode="auto">
          <a:xfrm rot="5400000" flipH="1" flipV="1">
            <a:off x="4544102" y="772202"/>
            <a:ext cx="401404" cy="3886200"/>
          </a:xfrm>
          <a:prstGeom prst="curvedConnector5">
            <a:avLst>
              <a:gd name="adj1" fmla="val -56950"/>
              <a:gd name="adj2" fmla="val 50000"/>
              <a:gd name="adj3" fmla="val 156950"/>
            </a:avLst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913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68093"/>
              </p:ext>
            </p:extLst>
          </p:nvPr>
        </p:nvGraphicFramePr>
        <p:xfrm>
          <a:off x="2819400" y="2209800"/>
          <a:ext cx="36830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1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209800"/>
                        <a:ext cx="368300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800" b="0" dirty="0" smtClean="0">
                <a:solidFill>
                  <a:schemeClr val="tx1"/>
                </a:solidFill>
              </a:rPr>
              <a:t>lengthening a walk in</a:t>
            </a:r>
            <a:r>
              <a:rPr lang="en-US" sz="4800" b="0" dirty="0">
                <a:solidFill>
                  <a:srgbClr val="0000FF"/>
                </a:solidFill>
              </a:rPr>
              <a:t> G</a:t>
            </a:r>
            <a:r>
              <a:rPr lang="en-US" sz="4800" baseline="300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 rot="5400000">
            <a:off x="6497404" y="251460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 rot="5400000">
            <a:off x="2611204" y="2535004"/>
            <a:ext cx="381000" cy="381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Curved Connector 12"/>
          <p:cNvCxnSpPr>
            <a:stCxn id="7" idx="6"/>
            <a:endCxn id="5" idx="2"/>
          </p:cNvCxnSpPr>
          <p:nvPr/>
        </p:nvCxnSpPr>
        <p:spPr bwMode="auto">
          <a:xfrm rot="5400000" flipH="1" flipV="1">
            <a:off x="4544102" y="772202"/>
            <a:ext cx="401404" cy="3886200"/>
          </a:xfrm>
          <a:prstGeom prst="curvedConnector5">
            <a:avLst>
              <a:gd name="adj1" fmla="val -56950"/>
              <a:gd name="adj2" fmla="val 50000"/>
              <a:gd name="adj3" fmla="val 156950"/>
            </a:avLst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8" name="Curved Connector 7"/>
          <p:cNvCxnSpPr/>
          <p:nvPr/>
        </p:nvCxnSpPr>
        <p:spPr bwMode="auto">
          <a:xfrm rot="10800000" flipH="1">
            <a:off x="6553200" y="2570396"/>
            <a:ext cx="269408" cy="12700"/>
          </a:xfrm>
          <a:prstGeom prst="curvedConnector5">
            <a:avLst>
              <a:gd name="adj1" fmla="val -228160"/>
              <a:gd name="adj2" fmla="val 8440661"/>
              <a:gd name="adj3" fmla="val 399813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Curved Connector 9"/>
          <p:cNvCxnSpPr/>
          <p:nvPr/>
        </p:nvCxnSpPr>
        <p:spPr bwMode="auto">
          <a:xfrm rot="10800000" flipH="1">
            <a:off x="2667000" y="2590800"/>
            <a:ext cx="269408" cy="12700"/>
          </a:xfrm>
          <a:prstGeom prst="curvedConnector5">
            <a:avLst>
              <a:gd name="adj1" fmla="val -228160"/>
              <a:gd name="adj2" fmla="val 8440661"/>
              <a:gd name="adj3" fmla="val 399813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1828800"/>
          </a:xfrm>
        </p:spPr>
        <p:txBody>
          <a:bodyPr/>
          <a:lstStyle/>
          <a:p>
            <a:r>
              <a:rPr lang="en-US" sz="4800" dirty="0"/>
              <a:t>j</a:t>
            </a:r>
            <a:r>
              <a:rPr lang="en-US" sz="4800" dirty="0" smtClean="0"/>
              <a:t>ust </a:t>
            </a:r>
            <a:r>
              <a:rPr lang="en-US" sz="4800" dirty="0" smtClean="0"/>
              <a:t>keep looping </a:t>
            </a:r>
            <a:r>
              <a:rPr lang="en-US" sz="4800" dirty="0" smtClean="0">
                <a:solidFill>
                  <a:srgbClr val="0000FF"/>
                </a:solidFill>
              </a:rPr>
              <a:t>k </a:t>
            </a:r>
            <a:r>
              <a:rPr lang="en-US" sz="4800" dirty="0" smtClean="0"/>
              <a:t>times to </a:t>
            </a:r>
          </a:p>
          <a:p>
            <a:r>
              <a:rPr lang="en-US" sz="4800" dirty="0" smtClean="0"/>
              <a:t>make </a:t>
            </a:r>
            <a:r>
              <a:rPr lang="en-US" sz="4800" dirty="0" smtClean="0"/>
              <a:t>a </a:t>
            </a:r>
            <a:r>
              <a:rPr lang="en-US" sz="4800" dirty="0" smtClean="0"/>
              <a:t>length </a:t>
            </a:r>
            <a:r>
              <a:rPr lang="en-US" sz="4800" dirty="0">
                <a:solidFill>
                  <a:srgbClr val="0000E5"/>
                </a:solidFill>
              </a:rPr>
              <a:t>5</a:t>
            </a:r>
            <a:r>
              <a:rPr lang="en-US" sz="4800" dirty="0" smtClean="0">
                <a:solidFill>
                  <a:srgbClr val="0000E5"/>
                </a:solidFill>
              </a:rPr>
              <a:t>+k</a:t>
            </a:r>
            <a:r>
              <a:rPr lang="en-US" sz="4800" dirty="0" smtClean="0"/>
              <a:t> </a:t>
            </a:r>
            <a:r>
              <a:rPr lang="en-US" sz="4800" dirty="0" smtClean="0"/>
              <a:t>walk in </a:t>
            </a:r>
            <a:r>
              <a:rPr lang="en-US" sz="4800" dirty="0">
                <a:solidFill>
                  <a:srgbClr val="0000FF"/>
                </a:solidFill>
              </a:rPr>
              <a:t>G</a:t>
            </a:r>
            <a:r>
              <a:rPr lang="en-US" sz="4800" baseline="300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0474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50807" y="6583363"/>
            <a:ext cx="1093193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828557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800" dirty="0" smtClean="0"/>
              <a:t>If G has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 vertices, then</a:t>
            </a:r>
          </a:p>
          <a:p>
            <a:pPr>
              <a:lnSpc>
                <a:spcPct val="140000"/>
              </a:lnSpc>
            </a:pPr>
            <a:r>
              <a:rPr lang="en-US" sz="4800" dirty="0" smtClean="0"/>
              <a:t>length of paths is </a:t>
            </a:r>
            <a:r>
              <a:rPr lang="en-US" sz="48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E5"/>
                </a:solidFill>
              </a:rPr>
              <a:t> n</a:t>
            </a:r>
            <a:r>
              <a:rPr lang="en-US" sz="4800" dirty="0" smtClean="0"/>
              <a:t>, </a:t>
            </a:r>
            <a:r>
              <a:rPr lang="en-US" sz="4800" dirty="0" smtClean="0"/>
              <a:t>and</a:t>
            </a:r>
            <a:endParaRPr lang="en-US" sz="4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00228"/>
              </p:ext>
            </p:extLst>
          </p:nvPr>
        </p:nvGraphicFramePr>
        <p:xfrm>
          <a:off x="2525662" y="2819400"/>
          <a:ext cx="4256138" cy="202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4" name="Equation" r:id="rId4" imgW="825500" imgH="393700" progId="Equation.DSMT4">
                  <p:embed/>
                </p:oleObj>
              </mc:Choice>
              <mc:Fallback>
                <p:oleObj name="Equation" r:id="rId4" imgW="825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5662" y="2819400"/>
                        <a:ext cx="4256138" cy="2029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457200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So</a:t>
            </a:r>
            <a:r>
              <a:rPr lang="en-US" sz="4800" dirty="0" smtClean="0"/>
              <a:t> </a:t>
            </a:r>
            <a:r>
              <a:rPr lang="en-US" sz="4800" dirty="0" smtClean="0"/>
              <a:t>find </a:t>
            </a:r>
            <a:r>
              <a:rPr lang="en-US" sz="4800" dirty="0" smtClean="0">
                <a:solidFill>
                  <a:srgbClr val="930093"/>
                </a:solidFill>
              </a:rPr>
              <a:t>all connected vertex pairs</a:t>
            </a:r>
            <a:endParaRPr lang="en-US" sz="4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Compute the Walk Relation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341203"/>
            <a:ext cx="648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with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log n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4800" dirty="0"/>
              <a:t>/</a:t>
            </a:r>
            <a:r>
              <a:rPr lang="en-US" sz="4000" dirty="0" smtClean="0">
                <a:solidFill>
                  <a:srgbClr val="0000E5"/>
                </a:solidFill>
              </a:rPr>
              <a:t>OR</a:t>
            </a:r>
            <a:r>
              <a:rPr lang="en-US" sz="4800" dirty="0" smtClean="0">
                <a:solidFill>
                  <a:srgbClr val="0000E5"/>
                </a:solidFill>
              </a:rPr>
              <a:t>’</a:t>
            </a:r>
            <a:r>
              <a:rPr lang="en-US" sz="4800" dirty="0" smtClean="0"/>
              <a:t>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7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3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066800"/>
            <a:ext cx="7162800" cy="480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00FF"/>
                </a:solidFill>
              </a:rPr>
              <a:t>v </a:t>
            </a:r>
            <a:r>
              <a:rPr lang="en-US" sz="6600" dirty="0" err="1" smtClean="0">
                <a:solidFill>
                  <a:srgbClr val="0000FF"/>
                </a:solidFill>
              </a:rPr>
              <a:t>G</a:t>
            </a:r>
            <a:r>
              <a:rPr lang="en-US" sz="66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600" baseline="30000" dirty="0" smtClean="0">
                <a:solidFill>
                  <a:srgbClr val="FF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w</a:t>
            </a:r>
          </a:p>
          <a:p>
            <a:r>
              <a:rPr lang="en-US" sz="4800" dirty="0" smtClean="0"/>
              <a:t>IFF</a:t>
            </a:r>
            <a:r>
              <a:rPr lang="en-US" sz="4800" dirty="0"/>
              <a:t>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 </a:t>
            </a:r>
            <a:r>
              <a:rPr lang="en-US" sz="6000" dirty="0" smtClean="0">
                <a:latin typeface="Comic Sans MS"/>
                <a:cs typeface="Comic Sans MS"/>
              </a:rPr>
              <a:t>length </a:t>
            </a:r>
            <a:r>
              <a:rPr lang="en-US" sz="6000" dirty="0" smtClean="0">
                <a:solidFill>
                  <a:srgbClr val="FF00FF"/>
                </a:solidFill>
                <a:latin typeface="Comic Sans MS"/>
                <a:cs typeface="Comic Sans MS"/>
              </a:rPr>
              <a:t>n </a:t>
            </a:r>
            <a:r>
              <a:rPr lang="en-US" sz="6000" dirty="0" smtClean="0">
                <a:latin typeface="Comic Sans MS"/>
                <a:cs typeface="Comic Sans MS"/>
              </a:rPr>
              <a:t>walk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      from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r>
              <a:rPr lang="en-US" sz="6000" dirty="0" smtClean="0">
                <a:latin typeface="Comic Sans MS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</a:p>
          <a:p>
            <a:r>
              <a:rPr lang="en-US" sz="6000" dirty="0" err="1" smtClean="0">
                <a:solidFill>
                  <a:srgbClr val="0000FF"/>
                </a:solidFill>
              </a:rPr>
              <a:t>G</a:t>
            </a:r>
            <a:r>
              <a:rPr lang="en-US" sz="60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/>
              <a:t>is the</a:t>
            </a:r>
            <a:r>
              <a:rPr lang="en-US" sz="6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930093"/>
                </a:solidFill>
              </a:rPr>
              <a:t>length </a:t>
            </a:r>
            <a:r>
              <a:rPr lang="en-US" sz="6000" dirty="0" smtClean="0">
                <a:solidFill>
                  <a:srgbClr val="FF00FF"/>
                </a:solidFill>
              </a:rPr>
              <a:t>n</a:t>
            </a:r>
          </a:p>
          <a:p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walk relation </a:t>
            </a:r>
            <a:r>
              <a:rPr lang="en-US" sz="6000" dirty="0" smtClean="0">
                <a:latin typeface="Comic Sans MS"/>
                <a:cs typeface="Comic Sans MS"/>
              </a:rPr>
              <a:t>for</a:t>
            </a:r>
            <a:r>
              <a:rPr lang="en-US" sz="60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548348"/>
            <a:ext cx="8001000" cy="386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itself is the length </a:t>
            </a:r>
            <a:r>
              <a:rPr lang="en-US" sz="5400" dirty="0" smtClean="0">
                <a:solidFill>
                  <a:srgbClr val="FF00FF"/>
                </a:solidFill>
              </a:rPr>
              <a:t>1</a:t>
            </a:r>
            <a:r>
              <a:rPr lang="en-US" sz="5400" dirty="0" smtClean="0"/>
              <a:t> walk relation: </a:t>
            </a:r>
            <a:r>
              <a:rPr lang="en-US" sz="6600" dirty="0" smtClean="0">
                <a:solidFill>
                  <a:srgbClr val="0000FF"/>
                </a:solidFill>
              </a:rPr>
              <a:t>G</a:t>
            </a:r>
            <a:r>
              <a:rPr lang="en-US" sz="6600" baseline="30000" dirty="0" smtClean="0">
                <a:solidFill>
                  <a:srgbClr val="FF00FF"/>
                </a:solidFill>
              </a:rPr>
              <a:t>1</a:t>
            </a:r>
            <a:r>
              <a:rPr lang="en-US" sz="6600" baseline="300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G</a:t>
            </a:r>
          </a:p>
          <a:p>
            <a:r>
              <a:rPr lang="en-US" sz="4800" dirty="0" smtClean="0">
                <a:solidFill>
                  <a:srgbClr val="930093"/>
                </a:solidFill>
                <a:latin typeface="Comic Sans MS"/>
                <a:cs typeface="Comic Sans MS"/>
              </a:rPr>
              <a:t>lemma: </a:t>
            </a:r>
          </a:p>
          <a:p>
            <a:pPr algn="ctr"/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m</a:t>
            </a:r>
            <a:r>
              <a:rPr lang="en-US" sz="7200" baseline="30000" dirty="0" smtClean="0">
                <a:solidFill>
                  <a:srgbClr val="FF00FF"/>
                </a:solidFill>
              </a:rPr>
              <a:t> </a:t>
            </a:r>
            <a:r>
              <a:rPr lang="en-US" sz="7200" dirty="0" smtClean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7200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7200" dirty="0" smtClean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rgbClr val="0000FF"/>
                </a:solidFill>
              </a:rPr>
              <a:t>G</a:t>
            </a:r>
            <a:r>
              <a:rPr lang="en-US" sz="7200" baseline="30000" dirty="0" err="1" smtClean="0">
                <a:solidFill>
                  <a:srgbClr val="FF00FF"/>
                </a:solidFill>
              </a:rPr>
              <a:t>m+n</a:t>
            </a:r>
            <a:endParaRPr lang="en-US" sz="7200" dirty="0">
              <a:solidFill>
                <a:srgbClr val="930093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17988"/>
              </p:ext>
            </p:extLst>
          </p:nvPr>
        </p:nvGraphicFramePr>
        <p:xfrm>
          <a:off x="1828800" y="3951248"/>
          <a:ext cx="2667000" cy="26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520700" imgH="508000" progId="Equation.DSMT4">
                  <p:embed/>
                </p:oleObj>
              </mc:Choice>
              <mc:Fallback>
                <p:oleObj name="Equation" r:id="rId4" imgW="5207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3951248"/>
                        <a:ext cx="2667000" cy="260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 err="1">
                <a:solidFill>
                  <a:srgbClr val="0000FF"/>
                </a:solidFill>
              </a:rPr>
              <a:t>G</a:t>
            </a:r>
            <a:r>
              <a:rPr lang="en-US" sz="5400" b="0" baseline="30000" dirty="0" err="1">
                <a:solidFill>
                  <a:srgbClr val="FF00FF"/>
                </a:solidFill>
              </a:rPr>
              <a:t>m</a:t>
            </a:r>
            <a:r>
              <a:rPr lang="en-US" sz="5400" b="0" baseline="30000" dirty="0">
                <a:solidFill>
                  <a:srgbClr val="FF00FF"/>
                </a:solidFill>
              </a:rPr>
              <a:t> </a:t>
            </a:r>
            <a:r>
              <a:rPr lang="en-US" sz="5400" b="0" dirty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5400" b="0" dirty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5400" b="0" dirty="0" err="1">
                <a:solidFill>
                  <a:srgbClr val="0000FF"/>
                </a:solidFill>
              </a:rPr>
              <a:t>G</a:t>
            </a:r>
            <a:r>
              <a:rPr lang="en-US" sz="5400" b="0" baseline="30000" dirty="0" err="1">
                <a:solidFill>
                  <a:srgbClr val="FF00FF"/>
                </a:solidFill>
              </a:rPr>
              <a:t>n</a:t>
            </a:r>
            <a:r>
              <a:rPr lang="en-US" sz="5400" b="0" dirty="0">
                <a:solidFill>
                  <a:srgbClr val="930093"/>
                </a:solidFill>
                <a:cs typeface="Comic Sans MS"/>
              </a:rPr>
              <a:t> </a:t>
            </a:r>
            <a:r>
              <a:rPr lang="en-US" sz="5400" b="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5400" b="0" dirty="0" err="1">
                <a:solidFill>
                  <a:srgbClr val="0000FF"/>
                </a:solidFill>
              </a:rPr>
              <a:t>G</a:t>
            </a:r>
            <a:r>
              <a:rPr lang="en-US" sz="5400" b="0" baseline="30000" dirty="0" err="1">
                <a:solidFill>
                  <a:srgbClr val="FF00FF"/>
                </a:solidFill>
              </a:rPr>
              <a:t>m+</a:t>
            </a:r>
            <a:r>
              <a:rPr lang="en-US" sz="5400" b="0" baseline="30000" dirty="0" err="1" smtClean="0">
                <a:solidFill>
                  <a:srgbClr val="FF00FF"/>
                </a:solidFill>
              </a:rPr>
              <a:t>n</a:t>
            </a:r>
            <a:endParaRPr lang="en-US" sz="5400" b="0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7800"/>
            <a:ext cx="8572500" cy="46482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x(</a:t>
            </a:r>
            <a:r>
              <a:rPr lang="en-US" sz="4800" dirty="0" err="1" smtClean="0">
                <a:solidFill>
                  <a:srgbClr val="0000FF"/>
                </a:solidFill>
              </a:rPr>
              <a:t>G</a:t>
            </a:r>
            <a:r>
              <a:rPr lang="en-US" sz="4800" baseline="30000" dirty="0" err="1">
                <a:solidFill>
                  <a:srgbClr val="FF00FF"/>
                </a:solidFill>
              </a:rPr>
              <a:t>m</a:t>
            </a:r>
            <a:r>
              <a:rPr lang="en-US" sz="4800" baseline="30000" dirty="0" smtClean="0">
                <a:solidFill>
                  <a:srgbClr val="FF00FF"/>
                </a:solidFill>
              </a:rPr>
              <a:t> </a:t>
            </a:r>
            <a:r>
              <a:rPr lang="en-US" sz="4800" dirty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4800" dirty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G</a:t>
            </a:r>
            <a:r>
              <a:rPr lang="en-US" sz="48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>
                <a:solidFill>
                  <a:srgbClr val="0000FF"/>
                </a:solidFill>
              </a:rPr>
              <a:t>y </a:t>
            </a:r>
            <a:r>
              <a:rPr lang="en-US" sz="4800" dirty="0" smtClean="0"/>
              <a:t>::= 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∃</a:t>
            </a:r>
            <a:r>
              <a:rPr lang="en-US" sz="4800" dirty="0">
                <a:solidFill>
                  <a:srgbClr val="0000FF"/>
                </a:solidFill>
              </a:rPr>
              <a:t>z</a:t>
            </a:r>
            <a:r>
              <a:rPr lang="en-US" sz="4800" dirty="0" smtClean="0">
                <a:solidFill>
                  <a:srgbClr val="0000FF"/>
                </a:solidFill>
              </a:rPr>
              <a:t>. x </a:t>
            </a:r>
            <a:r>
              <a:rPr lang="en-US" sz="4800" dirty="0" err="1" smtClean="0">
                <a:solidFill>
                  <a:srgbClr val="0000FF"/>
                </a:solidFill>
              </a:rPr>
              <a:t>G</a:t>
            </a:r>
            <a:r>
              <a:rPr lang="en-US" sz="4800" baseline="30000" dirty="0" err="1" smtClean="0">
                <a:solidFill>
                  <a:srgbClr val="FF00FF"/>
                </a:solidFill>
              </a:rPr>
              <a:t>m</a:t>
            </a:r>
            <a:r>
              <a:rPr lang="en-US" sz="4800" baseline="30000" dirty="0" smtClean="0">
                <a:solidFill>
                  <a:srgbClr val="FF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z</a:t>
            </a:r>
            <a:r>
              <a:rPr lang="en-US" sz="4800" baseline="300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4800" dirty="0" err="1">
                <a:solidFill>
                  <a:srgbClr val="0000FF"/>
                </a:solidFill>
              </a:rPr>
              <a:t>G</a:t>
            </a:r>
            <a:r>
              <a:rPr lang="en-US" sz="4800" baseline="30000" dirty="0" err="1">
                <a:solidFill>
                  <a:srgbClr val="FF00FF"/>
                </a:solidFill>
              </a:rPr>
              <a:t>n</a:t>
            </a:r>
            <a:r>
              <a:rPr lang="en-US" sz="4800" dirty="0">
                <a:solidFill>
                  <a:srgbClr val="930093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                 </a:t>
            </a:r>
            <a:r>
              <a:rPr lang="en-US" dirty="0" smtClean="0">
                <a:solidFill>
                  <a:srgbClr val="000000"/>
                </a:solidFill>
              </a:rPr>
              <a:t>IFF</a:t>
            </a:r>
            <a:r>
              <a:rPr lang="en-US" sz="4800" dirty="0" smtClean="0">
                <a:solidFill>
                  <a:srgbClr val="0000FF"/>
                </a:solidFill>
              </a:rPr>
              <a:t>       x </a:t>
            </a:r>
            <a:r>
              <a:rPr lang="en-US" sz="4800" dirty="0" err="1" smtClean="0">
                <a:solidFill>
                  <a:srgbClr val="0000FF"/>
                </a:solidFill>
              </a:rPr>
              <a:t>G</a:t>
            </a:r>
            <a:r>
              <a:rPr lang="en-US" sz="4800" baseline="30000" dirty="0" err="1" smtClean="0">
                <a:solidFill>
                  <a:srgbClr val="FF00FF"/>
                </a:solidFill>
              </a:rPr>
              <a:t>m</a:t>
            </a:r>
            <a:r>
              <a:rPr lang="en-US" sz="4800" baseline="30000" dirty="0" err="1">
                <a:solidFill>
                  <a:srgbClr val="FF00FF"/>
                </a:solidFill>
              </a:rPr>
              <a:t>+</a:t>
            </a:r>
            <a:r>
              <a:rPr lang="en-US" sz="48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ecause a length </a:t>
            </a:r>
            <a:r>
              <a:rPr lang="en-US" sz="4800" dirty="0" err="1" smtClean="0">
                <a:solidFill>
                  <a:srgbClr val="FF00FF"/>
                </a:solidFill>
                <a:cs typeface="Comic Sans MS"/>
              </a:rPr>
              <a:t>m+n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walk </a:t>
            </a:r>
          </a:p>
          <a:p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consists of a length </a:t>
            </a:r>
            <a:r>
              <a:rPr lang="en-US" sz="4800" dirty="0" smtClean="0">
                <a:solidFill>
                  <a:srgbClr val="FF00FF"/>
                </a:solidFill>
                <a:cs typeface="Comic Sans MS"/>
              </a:rPr>
              <a:t>m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walk </a:t>
            </a:r>
          </a:p>
          <a:p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followed by a length </a:t>
            </a:r>
            <a:r>
              <a:rPr lang="en-US" sz="4800" dirty="0" smtClean="0">
                <a:solidFill>
                  <a:srgbClr val="FF00FF"/>
                </a:solidFill>
                <a:cs typeface="Comic Sans MS"/>
              </a:rPr>
              <a:t>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cs typeface="Comic Sans MS"/>
              </a:rPr>
              <a:t>walk</a:t>
            </a:r>
            <a:endParaRPr lang="en-US" sz="4800" dirty="0">
              <a:solidFill>
                <a:schemeClr val="accent1">
                  <a:lumMod val="50000"/>
                </a:schemeClr>
              </a:solidFill>
              <a:cs typeface="Comic Sans MS"/>
            </a:endParaRP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length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/>
              <a:t> walk relation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" y="1219200"/>
            <a:ext cx="84963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8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lnth</a:t>
            </a:r>
            <a:r>
              <a:rPr lang="en-US" sz="5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800" dirty="0" smtClean="0">
                <a:solidFill>
                  <a:srgbClr val="FF00FF"/>
                </a:solidFill>
                <a:latin typeface="Comic Sans MS"/>
                <a:cs typeface="Comic Sans MS"/>
              </a:rPr>
              <a:t>0</a:t>
            </a:r>
            <a:r>
              <a:rPr lang="en-US" sz="5800" dirty="0" smtClean="0">
                <a:solidFill>
                  <a:srgbClr val="000000"/>
                </a:solidFill>
                <a:latin typeface="Comic Sans MS"/>
                <a:cs typeface="Comic Sans MS"/>
              </a:rPr>
              <a:t> walk 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from </a:t>
            </a:r>
            <a:r>
              <a:rPr lang="en-US" sz="5800" dirty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  <a:r>
              <a:rPr lang="en-US" sz="5800" dirty="0">
                <a:solidFill>
                  <a:srgbClr val="000000"/>
                </a:solidFill>
                <a:latin typeface="Comic Sans MS"/>
                <a:cs typeface="Comic Sans MS"/>
              </a:rPr>
              <a:t> to </a:t>
            </a:r>
            <a:r>
              <a:rPr lang="en-US" sz="5800" dirty="0" smtClean="0">
                <a:solidFill>
                  <a:srgbClr val="0000FF"/>
                </a:solidFill>
                <a:latin typeface="Comic Sans MS"/>
                <a:cs typeface="Comic Sans MS"/>
              </a:rPr>
              <a:t>w</a:t>
            </a:r>
            <a:endParaRPr lang="en-US" sz="7200" dirty="0" smtClean="0">
              <a:solidFill>
                <a:srgbClr val="0000FF"/>
              </a:solidFill>
            </a:endParaRPr>
          </a:p>
          <a:p>
            <a:pPr algn="ctr"/>
            <a:r>
              <a:rPr lang="en-US" sz="7200" dirty="0" smtClean="0">
                <a:solidFill>
                  <a:srgbClr val="0000FF"/>
                </a:solidFill>
              </a:rPr>
              <a:t>G</a:t>
            </a:r>
            <a:r>
              <a:rPr lang="en-US" sz="7200" baseline="30000" dirty="0" smtClean="0">
                <a:solidFill>
                  <a:srgbClr val="FF00FF"/>
                </a:solidFill>
              </a:rPr>
              <a:t>0 </a:t>
            </a:r>
            <a:r>
              <a:rPr lang="en-US" sz="7200" baseline="30000" dirty="0" smtClean="0">
                <a:solidFill>
                  <a:srgbClr val="0000FF"/>
                </a:solidFill>
              </a:rPr>
              <a:t>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72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Id</a:t>
            </a:r>
            <a:r>
              <a:rPr lang="en-US" sz="7200" baseline="-25000" dirty="0" err="1" smtClean="0">
                <a:solidFill>
                  <a:srgbClr val="0000FF"/>
                </a:solidFill>
              </a:rPr>
              <a:t>V</a:t>
            </a:r>
            <a:endParaRPr lang="en-US" sz="7200" baseline="-25000" dirty="0" smtClean="0">
              <a:solidFill>
                <a:srgbClr val="0000FF"/>
              </a:solidFill>
            </a:endParaRPr>
          </a:p>
          <a:p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lemma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still true: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G</a:t>
            </a:r>
            <a:r>
              <a:rPr lang="en-US" sz="8000" baseline="30000" dirty="0" smtClean="0">
                <a:solidFill>
                  <a:srgbClr val="FF00FF"/>
                </a:solidFill>
              </a:rPr>
              <a:t>0 </a:t>
            </a:r>
            <a:r>
              <a:rPr lang="en-US" sz="8000" dirty="0">
                <a:solidFill>
                  <a:srgbClr val="930093"/>
                </a:solidFill>
                <a:latin typeface="CambriaMath"/>
              </a:rPr>
              <a:t>∘</a:t>
            </a:r>
            <a:r>
              <a:rPr lang="en-US" sz="8000" dirty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sz="8000" dirty="0" err="1">
                <a:solidFill>
                  <a:srgbClr val="0000FF"/>
                </a:solidFill>
              </a:rPr>
              <a:t>G</a:t>
            </a:r>
            <a:r>
              <a:rPr lang="en-US" sz="8000" baseline="30000" dirty="0" err="1">
                <a:solidFill>
                  <a:srgbClr val="FF00FF"/>
                </a:solidFill>
              </a:rPr>
              <a:t>n</a:t>
            </a:r>
            <a:r>
              <a:rPr lang="en-US" sz="8000" dirty="0">
                <a:solidFill>
                  <a:srgbClr val="930093"/>
                </a:solidFill>
                <a:latin typeface="Comic Sans MS"/>
                <a:cs typeface="Comic Sans MS"/>
              </a:rPr>
              <a:t> </a:t>
            </a:r>
            <a:r>
              <a:rPr lang="en-US" sz="8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8000" dirty="0" err="1" smtClean="0">
                <a:solidFill>
                  <a:srgbClr val="0000FF"/>
                </a:solidFill>
              </a:rPr>
              <a:t>G</a:t>
            </a:r>
            <a:r>
              <a:rPr lang="en-US" sz="8000" baseline="30000" dirty="0" err="1" smtClean="0">
                <a:solidFill>
                  <a:srgbClr val="FF00FF"/>
                </a:solidFill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Matrices &amp;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8707131" cy="420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baseline="-25000" dirty="0" smtClean="0"/>
              <a:t> </a:t>
            </a:r>
            <a:r>
              <a:rPr lang="en-US" sz="4800" dirty="0" smtClean="0"/>
              <a:t>::= Adjacency matrix for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</a:p>
          <a:p>
            <a:pPr>
              <a:lnSpc>
                <a:spcPct val="120000"/>
              </a:lnSpc>
            </a:pPr>
            <a:r>
              <a:rPr lang="en-US" sz="4400" dirty="0" smtClean="0"/>
              <a:t>Lemma:</a:t>
            </a:r>
          </a:p>
          <a:p>
            <a:pPr>
              <a:lnSpc>
                <a:spcPct val="120000"/>
              </a:lnSpc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where        is </a:t>
            </a:r>
            <a:r>
              <a:rPr lang="en-US" sz="4400" dirty="0" smtClean="0">
                <a:solidFill>
                  <a:srgbClr val="930093"/>
                </a:solidFill>
              </a:rPr>
              <a:t>Boolean</a:t>
            </a:r>
            <a:r>
              <a:rPr lang="en-US" sz="4400" dirty="0" smtClean="0"/>
              <a:t> </a:t>
            </a:r>
            <a:r>
              <a:rPr lang="en-US" sz="4400" dirty="0" smtClean="0"/>
              <a:t>matrix</a:t>
            </a:r>
          </a:p>
          <a:p>
            <a:pPr>
              <a:lnSpc>
                <a:spcPct val="120000"/>
              </a:lnSpc>
            </a:pPr>
            <a:r>
              <a:rPr lang="en-US" sz="4400" dirty="0" smtClean="0"/>
              <a:t>product</a:t>
            </a:r>
            <a:r>
              <a:rPr lang="en-US" sz="4400" dirty="0" smtClean="0"/>
              <a:t>—using </a:t>
            </a:r>
            <a:r>
              <a:rPr lang="en-US" sz="3600" dirty="0" smtClean="0">
                <a:solidFill>
                  <a:srgbClr val="0000E5"/>
                </a:solidFill>
              </a:rPr>
              <a:t>OR </a:t>
            </a:r>
            <a:r>
              <a:rPr lang="en-US" sz="4400" dirty="0">
                <a:solidFill>
                  <a:srgbClr val="000000"/>
                </a:solidFill>
              </a:rPr>
              <a:t>instead of</a:t>
            </a:r>
            <a:r>
              <a:rPr lang="en-US" sz="4400" b="1" dirty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+</a:t>
            </a:r>
            <a:endParaRPr lang="en-US" sz="5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72951"/>
              </p:ext>
            </p:extLst>
          </p:nvPr>
        </p:nvGraphicFramePr>
        <p:xfrm>
          <a:off x="2324100" y="2057400"/>
          <a:ext cx="6400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4" name="Equation" r:id="rId4" imgW="1066800" imgH="292100" progId="Equation.DSMT4">
                  <p:embed/>
                </p:oleObj>
              </mc:Choice>
              <mc:Fallback>
                <p:oleObj name="Equation" r:id="rId4" imgW="1066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4100" y="2057400"/>
                        <a:ext cx="64008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95250"/>
              </p:ext>
            </p:extLst>
          </p:nvPr>
        </p:nvGraphicFramePr>
        <p:xfrm>
          <a:off x="2057400" y="3886200"/>
          <a:ext cx="101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5" name="Equation" r:id="rId6" imgW="165100" imgH="165100" progId="Equation.DSMT4">
                  <p:embed/>
                </p:oleObj>
              </mc:Choice>
              <mc:Fallback>
                <p:oleObj name="Equation" r:id="rId6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886200"/>
                        <a:ext cx="1016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Matrices &amp;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95234" y="1665440"/>
            <a:ext cx="8191566" cy="3527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5400" dirty="0" smtClean="0"/>
              <a:t>So compute         by fast</a:t>
            </a:r>
          </a:p>
          <a:p>
            <a:pPr>
              <a:lnSpc>
                <a:spcPct val="140000"/>
              </a:lnSpc>
            </a:pPr>
            <a:r>
              <a:rPr lang="en-US" sz="5400" i="1" dirty="0" smtClean="0"/>
              <a:t>matrix</a:t>
            </a:r>
            <a:r>
              <a:rPr lang="en-US" sz="5400" dirty="0" smtClean="0"/>
              <a:t> exponentiation</a:t>
            </a:r>
          </a:p>
          <a:p>
            <a:pPr>
              <a:lnSpc>
                <a:spcPct val="140000"/>
              </a:lnSpc>
            </a:pP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≈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log n</a:t>
            </a:r>
            <a:r>
              <a:rPr lang="en-US" sz="5400" dirty="0" smtClean="0"/>
              <a:t> matrix products.</a:t>
            </a:r>
            <a:endParaRPr lang="en-US" sz="5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61466"/>
              </p:ext>
            </p:extLst>
          </p:nvPr>
        </p:nvGraphicFramePr>
        <p:xfrm>
          <a:off x="4572000" y="1524000"/>
          <a:ext cx="1600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98" name="Equation" r:id="rId4" imgW="266700" imgH="304800" progId="Equation.DSMT4">
                  <p:embed/>
                </p:oleObj>
              </mc:Choice>
              <mc:Fallback>
                <p:oleObj name="Equation" r:id="rId4" imgW="26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524000"/>
                        <a:ext cx="16002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Macintosh PowerPoint</Application>
  <PresentationFormat>Letter Paper (8.5x11 in)</PresentationFormat>
  <Paragraphs>96</Paragraphs>
  <Slides>14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Equation</vt:lpstr>
      <vt:lpstr>MathType 6.0 Equation</vt:lpstr>
      <vt:lpstr>Mathematics for Computer Science MIT 6.042J/18.062J</vt:lpstr>
      <vt:lpstr>Walks &amp; Paths</vt:lpstr>
      <vt:lpstr>Walks &amp; Paths</vt:lpstr>
      <vt:lpstr>length n walk relation</vt:lpstr>
      <vt:lpstr>length n walk relation</vt:lpstr>
      <vt:lpstr>Gm ∘ Gn = Gm+n</vt:lpstr>
      <vt:lpstr>length 0 walk relation</vt:lpstr>
      <vt:lpstr>Matrices &amp; Composition</vt:lpstr>
      <vt:lpstr>Matrices &amp; Composition</vt:lpstr>
      <vt:lpstr>Walk Relation</vt:lpstr>
      <vt:lpstr>Compute the Walk Relation</vt:lpstr>
      <vt:lpstr>lengthening a walk in G</vt:lpstr>
      <vt:lpstr>lengthening a walk in G≤</vt:lpstr>
      <vt:lpstr>Compute the Walk Relation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2013-03-11T03:44:02Z</dcterms:modified>
</cp:coreProperties>
</file>