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06" r:id="rId2"/>
    <p:sldId id="403" r:id="rId3"/>
    <p:sldId id="421" r:id="rId4"/>
    <p:sldId id="422" r:id="rId5"/>
    <p:sldId id="423" r:id="rId6"/>
    <p:sldId id="424" r:id="rId7"/>
    <p:sldId id="420" r:id="rId8"/>
    <p:sldId id="425" r:id="rId9"/>
    <p:sldId id="408" r:id="rId10"/>
    <p:sldId id="427" r:id="rId11"/>
    <p:sldId id="404" r:id="rId12"/>
    <p:sldId id="431" r:id="rId13"/>
    <p:sldId id="430" r:id="rId14"/>
    <p:sldId id="429" r:id="rId15"/>
    <p:sldId id="412" r:id="rId16"/>
    <p:sldId id="433" r:id="rId17"/>
    <p:sldId id="435" r:id="rId18"/>
    <p:sldId id="432" r:id="rId19"/>
    <p:sldId id="428" r:id="rId20"/>
    <p:sldId id="415" r:id="rId21"/>
    <p:sldId id="417" r:id="rId22"/>
    <p:sldId id="418" r:id="rId23"/>
    <p:sldId id="419" r:id="rId24"/>
    <p:sldId id="416" r:id="rId25"/>
    <p:sldId id="436" r:id="rId26"/>
    <p:sldId id="437" r:id="rId27"/>
    <p:sldId id="438" r:id="rId28"/>
  </p:sldIdLst>
  <p:sldSz cx="9144000" cy="6858000" type="screen4x3"/>
  <p:notesSz cx="9601200" cy="7315200"/>
  <p:custDataLst>
    <p:tags r:id="rId3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96"/>
    <a:srgbClr val="8C0085"/>
    <a:srgbClr val="0000CC"/>
    <a:srgbClr val="1E8E33"/>
    <a:srgbClr val="247643"/>
    <a:srgbClr val="FF33CC"/>
    <a:srgbClr val="24AC3E"/>
    <a:srgbClr val="1B7F3C"/>
    <a:srgbClr val="00A2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99832" autoAdjust="0"/>
  </p:normalViewPr>
  <p:slideViewPr>
    <p:cSldViewPr snapToGrid="0" showGuides="1">
      <p:cViewPr varScale="1">
        <p:scale>
          <a:sx n="137" d="100"/>
          <a:sy n="137" d="100"/>
        </p:scale>
        <p:origin x="-200" y="-96"/>
      </p:cViewPr>
      <p:guideLst>
        <p:guide orient="horz" pos="2162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Probabilistic</a:t>
            </a:r>
            <a:br>
              <a:rPr lang="en-US" sz="8000" dirty="0" smtClean="0"/>
            </a:br>
            <a:r>
              <a:rPr lang="en-US" sz="8000" dirty="0" smtClean="0"/>
              <a:t>Testing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230460"/>
              </p:ext>
            </p:extLst>
          </p:nvPr>
        </p:nvGraphicFramePr>
        <p:xfrm>
          <a:off x="318143" y="1129339"/>
          <a:ext cx="7635848" cy="21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2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143" y="1129339"/>
                        <a:ext cx="7635848" cy="21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715822"/>
              </p:ext>
            </p:extLst>
          </p:nvPr>
        </p:nvGraphicFramePr>
        <p:xfrm>
          <a:off x="4095750" y="3506788"/>
          <a:ext cx="320040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3" name="Equation" r:id="rId6" imgW="723900" imgH="495300" progId="Equation.DSMT4">
                  <p:embed/>
                </p:oleObj>
              </mc:Choice>
              <mc:Fallback>
                <p:oleObj name="Equation" r:id="rId6" imgW="723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5750" y="3506788"/>
                        <a:ext cx="3200400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5305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701545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3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You do or you don’t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Total Probability Rule</a:t>
            </a:r>
          </a:p>
        </p:txBody>
      </p:sp>
    </p:spTree>
    <p:extLst>
      <p:ext uri="{BB962C8B-B14F-4D97-AF65-F5344CB8AC3E}">
        <p14:creationId xmlns:p14="http://schemas.microsoft.com/office/powerpoint/2010/main" val="6735563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24467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72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865543"/>
              </p:ext>
            </p:extLst>
          </p:nvPr>
        </p:nvGraphicFramePr>
        <p:xfrm>
          <a:off x="1573073" y="3057525"/>
          <a:ext cx="7005637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73" name="Equation" r:id="rId6" imgW="2032000" imgH="660400" progId="Equation.DSMT4">
                  <p:embed/>
                </p:oleObj>
              </mc:Choice>
              <mc:Fallback>
                <p:oleObj name="Equation" r:id="rId6" imgW="20320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3073" y="3057525"/>
                        <a:ext cx="7005637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10210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0660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8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505354"/>
              </p:ext>
            </p:extLst>
          </p:nvPr>
        </p:nvGraphicFramePr>
        <p:xfrm>
          <a:off x="1617663" y="3057525"/>
          <a:ext cx="6916737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9" name="Equation" r:id="rId6" imgW="2006600" imgH="660400" progId="Equation.DSMT4">
                  <p:embed/>
                </p:oleObj>
              </mc:Choice>
              <mc:Fallback>
                <p:oleObj name="Equation" r:id="rId6" imgW="20066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7663" y="3057525"/>
                        <a:ext cx="6916737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4781877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3104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8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112437" y="306830"/>
            <a:ext cx="7749983" cy="87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Probability of Testing Positive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3310"/>
              </p:ext>
            </p:extLst>
          </p:nvPr>
        </p:nvGraphicFramePr>
        <p:xfrm>
          <a:off x="1608075" y="2838450"/>
          <a:ext cx="47307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9" name="Equation" r:id="rId6" imgW="1371600" imgH="469900" progId="Equation.DSMT4">
                  <p:embed/>
                </p:oleObj>
              </mc:Choice>
              <mc:Fallback>
                <p:oleObj name="Equation" r:id="rId6" imgW="1371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8075" y="2838450"/>
                        <a:ext cx="473075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564237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0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357287"/>
              </p:ext>
            </p:extLst>
          </p:nvPr>
        </p:nvGraphicFramePr>
        <p:xfrm>
          <a:off x="2966967" y="2946401"/>
          <a:ext cx="4191071" cy="209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1" name="Equation" r:id="rId6" imgW="1397000" imgH="698500" progId="Equation.DSMT4">
                  <p:embed/>
                </p:oleObj>
              </mc:Choice>
              <mc:Fallback>
                <p:oleObj name="Equation" r:id="rId6" imgW="13970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6967" y="2946401"/>
                        <a:ext cx="4191071" cy="2094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624158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58214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2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21749"/>
              </p:ext>
            </p:extLst>
          </p:nvPr>
        </p:nvGraphicFramePr>
        <p:xfrm>
          <a:off x="3024173" y="3232150"/>
          <a:ext cx="369144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3" name="Equation" r:id="rId6" imgW="1104900" imgH="508000" progId="Equation.DSMT4">
                  <p:embed/>
                </p:oleObj>
              </mc:Choice>
              <mc:Fallback>
                <p:oleObj name="Equation" r:id="rId6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4173" y="3232150"/>
                        <a:ext cx="3691448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 bwMode="auto">
          <a:xfrm rot="7734783">
            <a:off x="3895171" y="3366056"/>
            <a:ext cx="2879674" cy="1601684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5045" y="5224542"/>
            <a:ext cx="5996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What is 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Pr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[TB]</a:t>
            </a:r>
            <a:r>
              <a:rPr lang="en-US" sz="6000" dirty="0" smtClean="0">
                <a:latin typeface="+mj-lt"/>
              </a:rPr>
              <a:t>?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1918161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in 2011</a:t>
            </a:r>
            <a:r>
              <a:rPr lang="en-US" sz="4800" dirty="0" smtClean="0">
                <a:latin typeface="+mj-lt"/>
              </a:rPr>
              <a:t>.</a:t>
            </a:r>
            <a:endParaRPr lang="en-US" sz="4800" dirty="0">
              <a:latin typeface="+mj-lt"/>
            </a:endParaRPr>
          </a:p>
          <a:p>
            <a:pPr algn="l"/>
            <a:r>
              <a:rPr lang="en-US" sz="4800" dirty="0" smtClean="0">
                <a:latin typeface="+mj-lt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+mj-lt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279410"/>
              </p:ext>
            </p:extLst>
          </p:nvPr>
        </p:nvGraphicFramePr>
        <p:xfrm>
          <a:off x="2008788" y="3691954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8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691954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00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661755"/>
              </p:ext>
            </p:extLst>
          </p:nvPr>
        </p:nvGraphicFramePr>
        <p:xfrm>
          <a:off x="1290161" y="1207771"/>
          <a:ext cx="63230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8" name="Equation" r:id="rId4" imgW="1778000" imgH="508000" progId="Equation.DSMT4">
                  <p:embed/>
                </p:oleObj>
              </mc:Choice>
              <mc:Fallback>
                <p:oleObj name="Equation" r:id="rId4" imgW="17780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161" y="1207771"/>
                        <a:ext cx="6323012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849984"/>
              </p:ext>
            </p:extLst>
          </p:nvPr>
        </p:nvGraphicFramePr>
        <p:xfrm>
          <a:off x="2081213" y="2751022"/>
          <a:ext cx="4953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9" name="Equation" r:id="rId6" imgW="1346200" imgH="889000" progId="Equation.DSMT4">
                  <p:embed/>
                </p:oleObj>
              </mc:Choice>
              <mc:Fallback>
                <p:oleObj name="Equation" r:id="rId6" imgW="13462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1213" y="2751022"/>
                        <a:ext cx="495300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945962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689021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6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310886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7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05527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8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+mj-lt"/>
              </a:rPr>
              <a:t>—dominated </a:t>
            </a:r>
            <a:r>
              <a:rPr lang="en-US" sz="4400" dirty="0" smtClean="0">
                <a:latin typeface="+mj-lt"/>
              </a:rPr>
              <a:t>by</a:t>
            </a:r>
          </a:p>
          <a:p>
            <a:pPr algn="l"/>
            <a:r>
              <a:rPr lang="en-US" sz="4400" dirty="0" smtClean="0">
                <a:latin typeface="+mj-lt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250098189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21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Unlikely you have TB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838" y="1471987"/>
            <a:ext cx="86434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B</a:t>
            </a:r>
            <a:r>
              <a:rPr lang="en-US" sz="4800" dirty="0" smtClean="0">
                <a:latin typeface="+mj-lt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  <a:r>
              <a:rPr lang="en-US" sz="4800" dirty="0" smtClean="0">
                <a:solidFill>
                  <a:srgbClr val="0000FF"/>
                </a:solidFill>
                <a:latin typeface="+mj-lt"/>
              </a:rPr>
              <a:t>(1%)</a:t>
            </a:r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 </a:t>
            </a:r>
            <a:r>
              <a:rPr lang="en-US" sz="4800" dirty="0" smtClean="0">
                <a:solidFill>
                  <a:srgbClr val="0000FF"/>
                </a:solidFill>
                <a:latin typeface="+mj-lt"/>
              </a:rPr>
              <a:t>(0.01%)</a:t>
            </a:r>
            <a:r>
              <a:rPr lang="en-US" sz="4800" dirty="0" smtClean="0">
                <a:latin typeface="+mj-lt"/>
              </a:rPr>
              <a:t>, </a:t>
            </a:r>
          </a:p>
          <a:p>
            <a:pPr lvl="0" algn="l"/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chance of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having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TB remains</a:t>
            </a:r>
          </a:p>
          <a:p>
            <a:pPr lvl="0" algn="l"/>
            <a:r>
              <a:rPr lang="en-US" sz="6000" dirty="0" smtClean="0">
                <a:solidFill>
                  <a:srgbClr val="247643"/>
                </a:solidFill>
                <a:latin typeface="Comic Sans MS"/>
              </a:rPr>
              <a:t>small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</a:rPr>
              <a:t>(1%)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72043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468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Because 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+mj-lt"/>
              </a:rPr>
              <a:t>of having TB even when a </a:t>
            </a:r>
          </a:p>
          <a:p>
            <a:pPr algn="l"/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99%</a:t>
            </a:r>
            <a:r>
              <a:rPr lang="en-US" sz="4800" dirty="0" smtClean="0">
                <a:latin typeface="+mj-lt"/>
              </a:rPr>
              <a:t> accurate test says so</a:t>
            </a:r>
          </a:p>
          <a:p>
            <a:pPr algn="l"/>
            <a:r>
              <a:rPr lang="en-US" sz="4800" dirty="0" smtClean="0">
                <a:latin typeface="+mj-lt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+mj-lt"/>
              </a:rPr>
              <a:t>1%</a:t>
            </a:r>
            <a:r>
              <a:rPr lang="en-US" sz="4800" dirty="0" smtClean="0">
                <a:latin typeface="+mj-lt"/>
              </a:rPr>
              <a:t>)!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38129510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11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36139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2340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 </a:t>
            </a:r>
            <a:r>
              <a:rPr lang="en-US" sz="4800" dirty="0" smtClean="0">
                <a:latin typeface="Comic Sans MS"/>
                <a:cs typeface="Comic Sans MS"/>
              </a:rPr>
              <a:t>   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always</a:t>
            </a:r>
            <a:r>
              <a:rPr lang="en-US" sz="4800" dirty="0" smtClean="0">
                <a:latin typeface="Comic Sans MS"/>
                <a:cs typeface="Comic Sans MS"/>
              </a:rPr>
              <a:t> say “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No TB</a:t>
            </a:r>
            <a:r>
              <a:rPr lang="en-US" sz="4800" dirty="0" smtClean="0">
                <a:latin typeface="Comic Sans MS"/>
                <a:cs typeface="Comic Sans MS"/>
              </a:rPr>
              <a:t>”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A “more accurate” test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Bayes Rule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50162"/>
              </p:ext>
            </p:extLst>
          </p:nvPr>
        </p:nvGraphicFramePr>
        <p:xfrm>
          <a:off x="788988" y="1220661"/>
          <a:ext cx="73612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4" name="Equation" r:id="rId3" imgW="2070100" imgH="495300" progId="Equation.DSMT4">
                  <p:embed/>
                </p:oleObj>
              </mc:Choice>
              <mc:Fallback>
                <p:oleObj name="Equation" r:id="rId3" imgW="2070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88" y="1220661"/>
                        <a:ext cx="7361237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91841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5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7793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But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 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</a:t>
            </a:r>
            <a:r>
              <a:rPr lang="en-US" sz="4800" dirty="0" smtClean="0">
                <a:latin typeface="Comic Sans MS"/>
                <a:cs typeface="Comic Sans MS"/>
              </a:rPr>
              <a:t>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probability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TB 100 times.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55099" y="250306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accuracy still useful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6364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1261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But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 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</a:t>
            </a:r>
            <a:r>
              <a:rPr lang="en-US" sz="4800" dirty="0" smtClean="0">
                <a:latin typeface="Comic Sans MS"/>
                <a:cs typeface="Comic Sans MS"/>
              </a:rPr>
              <a:t>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probability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TB 100 times.   If you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only had 5M medicine doses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for a population of 350M,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whom should you medicate?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55099" y="250306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accuracy still useful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739" y="2269257"/>
            <a:ext cx="8341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Medicate the 3.5M who test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positive, and you’re likely to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cure nearly all the cases.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55099" y="250306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accuracy still useful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+mj-lt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+mj-lt"/>
              </a:rPr>
              <a:t>guaranteed</a:t>
            </a:r>
            <a:r>
              <a:rPr lang="en-US" sz="4400" dirty="0" smtClean="0">
                <a:latin typeface="+mj-lt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99% accurate TB testing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20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+mj-lt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+mj-lt"/>
              </a:rPr>
              <a:t>guaranteed</a:t>
            </a:r>
            <a:r>
              <a:rPr lang="en-US" sz="4400" dirty="0" smtClean="0">
                <a:latin typeface="+mj-lt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+mj-lt"/>
              </a:rPr>
              <a:t>test says so 99%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2939799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308" y="1061467"/>
            <a:ext cx="8681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+mj-lt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+mj-lt"/>
              </a:rPr>
              <a:t>guaranteed</a:t>
            </a:r>
            <a:r>
              <a:rPr lang="en-US" sz="4400" dirty="0" smtClean="0">
                <a:latin typeface="+mj-lt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+mj-lt"/>
              </a:rPr>
              <a:t>test says so 99% of the time.</a:t>
            </a:r>
          </a:p>
          <a:p>
            <a:pPr algn="l"/>
            <a:r>
              <a:rPr lang="en-US" sz="4400" dirty="0" smtClean="0">
                <a:latin typeface="+mj-lt"/>
              </a:rPr>
              <a:t>Your doctor gives you the test,</a:t>
            </a:r>
          </a:p>
          <a:p>
            <a:pPr algn="l"/>
            <a:r>
              <a:rPr lang="en-US" sz="4400" dirty="0" smtClean="0">
                <a:latin typeface="+mj-lt"/>
              </a:rPr>
              <a:t>and </a:t>
            </a:r>
            <a:r>
              <a:rPr lang="en-US" sz="4400" dirty="0" smtClean="0">
                <a:solidFill>
                  <a:srgbClr val="EE040A"/>
                </a:solidFill>
                <a:latin typeface="+mj-lt"/>
              </a:rPr>
              <a:t>it says you have TB!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12954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test </a:t>
            </a:r>
            <a:r>
              <a:rPr lang="en-US" sz="4400" dirty="0" smtClean="0">
                <a:solidFill>
                  <a:srgbClr val="EE040A"/>
                </a:solidFill>
                <a:latin typeface="+mj-lt"/>
              </a:rPr>
              <a:t>says TB!</a:t>
            </a:r>
            <a:endParaRPr lang="en-US" sz="4400" dirty="0">
              <a:latin typeface="+mj-lt"/>
            </a:endParaRPr>
          </a:p>
          <a:p>
            <a:pPr algn="l"/>
            <a:r>
              <a:rPr lang="en-US" sz="4400" dirty="0" smtClean="0">
                <a:latin typeface="+mj-lt"/>
              </a:rPr>
              <a:t>TB is a serious disease and the test is at least 99% accurate.</a:t>
            </a:r>
          </a:p>
          <a:p>
            <a:pPr lvl="0" algn="l"/>
            <a:r>
              <a:rPr lang="en-US" sz="4400" dirty="0">
                <a:solidFill>
                  <a:srgbClr val="000000"/>
                </a:solidFill>
                <a:latin typeface="Comic Sans MS"/>
              </a:rPr>
              <a:t>How worried should you be?</a:t>
            </a:r>
          </a:p>
          <a:p>
            <a:pPr algn="l"/>
            <a:r>
              <a:rPr lang="en-US" sz="4400" dirty="0" smtClean="0">
                <a:latin typeface="+mj-lt"/>
              </a:rPr>
              <a:t>What is the probability that you  actually have TB?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39396549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121" y="1262480"/>
            <a:ext cx="83446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What is the probability that</a:t>
            </a:r>
          </a:p>
          <a:p>
            <a:pPr algn="l"/>
            <a:r>
              <a:rPr lang="en-US" sz="4800" dirty="0" smtClean="0">
                <a:latin typeface="+mj-lt"/>
              </a:rPr>
              <a:t>you have TB given that a</a:t>
            </a:r>
          </a:p>
          <a:p>
            <a:pPr algn="l"/>
            <a:r>
              <a:rPr lang="en-US" sz="4800" dirty="0" smtClean="0">
                <a:latin typeface="+mj-lt"/>
              </a:rPr>
              <a:t>99% accurate says you do</a:t>
            </a:r>
            <a:r>
              <a:rPr lang="en-US" sz="5400" dirty="0" smtClean="0">
                <a:solidFill>
                  <a:srgbClr val="9E0096"/>
                </a:solidFill>
                <a:latin typeface="+mj-lt"/>
              </a:rPr>
              <a:t>?</a:t>
            </a:r>
          </a:p>
          <a:p>
            <a:pPr algn="l"/>
            <a:endParaRPr lang="en-US" sz="5400" dirty="0">
              <a:solidFill>
                <a:srgbClr val="CC0099"/>
              </a:solidFill>
              <a:latin typeface="+mj-lt"/>
            </a:endParaRPr>
          </a:p>
          <a:p>
            <a:pPr algn="l"/>
            <a:r>
              <a:rPr lang="en-US" sz="5400" dirty="0" smtClean="0">
                <a:latin typeface="+mj-lt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+mj-lt"/>
              </a:rPr>
              <a:t>+</a:t>
            </a:r>
            <a:r>
              <a:rPr lang="en-US" sz="5400" dirty="0" smtClean="0">
                <a:latin typeface="+mj-lt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757113"/>
              </p:ext>
            </p:extLst>
          </p:nvPr>
        </p:nvGraphicFramePr>
        <p:xfrm>
          <a:off x="733145" y="3594663"/>
          <a:ext cx="7627785" cy="104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5" name="Equation" r:id="rId4" imgW="1752600" imgH="241300" progId="Equation.DSMT4">
                  <p:embed/>
                </p:oleObj>
              </mc:Choice>
              <mc:Fallback>
                <p:oleObj name="Equation" r:id="rId4" imgW="1752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145" y="3594663"/>
                        <a:ext cx="7627785" cy="1048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3023513" y="3563729"/>
            <a:ext cx="374385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+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332706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91281"/>
              </p:ext>
            </p:extLst>
          </p:nvPr>
        </p:nvGraphicFramePr>
        <p:xfrm>
          <a:off x="2147422" y="1248028"/>
          <a:ext cx="4863089" cy="115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3" name="Equation" r:id="rId4" imgW="1016000" imgH="241300" progId="Equation.DSMT4">
                  <p:embed/>
                </p:oleObj>
              </mc:Choice>
              <mc:Fallback>
                <p:oleObj name="Equation" r:id="rId4" imgW="1016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7422" y="1248028"/>
                        <a:ext cx="4863089" cy="115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27430"/>
              </p:ext>
            </p:extLst>
          </p:nvPr>
        </p:nvGraphicFramePr>
        <p:xfrm>
          <a:off x="1023399" y="2012624"/>
          <a:ext cx="705008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4" name="Equation" r:id="rId6" imgW="1473200" imgH="469900" progId="Equation.DSMT4">
                  <p:embed/>
                </p:oleObj>
              </mc:Choice>
              <mc:Fallback>
                <p:oleObj name="Equation" r:id="rId6" imgW="1473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3399" y="2012624"/>
                        <a:ext cx="7050087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9439" y="4380679"/>
            <a:ext cx="8676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EE040A"/>
                </a:solidFill>
                <a:latin typeface="+mj-lt"/>
              </a:rPr>
              <a:t>false positive</a:t>
            </a:r>
            <a:r>
              <a:rPr lang="en-US" sz="5400" dirty="0" smtClean="0">
                <a:latin typeface="+mj-lt"/>
              </a:rPr>
              <a:t> rate only 1%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33668630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70680"/>
              </p:ext>
            </p:extLst>
          </p:nvPr>
        </p:nvGraphicFramePr>
        <p:xfrm>
          <a:off x="318143" y="1129339"/>
          <a:ext cx="7635848" cy="21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2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143" y="1129339"/>
                        <a:ext cx="7635848" cy="21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022343"/>
              </p:ext>
            </p:extLst>
          </p:nvPr>
        </p:nvGraphicFramePr>
        <p:xfrm>
          <a:off x="2552121" y="3506659"/>
          <a:ext cx="6288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3" name="Equation" r:id="rId6" imgW="1422400" imgH="495300" progId="Equation.DSMT4">
                  <p:embed/>
                </p:oleObj>
              </mc:Choice>
              <mc:Fallback>
                <p:oleObj name="Equation" r:id="rId6" imgW="1422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121" y="3506659"/>
                        <a:ext cx="6288088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9636" y="2827566"/>
            <a:ext cx="2636215" cy="1015663"/>
            <a:chOff x="719636" y="2827566"/>
            <a:chExt cx="2636215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19636" y="2827566"/>
              <a:ext cx="13596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33CC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6000" dirty="0" smtClean="0">
                  <a:solidFill>
                    <a:srgbClr val="FF33CC"/>
                  </a:solidFill>
                  <a:latin typeface="+mj-lt"/>
                </a:rPr>
                <a:t> 1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 bwMode="auto">
            <a:xfrm>
              <a:off x="2079257" y="3335398"/>
              <a:ext cx="1276594" cy="47486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" name="Oval 5"/>
          <p:cNvSpPr/>
          <p:nvPr/>
        </p:nvSpPr>
        <p:spPr bwMode="auto">
          <a:xfrm>
            <a:off x="3124091" y="3337430"/>
            <a:ext cx="3290958" cy="1501853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18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674</Words>
  <Application>Microsoft Macintosh PowerPoint</Application>
  <PresentationFormat>On-screen Show (4:3)</PresentationFormat>
  <Paragraphs>154</Paragraphs>
  <Slides>27</Slides>
  <Notes>19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1_Default Design</vt:lpstr>
      <vt:lpstr>Equation</vt:lpstr>
      <vt:lpstr>Probabilistic Testing</vt:lpstr>
      <vt:lpstr>99% accurate TB testing</vt:lpstr>
      <vt:lpstr>PowerPoint Presentation</vt:lpstr>
      <vt:lpstr>99% accurate TB testing</vt:lpstr>
      <vt:lpstr>99% accurate TB testing</vt:lpstr>
      <vt:lpstr>99% accurate TB testing</vt:lpstr>
      <vt:lpstr>Do you have TB?</vt:lpstr>
      <vt:lpstr>Do you have TB?</vt:lpstr>
      <vt:lpstr>Do you have TB?</vt:lpstr>
      <vt:lpstr>Do you have TB?</vt:lpstr>
      <vt:lpstr>PowerPoint Presentation</vt:lpstr>
      <vt:lpstr>PowerPoint Presentation</vt:lpstr>
      <vt:lpstr>PowerPoint Presentation</vt:lpstr>
      <vt:lpstr>PowerPoint Presentation</vt:lpstr>
      <vt:lpstr>Do you have TB?</vt:lpstr>
      <vt:lpstr>Do you have TB?</vt:lpstr>
      <vt:lpstr>11,000 TB cases reported</vt:lpstr>
      <vt:lpstr>Do you have TB?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Rule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284</cp:revision>
  <cp:lastPrinted>2013-04-20T16:12:33Z</cp:lastPrinted>
  <dcterms:created xsi:type="dcterms:W3CDTF">2011-04-25T16:32:47Z</dcterms:created>
  <dcterms:modified xsi:type="dcterms:W3CDTF">2013-05-02T16:42:53Z</dcterms:modified>
</cp:coreProperties>
</file>