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57"/>
  </p:notesMasterIdLst>
  <p:handoutMasterIdLst>
    <p:handoutMasterId r:id="rId58"/>
  </p:handoutMasterIdLst>
  <p:sldIdLst>
    <p:sldId id="257" r:id="rId2"/>
    <p:sldId id="298" r:id="rId3"/>
    <p:sldId id="362" r:id="rId4"/>
    <p:sldId id="357" r:id="rId5"/>
    <p:sldId id="335" r:id="rId6"/>
    <p:sldId id="366" r:id="rId7"/>
    <p:sldId id="363" r:id="rId8"/>
    <p:sldId id="364" r:id="rId9"/>
    <p:sldId id="365" r:id="rId10"/>
    <p:sldId id="367" r:id="rId11"/>
    <p:sldId id="352" r:id="rId12"/>
    <p:sldId id="359" r:id="rId13"/>
    <p:sldId id="369" r:id="rId14"/>
    <p:sldId id="370" r:id="rId15"/>
    <p:sldId id="371" r:id="rId16"/>
    <p:sldId id="368" r:id="rId17"/>
    <p:sldId id="375" r:id="rId18"/>
    <p:sldId id="376" r:id="rId19"/>
    <p:sldId id="374" r:id="rId20"/>
    <p:sldId id="372" r:id="rId21"/>
    <p:sldId id="373" r:id="rId22"/>
    <p:sldId id="351" r:id="rId23"/>
    <p:sldId id="358" r:id="rId24"/>
    <p:sldId id="360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6" r:id="rId35"/>
    <p:sldId id="337" r:id="rId36"/>
    <p:sldId id="353" r:id="rId37"/>
    <p:sldId id="354" r:id="rId38"/>
    <p:sldId id="355" r:id="rId39"/>
    <p:sldId id="356" r:id="rId40"/>
    <p:sldId id="342" r:id="rId41"/>
    <p:sldId id="343" r:id="rId42"/>
    <p:sldId id="344" r:id="rId43"/>
    <p:sldId id="311" r:id="rId44"/>
    <p:sldId id="312" r:id="rId45"/>
    <p:sldId id="313" r:id="rId46"/>
    <p:sldId id="314" r:id="rId47"/>
    <p:sldId id="317" r:id="rId48"/>
    <p:sldId id="318" r:id="rId49"/>
    <p:sldId id="319" r:id="rId50"/>
    <p:sldId id="321" r:id="rId51"/>
    <p:sldId id="322" r:id="rId52"/>
    <p:sldId id="361" r:id="rId53"/>
    <p:sldId id="346" r:id="rId54"/>
    <p:sldId id="347" r:id="rId55"/>
    <p:sldId id="350" r:id="rId56"/>
  </p:sldIdLst>
  <p:sldSz cx="9144000" cy="6858000" type="screen4x3"/>
  <p:notesSz cx="7315200" cy="9601200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858" autoAdjust="0"/>
    <p:restoredTop sz="94549" autoAdjust="0"/>
  </p:normalViewPr>
  <p:slideViewPr>
    <p:cSldViewPr snapToGrid="0" showGuides="1">
      <p:cViewPr>
        <p:scale>
          <a:sx n="150" d="100"/>
          <a:sy n="150" d="100"/>
        </p:scale>
        <p:origin x="-2072" y="-280"/>
      </p:cViewPr>
      <p:guideLst>
        <p:guide orient="horz" pos="2159"/>
        <p:guide pos="27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gs" Target="tags/tag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wmf"/><Relationship Id="rId3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Relationship Id="rId3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37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38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39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43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50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8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16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17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18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36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51229" y="6515100"/>
            <a:ext cx="12419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3T.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5128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21, 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  <p:sldLayoutId id="2147483664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4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1.xml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9.e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30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1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2.e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33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5.w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40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Relations &amp;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Functions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84"/>
    </mc:Choice>
    <mc:Fallback xmlns="">
      <p:transition xmlns:p14="http://schemas.microsoft.com/office/powerpoint/2010/main" spd="slow" advTm="226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2326" y="2798240"/>
            <a:ext cx="7958667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registered</a:t>
            </a:r>
          </a:p>
          <a:p>
            <a:pPr>
              <a:spcBef>
                <a:spcPct val="20000"/>
              </a:spcBef>
              <a:defRPr/>
            </a:pPr>
            <a:r>
              <a:rPr lang="en-US" sz="4400" dirty="0" smtClean="0">
                <a:latin typeface="Comic Sans MS"/>
                <a:cs typeface="Comic Sans MS"/>
              </a:rPr>
              <a:t>for some subject:</a:t>
            </a:r>
            <a:endParaRPr lang="en-US" sz="4400" i="0" dirty="0" smtClean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99782"/>
              </p:ext>
            </p:extLst>
          </p:nvPr>
        </p:nvGraphicFramePr>
        <p:xfrm>
          <a:off x="240506" y="1291696"/>
          <a:ext cx="8637588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2527300" imgH="457200" progId="Equation.DSMT4">
                  <p:embed/>
                </p:oleObj>
              </mc:Choice>
              <mc:Fallback>
                <p:oleObj name="Equation" r:id="rId3" imgW="2527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506" y="1291696"/>
                        <a:ext cx="8637588" cy="156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637186"/>
              </p:ext>
            </p:extLst>
          </p:nvPr>
        </p:nvGraphicFramePr>
        <p:xfrm>
          <a:off x="2499783" y="4328582"/>
          <a:ext cx="4068233" cy="137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749300" imgH="254000" progId="Equation.DSMT4">
                  <p:embed/>
                </p:oleObj>
              </mc:Choice>
              <mc:Fallback>
                <p:oleObj name="Equation" r:id="rId5" imgW="749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9783" y="4328582"/>
                        <a:ext cx="4068233" cy="137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3267" y="329671"/>
            <a:ext cx="6794500" cy="1003300"/>
          </a:xfrm>
        </p:spPr>
        <p:txBody>
          <a:bodyPr/>
          <a:lstStyle/>
          <a:p>
            <a:r>
              <a:rPr lang="en-US" sz="4400" dirty="0" smtClean="0"/>
              <a:t>Inverse image under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9272" y="5630333"/>
            <a:ext cx="9321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(not true: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  <a:r>
              <a:rPr lang="en-US" sz="4400" dirty="0" smtClean="0">
                <a:latin typeface="Comic Sans MS" pitchFamily="66" charset="0"/>
              </a:rPr>
              <a:t> wasn’t registered)</a:t>
            </a:r>
          </a:p>
        </p:txBody>
      </p:sp>
    </p:spTree>
    <p:extLst>
      <p:ext uri="{BB962C8B-B14F-4D97-AF65-F5344CB8AC3E}">
        <p14:creationId xmlns:p14="http://schemas.microsoft.com/office/powerpoint/2010/main" val="12644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6134100" y="19685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57400" y="2476500"/>
            <a:ext cx="43815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108200" y="2463800"/>
            <a:ext cx="4292600" cy="1231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635000" y="1327150"/>
            <a:ext cx="229123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r>
              <a:rPr lang="en-US" sz="3600" dirty="0" smtClean="0">
                <a:latin typeface="Comic Sans MS" pitchFamily="66" charset="0"/>
              </a:rPr>
              <a:t>rofessor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30600" y="1879600"/>
            <a:ext cx="176124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advises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“advises” relation </a:t>
            </a:r>
            <a:r>
              <a:rPr lang="en-US" sz="4800" dirty="0" smtClean="0">
                <a:solidFill>
                  <a:srgbClr val="000090"/>
                </a:solidFill>
              </a:rPr>
              <a:t>V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17700" y="3162300"/>
            <a:ext cx="4241800" cy="520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2006600" y="4038600"/>
            <a:ext cx="4508500" cy="1549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2484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89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70100" y="2501900"/>
            <a:ext cx="4381500" cy="2159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146300" y="2527300"/>
            <a:ext cx="4457700" cy="303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1879600" y="3141133"/>
            <a:ext cx="4529668" cy="158326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753525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2" grpId="0" animBg="1"/>
      <p:bldP spid="664585" grpId="0"/>
      <p:bldP spid="17" grpId="0" animBg="1"/>
      <p:bldP spid="19" grpId="0" animBg="1"/>
      <p:bldP spid="25" grpId="0" animBg="1"/>
      <p:bldP spid="26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228072"/>
            <a:ext cx="6794500" cy="1003300"/>
          </a:xfrm>
        </p:spPr>
        <p:txBody>
          <a:bodyPr/>
          <a:lstStyle/>
          <a:p>
            <a:r>
              <a:rPr lang="en-US" sz="4000" dirty="0" smtClean="0"/>
              <a:t>The range of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37584" y="2654300"/>
            <a:ext cx="8420100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advised by a </a:t>
            </a:r>
          </a:p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Professor: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37105"/>
              </p:ext>
            </p:extLst>
          </p:nvPr>
        </p:nvGraphicFramePr>
        <p:xfrm>
          <a:off x="1300163" y="1173633"/>
          <a:ext cx="6988704" cy="156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85" name="Equation" r:id="rId3" imgW="2044700" imgH="457200" progId="Equation.DSMT4">
                  <p:embed/>
                </p:oleObj>
              </mc:Choice>
              <mc:Fallback>
                <p:oleObj name="Equation" r:id="rId3" imgW="2044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1173633"/>
                        <a:ext cx="6988704" cy="156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52044"/>
              </p:ext>
            </p:extLst>
          </p:nvPr>
        </p:nvGraphicFramePr>
        <p:xfrm>
          <a:off x="2362947" y="4064000"/>
          <a:ext cx="439270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86" name="Equation" r:id="rId5" imgW="622300" imgH="215900" progId="Equation.DSMT4">
                  <p:embed/>
                </p:oleObj>
              </mc:Choice>
              <mc:Fallback>
                <p:oleObj name="Equation" r:id="rId5" imgW="622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947" y="4064000"/>
                        <a:ext cx="4392706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33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266231"/>
              </p:ext>
            </p:extLst>
          </p:nvPr>
        </p:nvGraphicFramePr>
        <p:xfrm>
          <a:off x="482459" y="3564466"/>
          <a:ext cx="8185431" cy="172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69" name="Equation" r:id="rId3" imgW="2768600" imgH="584200" progId="Equation.DSMT4">
                  <p:embed/>
                </p:oleObj>
              </mc:Choice>
              <mc:Fallback>
                <p:oleObj name="Equation" r:id="rId3" imgW="27686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459" y="3564466"/>
                        <a:ext cx="8185431" cy="1727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90"/>
                </a:solidFill>
              </a:rPr>
              <a:t>R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90"/>
                </a:solidFill>
              </a:rPr>
              <a:t>V</a:t>
            </a:r>
            <a:endParaRPr lang="en-US" sz="4000" dirty="0">
              <a:solidFill>
                <a:srgbClr val="00009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29262"/>
              </p:ext>
            </p:extLst>
          </p:nvPr>
        </p:nvGraphicFramePr>
        <p:xfrm>
          <a:off x="521610" y="1524000"/>
          <a:ext cx="8107129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70" name="Equation" r:id="rId5" imgW="2921000" imgH="685800" progId="Equation.DSMT4">
                  <p:embed/>
                </p:oleObj>
              </mc:Choice>
              <mc:Fallback>
                <p:oleObj name="Equation" r:id="rId5" imgW="2921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610" y="1524000"/>
                        <a:ext cx="8107129" cy="190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72682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90"/>
                </a:solidFill>
              </a:rPr>
              <a:t>R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90"/>
                </a:solidFill>
              </a:rPr>
              <a:t>V</a:t>
            </a:r>
            <a:endParaRPr lang="en-US" sz="4000" dirty="0">
              <a:solidFill>
                <a:srgbClr val="00009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473845"/>
              </p:ext>
            </p:extLst>
          </p:nvPr>
        </p:nvGraphicFramePr>
        <p:xfrm>
          <a:off x="1413932" y="1475316"/>
          <a:ext cx="6199717" cy="149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87" name="Equation" r:id="rId3" imgW="1473200" imgH="355600" progId="Equation.DSMT4">
                  <p:embed/>
                </p:oleObj>
              </mc:Choice>
              <mc:Fallback>
                <p:oleObj name="Equation" r:id="rId3" imgW="14732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3932" y="1475316"/>
                        <a:ext cx="6199717" cy="149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129247"/>
              </p:ext>
            </p:extLst>
          </p:nvPr>
        </p:nvGraphicFramePr>
        <p:xfrm>
          <a:off x="3208866" y="2868082"/>
          <a:ext cx="2899834" cy="144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88" name="Equation" r:id="rId5" imgW="355600" imgH="177800" progId="Equation.DSMT4">
                  <p:embed/>
                </p:oleObj>
              </mc:Choice>
              <mc:Fallback>
                <p:oleObj name="Equation" r:id="rId5" imgW="3556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8866" y="2868082"/>
                        <a:ext cx="2899834" cy="1449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2189" y="4318000"/>
            <a:ext cx="600597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is the </a:t>
            </a:r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composition</a:t>
            </a:r>
          </a:p>
          <a:p>
            <a:r>
              <a:rPr lang="en-US" sz="5400" dirty="0" smtClean="0">
                <a:latin typeface="Comic Sans MS" pitchFamily="66" charset="0"/>
              </a:rPr>
              <a:t>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and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48069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90"/>
                </a:solidFill>
              </a:rPr>
              <a:t>R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90"/>
                </a:solidFill>
              </a:rPr>
              <a:t>V</a:t>
            </a:r>
            <a:endParaRPr lang="en-US" sz="4000" dirty="0">
              <a:solidFill>
                <a:srgbClr val="00009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6517" y="1598710"/>
            <a:ext cx="7907849" cy="1498841"/>
            <a:chOff x="626535" y="1624109"/>
            <a:chExt cx="7907849" cy="149884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8877249"/>
                </p:ext>
              </p:extLst>
            </p:nvPr>
          </p:nvGraphicFramePr>
          <p:xfrm>
            <a:off x="626535" y="1624109"/>
            <a:ext cx="2015066" cy="1044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16" name="Equation" r:id="rId3" imgW="342900" imgH="177800" progId="Equation.DSMT4">
                    <p:embed/>
                  </p:oleObj>
                </mc:Choice>
                <mc:Fallback>
                  <p:oleObj name="Equation" r:id="rId3" imgW="342900" imgH="177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6535" y="1624109"/>
                          <a:ext cx="2015066" cy="10448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675451" y="1676400"/>
              <a:ext cx="585893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::= “prof </a:t>
              </a:r>
              <a:r>
                <a:rPr lang="en-US" sz="4400" dirty="0">
                  <a:latin typeface="Comic Sans MS" pitchFamily="66" charset="0"/>
                </a:rPr>
                <a:t>h</a:t>
              </a:r>
              <a:r>
                <a:rPr lang="en-US" sz="4400" dirty="0" smtClean="0">
                  <a:latin typeface="Comic Sans MS" pitchFamily="66" charset="0"/>
                </a:rPr>
                <a:t>as advisee</a:t>
              </a:r>
            </a:p>
            <a:p>
              <a:r>
                <a:rPr lang="en-US" sz="4400" dirty="0" smtClean="0">
                  <a:latin typeface="Comic Sans MS" pitchFamily="66" charset="0"/>
                </a:rPr>
                <a:t>      registered for” </a:t>
              </a:r>
              <a:endParaRPr lang="en-US" sz="4400" dirty="0" smtClean="0">
                <a:latin typeface="Comic Sans MS" pitchFamily="66" charset="0"/>
              </a:endParaRP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145377"/>
              </p:ext>
            </p:extLst>
          </p:nvPr>
        </p:nvGraphicFramePr>
        <p:xfrm>
          <a:off x="200271" y="3427413"/>
          <a:ext cx="874980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17" name="Equation" r:id="rId5" imgW="2565400" imgH="457200" progId="Equation.DSMT4">
                  <p:embed/>
                </p:oleObj>
              </mc:Choice>
              <mc:Fallback>
                <p:oleObj name="Equation" r:id="rId5" imgW="256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271" y="3427413"/>
                        <a:ext cx="8749800" cy="155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90"/>
                </a:solidFill>
              </a:rPr>
              <a:t>R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90"/>
                </a:solidFill>
              </a:rPr>
              <a:t>V</a:t>
            </a:r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5798" y="2370667"/>
            <a:ext cx="2794000" cy="3632202"/>
            <a:chOff x="1917700" y="2438400"/>
            <a:chExt cx="6097473" cy="3559949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3815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108200" y="2463800"/>
              <a:ext cx="4292600" cy="1231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1917700" y="3162300"/>
              <a:ext cx="4241800" cy="520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508500" cy="1549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2070100" y="2501900"/>
              <a:ext cx="4381500" cy="2159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146300" y="2527300"/>
              <a:ext cx="4457700" cy="3035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266052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90"/>
                </a:solidFill>
              </a:rPr>
              <a:t>R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90"/>
                </a:solidFill>
              </a:rPr>
              <a:t>V</a:t>
            </a:r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195521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90"/>
                </a:solidFill>
              </a:rPr>
              <a:t>R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90"/>
                </a:solidFill>
              </a:rPr>
              <a:t>V</a:t>
            </a:r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530853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90"/>
                </a:solidFill>
              </a:rPr>
              <a:t>R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90"/>
                </a:solidFill>
              </a:rPr>
              <a:t>V</a:t>
            </a:r>
            <a:endParaRPr lang="en-US" sz="4000" dirty="0">
              <a:solidFill>
                <a:srgbClr val="00009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02037"/>
              </p:ext>
            </p:extLst>
          </p:nvPr>
        </p:nvGraphicFramePr>
        <p:xfrm>
          <a:off x="320675" y="1546754"/>
          <a:ext cx="5245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28" name="Equation" r:id="rId3" imgW="1346200" imgH="228600" progId="Equation.3">
                  <p:embed/>
                </p:oleObj>
              </mc:Choice>
              <mc:Fallback>
                <p:oleObj name="Equation" r:id="rId3" imgW="1346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675" y="1546754"/>
                        <a:ext cx="524510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150495"/>
              </p:ext>
            </p:extLst>
          </p:nvPr>
        </p:nvGraphicFramePr>
        <p:xfrm>
          <a:off x="155575" y="2675467"/>
          <a:ext cx="909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29" name="Equation" r:id="rId5" imgW="2273300" imgH="228600" progId="Equation.DSMT4">
                  <p:embed/>
                </p:oleObj>
              </mc:Choice>
              <mc:Fallback>
                <p:oleObj name="Equation" r:id="rId5" imgW="2273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575" y="2675467"/>
                        <a:ext cx="9093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55733" y="1464733"/>
            <a:ext cx="2475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because</a:t>
            </a:r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858198"/>
              </p:ext>
            </p:extLst>
          </p:nvPr>
        </p:nvGraphicFramePr>
        <p:xfrm>
          <a:off x="179388" y="3816350"/>
          <a:ext cx="88042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30" name="Equation" r:id="rId7" imgW="2616200" imgH="330200" progId="Equation.DSMT4">
                  <p:embed/>
                </p:oleObj>
              </mc:Choice>
              <mc:Fallback>
                <p:oleObj name="Equation" r:id="rId7" imgW="2616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388" y="3816350"/>
                        <a:ext cx="8804275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140357"/>
              </p:ext>
            </p:extLst>
          </p:nvPr>
        </p:nvGraphicFramePr>
        <p:xfrm>
          <a:off x="5285315" y="3653365"/>
          <a:ext cx="3706285" cy="201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31" name="Equation" r:id="rId9" imgW="863600" imgH="469900" progId="Equation.DSMT4">
                  <p:embed/>
                </p:oleObj>
              </mc:Choice>
              <mc:Fallback>
                <p:oleObj name="Equation" r:id="rId9" imgW="863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85315" y="3653365"/>
                        <a:ext cx="3706285" cy="2016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0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664586" name="Picture 10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4495800"/>
            <a:ext cx="900113" cy="1325563"/>
          </a:xfrm>
          <a:prstGeom prst="rect">
            <a:avLst/>
          </a:prstGeom>
          <a:noFill/>
        </p:spPr>
      </p:pic>
      <p:pic>
        <p:nvPicPr>
          <p:cNvPr id="664587" name="Picture 11" descr="j013503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100" y="2309813"/>
            <a:ext cx="544513" cy="1219200"/>
          </a:xfrm>
          <a:prstGeom prst="rect">
            <a:avLst/>
          </a:prstGeom>
          <a:noFill/>
        </p:spPr>
      </p:pic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</a:t>
            </a:r>
            <a:r>
              <a:rPr lang="en-US" dirty="0" smtClean="0"/>
              <a:t>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5" grpId="0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Def: Relational Composition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400" dirty="0" smtClean="0">
                <a:solidFill>
                  <a:srgbClr val="000099"/>
                </a:solidFill>
              </a:rPr>
              <a:t>R</a:t>
            </a:r>
            <a:r>
              <a:rPr lang="en-US" sz="4400" dirty="0">
                <a:solidFill>
                  <a:srgbClr val="000099"/>
                </a:solidFill>
              </a:rPr>
              <a:t>:</a:t>
            </a:r>
            <a:r>
              <a:rPr lang="en-US" sz="4400" dirty="0" smtClean="0">
                <a:solidFill>
                  <a:srgbClr val="000099"/>
                </a:solidFill>
              </a:rPr>
              <a:t> </a:t>
            </a:r>
            <a:r>
              <a:rPr lang="en-US" sz="4400" dirty="0">
                <a:solidFill>
                  <a:srgbClr val="008000"/>
                </a:solidFill>
              </a:rPr>
              <a:t>A</a:t>
            </a:r>
            <a:r>
              <a:rPr lang="en-US" sz="4400" dirty="0">
                <a:solidFill>
                  <a:srgbClr val="000090"/>
                </a:solidFill>
              </a:rPr>
              <a:t>→</a:t>
            </a:r>
            <a:r>
              <a:rPr lang="en-US" sz="4400" dirty="0">
                <a:solidFill>
                  <a:srgbClr val="008000"/>
                </a:solidFill>
              </a:rPr>
              <a:t>B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/>
              <a:t>    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0099"/>
                </a:solidFill>
              </a:rPr>
              <a:t>R</a:t>
            </a:r>
            <a:r>
              <a:rPr lang="en-US" sz="4400" dirty="0" smtClean="0"/>
              <a:t> is from 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  <a:r>
              <a:rPr lang="en-US" sz="4400" dirty="0" smtClean="0"/>
              <a:t> to </a:t>
            </a:r>
            <a:r>
              <a:rPr lang="en-US" sz="4400" dirty="0" smtClean="0">
                <a:solidFill>
                  <a:srgbClr val="008000"/>
                </a:solidFill>
              </a:rPr>
              <a:t>B</a:t>
            </a:r>
            <a:r>
              <a:rPr lang="en-US" sz="4400" dirty="0" smtClean="0"/>
              <a:t>),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99"/>
                </a:solidFill>
              </a:rPr>
              <a:t>T: </a:t>
            </a:r>
            <a:r>
              <a:rPr lang="en-US" sz="4400" dirty="0" smtClean="0">
                <a:solidFill>
                  <a:srgbClr val="008000"/>
                </a:solidFill>
              </a:rPr>
              <a:t>B</a:t>
            </a:r>
            <a:r>
              <a:rPr lang="en-US" sz="4400" dirty="0" smtClean="0">
                <a:solidFill>
                  <a:srgbClr val="000090"/>
                </a:solidFill>
              </a:rPr>
              <a:t>→</a:t>
            </a:r>
            <a:r>
              <a:rPr lang="en-US" sz="4400" dirty="0" smtClean="0">
                <a:solidFill>
                  <a:srgbClr val="008000"/>
                </a:solidFill>
              </a:rPr>
              <a:t>C</a:t>
            </a:r>
            <a:r>
              <a:rPr lang="en-US" sz="3600" dirty="0" smtClean="0"/>
              <a:t>    </a:t>
            </a:r>
            <a:endParaRPr lang="en-US" sz="4400" dirty="0" smtClean="0"/>
          </a:p>
          <a:p>
            <a:pPr eaLnBrk="1" hangingPunct="1">
              <a:buFontTx/>
              <a:buNone/>
              <a:defRPr/>
            </a:pPr>
            <a:r>
              <a:rPr lang="en-US" sz="4400" dirty="0" smtClean="0">
                <a:solidFill>
                  <a:srgbClr val="000099"/>
                </a:solidFill>
              </a:rPr>
              <a:t>T</a:t>
            </a:r>
            <a:r>
              <a:rPr lang="en-US" sz="4400" b="1" dirty="0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∘</a:t>
            </a:r>
            <a:r>
              <a:rPr lang="en-US" sz="4400" dirty="0" smtClean="0">
                <a:solidFill>
                  <a:srgbClr val="000099"/>
                </a:solidFill>
                <a:sym typeface="Euclid Extra" charset="0"/>
              </a:rPr>
              <a:t>R:</a:t>
            </a:r>
            <a:r>
              <a:rPr lang="en-US" sz="4400" dirty="0" smtClean="0">
                <a:solidFill>
                  <a:srgbClr val="000099"/>
                </a:solidFill>
              </a:rPr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  <a:r>
              <a:rPr lang="en-US" sz="4400" dirty="0" smtClean="0">
                <a:solidFill>
                  <a:srgbClr val="000090"/>
                </a:solidFill>
              </a:rPr>
              <a:t>→</a:t>
            </a:r>
            <a:r>
              <a:rPr lang="en-US" sz="4400" dirty="0" smtClean="0">
                <a:solidFill>
                  <a:srgbClr val="008000"/>
                </a:solidFill>
              </a:rPr>
              <a:t>C</a:t>
            </a:r>
            <a:endParaRPr lang="en-US" sz="3600" dirty="0" smtClean="0"/>
          </a:p>
          <a:p>
            <a:pPr eaLnBrk="1" hangingPunct="1">
              <a:buFontTx/>
              <a:buNone/>
              <a:defRPr/>
            </a:pPr>
            <a:r>
              <a:rPr lang="en-US" sz="6000" dirty="0" smtClean="0">
                <a:solidFill>
                  <a:srgbClr val="008000"/>
                </a:solidFill>
              </a:rPr>
              <a:t>a</a:t>
            </a:r>
            <a:r>
              <a:rPr lang="en-US" sz="6000" dirty="0" smtClean="0"/>
              <a:t>(</a:t>
            </a:r>
            <a:r>
              <a:rPr lang="en-US" sz="6000" dirty="0" smtClean="0">
                <a:solidFill>
                  <a:srgbClr val="000099"/>
                </a:solidFill>
              </a:rPr>
              <a:t>T</a:t>
            </a:r>
            <a:r>
              <a:rPr lang="en-US" sz="60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∘</a:t>
            </a:r>
            <a:r>
              <a:rPr lang="en-US" sz="6000" dirty="0" smtClean="0">
                <a:solidFill>
                  <a:srgbClr val="000099"/>
                </a:solidFill>
                <a:sym typeface="Euclid Extra" charset="0"/>
              </a:rPr>
              <a:t>R</a:t>
            </a:r>
            <a:r>
              <a:rPr lang="en-US" sz="6000" dirty="0" smtClean="0">
                <a:sym typeface="Euclid Extra" charset="0"/>
              </a:rPr>
              <a:t>)</a:t>
            </a:r>
            <a:r>
              <a:rPr lang="en-US" sz="6000" dirty="0" smtClean="0">
                <a:solidFill>
                  <a:srgbClr val="008000"/>
                </a:solidFill>
                <a:sym typeface="Euclid Extra" charset="0"/>
              </a:rPr>
              <a:t>c</a:t>
            </a:r>
            <a:r>
              <a:rPr lang="en-US" sz="6000" dirty="0" smtClean="0">
                <a:sym typeface="Euclid Extra" charset="0"/>
              </a:rPr>
              <a:t>  </a:t>
            </a:r>
            <a:r>
              <a:rPr lang="en-US" sz="6000" dirty="0" err="1" smtClean="0">
                <a:sym typeface="Euclid Extra" charset="0"/>
              </a:rPr>
              <a:t>iff</a:t>
            </a:r>
            <a:endParaRPr lang="en-US" sz="6000" dirty="0" smtClean="0">
              <a:sym typeface="Euclid Extra" charset="0"/>
            </a:endParaRPr>
          </a:p>
          <a:p>
            <a:pPr algn="ctr" eaLnBrk="1" hangingPunct="1">
              <a:buFontTx/>
              <a:buNone/>
              <a:defRPr/>
            </a:pPr>
            <a:r>
              <a:rPr lang="en-US" sz="6000" b="1" dirty="0" smtClean="0">
                <a:latin typeface="Euclid Symbol" charset="2"/>
                <a:cs typeface="Euclid Symbol" charset="2"/>
                <a:sym typeface="Symbol" charset="0"/>
              </a:rPr>
              <a:t>∃</a:t>
            </a:r>
            <a:r>
              <a:rPr lang="en-US" sz="6000" dirty="0" err="1" smtClean="0">
                <a:solidFill>
                  <a:srgbClr val="008000"/>
                </a:solidFill>
                <a:sym typeface="Symbol" charset="0"/>
              </a:rPr>
              <a:t>b</a:t>
            </a:r>
            <a:r>
              <a:rPr lang="en-US" sz="6000" b="1" dirty="0" err="1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∊</a:t>
            </a:r>
            <a:r>
              <a:rPr lang="en-US" sz="6000" dirty="0" err="1" smtClean="0">
                <a:solidFill>
                  <a:srgbClr val="008000"/>
                </a:solidFill>
                <a:latin typeface="Comic Sans MS"/>
                <a:cs typeface="Comic Sans MS"/>
                <a:sym typeface="Symbol" charset="0"/>
              </a:rPr>
              <a:t>B</a:t>
            </a:r>
            <a:r>
              <a:rPr lang="en-US" sz="6000" dirty="0" smtClean="0">
                <a:solidFill>
                  <a:srgbClr val="008000"/>
                </a:solidFill>
                <a:latin typeface="Symbol" charset="0"/>
                <a:sym typeface="Symbol" charset="0"/>
              </a:rPr>
              <a:t>.   </a:t>
            </a:r>
            <a:r>
              <a:rPr lang="en-US" sz="6000" dirty="0" err="1" smtClean="0">
                <a:solidFill>
                  <a:srgbClr val="008000"/>
                </a:solidFill>
              </a:rPr>
              <a:t>a</a:t>
            </a:r>
            <a:r>
              <a:rPr lang="en-US" sz="6000" dirty="0" err="1" smtClean="0">
                <a:solidFill>
                  <a:srgbClr val="000099"/>
                </a:solidFill>
                <a:sym typeface="Euclid Extra" charset="0"/>
              </a:rPr>
              <a:t>R</a:t>
            </a:r>
            <a:r>
              <a:rPr lang="en-US" sz="6000" dirty="0" err="1" smtClean="0">
                <a:solidFill>
                  <a:srgbClr val="008000"/>
                </a:solidFill>
                <a:sym typeface="Euclid Extra" charset="0"/>
              </a:rPr>
              <a:t>b</a:t>
            </a:r>
            <a:r>
              <a:rPr lang="en-US" sz="4400" dirty="0" smtClean="0">
                <a:solidFill>
                  <a:srgbClr val="008000"/>
                </a:solidFill>
                <a:sym typeface="Euclid Extra" charset="0"/>
              </a:rPr>
              <a:t> </a:t>
            </a:r>
            <a:r>
              <a:rPr lang="en-US" sz="4400" dirty="0" smtClean="0">
                <a:sym typeface="Euclid Extra" charset="0"/>
              </a:rPr>
              <a:t>AND</a:t>
            </a:r>
            <a:r>
              <a:rPr lang="en-US" sz="6000" dirty="0" smtClean="0">
                <a:sym typeface="Euclid Extra" charset="0"/>
              </a:rPr>
              <a:t> </a:t>
            </a:r>
            <a:r>
              <a:rPr lang="en-US" sz="6000" dirty="0" err="1" smtClean="0">
                <a:solidFill>
                  <a:srgbClr val="008000"/>
                </a:solidFill>
              </a:rPr>
              <a:t>b</a:t>
            </a:r>
            <a:r>
              <a:rPr lang="en-US" sz="6000" dirty="0" err="1" smtClean="0">
                <a:solidFill>
                  <a:srgbClr val="000099"/>
                </a:solidFill>
                <a:sym typeface="Euclid Extra" charset="0"/>
              </a:rPr>
              <a:t>T</a:t>
            </a:r>
            <a:r>
              <a:rPr lang="en-US" sz="6000" dirty="0" err="1" smtClean="0">
                <a:solidFill>
                  <a:srgbClr val="008000"/>
                </a:solidFill>
                <a:sym typeface="Euclid Extra" charset="0"/>
              </a:rPr>
              <a:t>c</a:t>
            </a:r>
            <a:endParaRPr lang="en-US" sz="6000" dirty="0" smtClean="0">
              <a:solidFill>
                <a:srgbClr val="008000"/>
              </a:solidFill>
              <a:sym typeface="Euclid Ext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0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Def: Relational Composition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>
                <a:solidFill>
                  <a:srgbClr val="008000"/>
                </a:solidFill>
              </a:rPr>
              <a:t>a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99"/>
                </a:solidFill>
              </a:rPr>
              <a:t>T</a:t>
            </a:r>
            <a:r>
              <a:rPr lang="en-US" sz="60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∘</a:t>
            </a:r>
            <a:r>
              <a:rPr lang="en-US" sz="6000" dirty="0">
                <a:solidFill>
                  <a:srgbClr val="000099"/>
                </a:solidFill>
                <a:sym typeface="Euclid Extra" charset="0"/>
              </a:rPr>
              <a:t>R</a:t>
            </a:r>
            <a:r>
              <a:rPr lang="en-US" sz="6000" dirty="0">
                <a:sym typeface="Euclid Extra" charset="0"/>
              </a:rPr>
              <a:t>)</a:t>
            </a:r>
            <a:r>
              <a:rPr lang="en-US" sz="6000" dirty="0">
                <a:solidFill>
                  <a:srgbClr val="008000"/>
                </a:solidFill>
                <a:sym typeface="Euclid Extra" charset="0"/>
              </a:rPr>
              <a:t>c</a:t>
            </a:r>
            <a:r>
              <a:rPr lang="en-US" sz="6000" dirty="0">
                <a:sym typeface="Euclid Extra" charset="0"/>
              </a:rPr>
              <a:t>  </a:t>
            </a:r>
            <a:r>
              <a:rPr lang="en-US" sz="6000" dirty="0" err="1">
                <a:sym typeface="Euclid Extra" charset="0"/>
              </a:rPr>
              <a:t>iff</a:t>
            </a:r>
            <a:endParaRPr lang="en-US" sz="6000" dirty="0">
              <a:sym typeface="Euclid Extra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6000" b="1" dirty="0" smtClean="0">
                <a:latin typeface="Euclid Symbol" charset="2"/>
                <a:cs typeface="Euclid Symbol" charset="2"/>
                <a:sym typeface="Symbol" charset="0"/>
              </a:rPr>
              <a:t>   ∃</a:t>
            </a:r>
            <a:r>
              <a:rPr lang="en-US" sz="6000" dirty="0" err="1">
                <a:solidFill>
                  <a:srgbClr val="008000"/>
                </a:solidFill>
                <a:sym typeface="Symbol" charset="0"/>
              </a:rPr>
              <a:t>b</a:t>
            </a:r>
            <a:r>
              <a:rPr lang="en-US" sz="6000" b="1" dirty="0" err="1">
                <a:solidFill>
                  <a:prstClr val="black"/>
                </a:solidFill>
                <a:latin typeface="Euclid Symbol" charset="2"/>
                <a:cs typeface="Euclid Symbol" charset="2"/>
              </a:rPr>
              <a:t>∊</a:t>
            </a:r>
            <a:r>
              <a:rPr lang="en-US" sz="6000" dirty="0" err="1">
                <a:solidFill>
                  <a:srgbClr val="008000"/>
                </a:solidFill>
                <a:latin typeface="Comic Sans MS"/>
                <a:cs typeface="Comic Sans MS"/>
                <a:sym typeface="Symbol" charset="0"/>
              </a:rPr>
              <a:t>B</a:t>
            </a:r>
            <a:r>
              <a:rPr lang="en-US" sz="6000" dirty="0">
                <a:solidFill>
                  <a:srgbClr val="008000"/>
                </a:solidFill>
                <a:latin typeface="Symbol" charset="0"/>
                <a:sym typeface="Symbol" charset="0"/>
              </a:rPr>
              <a:t>.   </a:t>
            </a:r>
            <a:r>
              <a:rPr lang="en-US" sz="6000" dirty="0" err="1">
                <a:solidFill>
                  <a:srgbClr val="008000"/>
                </a:solidFill>
              </a:rPr>
              <a:t>a</a:t>
            </a:r>
            <a:r>
              <a:rPr lang="en-US" sz="6000" dirty="0" err="1">
                <a:solidFill>
                  <a:srgbClr val="000099"/>
                </a:solidFill>
                <a:sym typeface="Euclid Extra" charset="0"/>
              </a:rPr>
              <a:t>R</a:t>
            </a:r>
            <a:r>
              <a:rPr lang="en-US" sz="6000" dirty="0" err="1">
                <a:solidFill>
                  <a:srgbClr val="008000"/>
                </a:solidFill>
                <a:sym typeface="Euclid Extra" charset="0"/>
              </a:rPr>
              <a:t>b</a:t>
            </a:r>
            <a:r>
              <a:rPr lang="en-US" sz="4400" dirty="0">
                <a:solidFill>
                  <a:srgbClr val="008000"/>
                </a:solidFill>
                <a:sym typeface="Euclid Extra" charset="0"/>
              </a:rPr>
              <a:t> </a:t>
            </a:r>
            <a:r>
              <a:rPr lang="en-US" sz="4400" dirty="0">
                <a:sym typeface="Euclid Extra" charset="0"/>
              </a:rPr>
              <a:t>AND</a:t>
            </a:r>
            <a:r>
              <a:rPr lang="en-US" sz="6000" dirty="0">
                <a:sym typeface="Euclid Extra" charset="0"/>
              </a:rPr>
              <a:t> </a:t>
            </a:r>
            <a:r>
              <a:rPr lang="en-US" sz="6000" dirty="0" err="1">
                <a:solidFill>
                  <a:srgbClr val="008000"/>
                </a:solidFill>
              </a:rPr>
              <a:t>b</a:t>
            </a:r>
            <a:r>
              <a:rPr lang="en-US" sz="6000" dirty="0" err="1">
                <a:solidFill>
                  <a:srgbClr val="000099"/>
                </a:solidFill>
                <a:sym typeface="Euclid Extra" charset="0"/>
              </a:rPr>
              <a:t>T</a:t>
            </a:r>
            <a:r>
              <a:rPr lang="en-US" sz="6000" dirty="0" err="1">
                <a:solidFill>
                  <a:srgbClr val="008000"/>
                </a:solidFill>
                <a:sym typeface="Euclid Extra" charset="0"/>
              </a:rPr>
              <a:t>c</a:t>
            </a:r>
            <a:r>
              <a:rPr lang="en-US" sz="6000" dirty="0" smtClean="0">
                <a:solidFill>
                  <a:srgbClr val="008000"/>
                </a:solidFill>
                <a:cs typeface="+mn-cs"/>
                <a:sym typeface="Euclid Extra" charset="0"/>
              </a:rPr>
              <a:t>               </a:t>
            </a:r>
          </a:p>
          <a:p>
            <a:pPr eaLnBrk="1" hangingPunct="1">
              <a:buFontTx/>
              <a:buNone/>
              <a:defRPr/>
            </a:pPr>
            <a:endParaRPr lang="en-US" sz="4800" b="1" dirty="0" smtClean="0">
              <a:cs typeface="+mn-cs"/>
              <a:sym typeface="Euclid Extra" charset="0"/>
            </a:endParaRPr>
          </a:p>
          <a:p>
            <a:pPr eaLnBrk="1" hangingPunct="1">
              <a:buFontTx/>
              <a:buNone/>
              <a:defRPr/>
            </a:pPr>
            <a:endParaRPr lang="en-US" sz="4800" b="1" dirty="0">
              <a:sym typeface="Euclid Extra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4800" dirty="0" smtClean="0">
                <a:cs typeface="+mn-cs"/>
                <a:sym typeface="Euclid Extra" charset="0"/>
              </a:rPr>
              <a:t>Think: </a:t>
            </a:r>
            <a:r>
              <a:rPr lang="en-US" sz="4800" dirty="0" smtClean="0">
                <a:cs typeface="+mn-cs"/>
              </a:rPr>
              <a:t>(</a:t>
            </a:r>
            <a:r>
              <a:rPr lang="en-US" sz="4800" dirty="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8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∘</a:t>
            </a:r>
            <a:r>
              <a:rPr lang="en-US" sz="4800" dirty="0" smtClean="0">
                <a:solidFill>
                  <a:srgbClr val="000099"/>
                </a:solidFill>
                <a:cs typeface="+mn-cs"/>
                <a:sym typeface="Euclid Extra" charset="0"/>
              </a:rPr>
              <a:t>R</a:t>
            </a:r>
            <a:r>
              <a:rPr lang="en-US" sz="4800" dirty="0" smtClean="0">
                <a:cs typeface="+mn-cs"/>
                <a:sym typeface="Euclid Extra" charset="0"/>
              </a:rPr>
              <a:t>)(a) = </a:t>
            </a:r>
            <a:r>
              <a:rPr lang="en-US" sz="4800" dirty="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800" dirty="0" smtClean="0">
                <a:cs typeface="+mn-cs"/>
                <a:sym typeface="Euclid Extra" charset="0"/>
              </a:rPr>
              <a:t>(</a:t>
            </a:r>
            <a:r>
              <a:rPr lang="en-US" sz="4800" dirty="0" smtClean="0">
                <a:solidFill>
                  <a:srgbClr val="000099"/>
                </a:solidFill>
                <a:cs typeface="+mn-cs"/>
                <a:sym typeface="Euclid Extra" charset="0"/>
              </a:rPr>
              <a:t>R</a:t>
            </a:r>
            <a:r>
              <a:rPr lang="en-US" sz="4800" dirty="0" smtClean="0">
                <a:cs typeface="+mn-cs"/>
                <a:sym typeface="Euclid Extra" charset="0"/>
              </a:rPr>
              <a:t>(</a:t>
            </a:r>
            <a:r>
              <a:rPr lang="en-US" sz="4800" dirty="0" smtClean="0">
                <a:solidFill>
                  <a:srgbClr val="000099"/>
                </a:solidFill>
                <a:cs typeface="+mn-cs"/>
                <a:sym typeface="Euclid Extra" charset="0"/>
              </a:rPr>
              <a:t>a</a:t>
            </a:r>
            <a:r>
              <a:rPr lang="en-US" sz="4800" dirty="0" smtClean="0">
                <a:cs typeface="+mn-cs"/>
                <a:sym typeface="Euclid Extra" charset="0"/>
              </a:rPr>
              <a:t>)))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375750"/>
              </p:ext>
            </p:extLst>
          </p:nvPr>
        </p:nvGraphicFramePr>
        <p:xfrm>
          <a:off x="3105150" y="1117600"/>
          <a:ext cx="5086350" cy="3870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66" name="Equation" r:id="rId3" imgW="584200" imgH="444500" progId="Equation.DSMT4">
                  <p:embed/>
                </p:oleObj>
              </mc:Choice>
              <mc:Fallback>
                <p:oleObj name="Equation" r:id="rId3" imgW="5842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5150" y="1117600"/>
                        <a:ext cx="5086350" cy="3870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69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30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6.034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57400" y="2476500"/>
            <a:ext cx="4178300" cy="368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 flipV="1">
            <a:off x="2032000" y="3822700"/>
            <a:ext cx="4102100" cy="203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latin typeface="Comic Sans MS" pitchFamily="66" charset="0"/>
              </a:rPr>
              <a:t>ect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635000" y="1327150"/>
            <a:ext cx="229123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b="1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r>
              <a:rPr lang="en-US" sz="3600" dirty="0" smtClean="0">
                <a:latin typeface="Comic Sans MS" pitchFamily="66" charset="0"/>
              </a:rPr>
              <a:t>rofessor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200400" y="1879600"/>
            <a:ext cx="187285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teaches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“teaches” relation </a:t>
            </a:r>
            <a:r>
              <a:rPr lang="en-US" sz="4800" dirty="0" smtClean="0">
                <a:solidFill>
                  <a:srgbClr val="000090"/>
                </a:solidFill>
              </a:rPr>
              <a:t>T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 flipV="1">
            <a:off x="1854200" y="3937000"/>
            <a:ext cx="4318000" cy="774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 flipV="1">
            <a:off x="1917700" y="2971800"/>
            <a:ext cx="4318000" cy="190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146300" y="5537200"/>
            <a:ext cx="4064000" cy="203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2006600" y="4038600"/>
            <a:ext cx="4165600" cy="157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041442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2" grpId="0" animBg="1"/>
      <p:bldP spid="664585" grpId="0"/>
      <p:bldP spid="16" grpId="0" animBg="1"/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5358" y="2518834"/>
            <a:ext cx="864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3600" kern="0" dirty="0" smtClean="0">
                <a:solidFill>
                  <a:srgbClr val="000099"/>
                </a:solidFill>
                <a:latin typeface="Comic Sans MS" pitchFamily="66" charset="0"/>
              </a:rPr>
              <a:t>Prof </a:t>
            </a:r>
            <a:r>
              <a:rPr lang="en-US" sz="3600" kern="0" dirty="0">
                <a:solidFill>
                  <a:srgbClr val="000099"/>
                </a:solidFill>
                <a:latin typeface="Comic Sans MS" pitchFamily="66" charset="0"/>
              </a:rPr>
              <a:t>should </a:t>
            </a:r>
            <a:r>
              <a:rPr lang="en-US" sz="3600" kern="0" dirty="0">
                <a:solidFill>
                  <a:srgbClr val="333399"/>
                </a:solidFill>
                <a:latin typeface="Comic Sans MS" pitchFamily="66" charset="0"/>
              </a:rPr>
              <a:t>not</a:t>
            </a:r>
            <a:r>
              <a:rPr lang="en-US" sz="3600" kern="0" dirty="0">
                <a:solidFill>
                  <a:srgbClr val="000099"/>
                </a:solidFill>
                <a:latin typeface="Comic Sans MS" pitchFamily="66" charset="0"/>
              </a:rPr>
              <a:t> be </a:t>
            </a:r>
            <a:r>
              <a:rPr lang="en-US" sz="3600" kern="0" dirty="0" smtClean="0">
                <a:solidFill>
                  <a:srgbClr val="000099"/>
                </a:solidFill>
                <a:latin typeface="Comic Sans MS" pitchFamily="66" charset="0"/>
              </a:rPr>
              <a:t>advisee’s instructor: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340503"/>
              </p:ext>
            </p:extLst>
          </p:nvPr>
        </p:nvGraphicFramePr>
        <p:xfrm>
          <a:off x="1895531" y="4546599"/>
          <a:ext cx="531905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76" name="Equation" r:id="rId3" imgW="1016000" imgH="215900" progId="Equation.DSMT4">
                  <p:embed/>
                </p:oleObj>
              </mc:Choice>
              <mc:Fallback>
                <p:oleObj name="Equation" r:id="rId3" imgW="1016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531" y="4546599"/>
                        <a:ext cx="5319058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271798"/>
              </p:ext>
            </p:extLst>
          </p:nvPr>
        </p:nvGraphicFramePr>
        <p:xfrm>
          <a:off x="322263" y="1676400"/>
          <a:ext cx="84994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77" name="Equation" r:id="rId5" imgW="3073400" imgH="228600" progId="Equation.DSMT4">
                  <p:embed/>
                </p:oleObj>
              </mc:Choice>
              <mc:Fallback>
                <p:oleObj name="Equation" r:id="rId5" imgW="3073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263" y="1676400"/>
                        <a:ext cx="8499475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684465"/>
              </p:ext>
            </p:extLst>
          </p:nvPr>
        </p:nvGraphicFramePr>
        <p:xfrm>
          <a:off x="1064371" y="3147483"/>
          <a:ext cx="7017242" cy="138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78" name="Equation" r:id="rId7" imgW="1676400" imgH="330200" progId="Equation.DSMT4">
                  <p:embed/>
                </p:oleObj>
              </mc:Choice>
              <mc:Fallback>
                <p:oleObj name="Equation" r:id="rId7" imgW="1676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4371" y="3147483"/>
                        <a:ext cx="7017242" cy="1382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63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5358" y="2518834"/>
            <a:ext cx="864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3600" kern="0" dirty="0" smtClean="0">
                <a:solidFill>
                  <a:srgbClr val="000099"/>
                </a:solidFill>
                <a:latin typeface="Comic Sans MS" pitchFamily="66" charset="0"/>
              </a:rPr>
              <a:t>Prof </a:t>
            </a:r>
            <a:r>
              <a:rPr lang="en-US" sz="3600" kern="0" dirty="0">
                <a:solidFill>
                  <a:srgbClr val="000099"/>
                </a:solidFill>
                <a:latin typeface="Comic Sans MS" pitchFamily="66" charset="0"/>
              </a:rPr>
              <a:t>should </a:t>
            </a:r>
            <a:r>
              <a:rPr lang="en-US" sz="3600" kern="0" dirty="0">
                <a:solidFill>
                  <a:srgbClr val="333399"/>
                </a:solidFill>
                <a:latin typeface="Comic Sans MS" pitchFamily="66" charset="0"/>
              </a:rPr>
              <a:t>not</a:t>
            </a:r>
            <a:r>
              <a:rPr lang="en-US" sz="3600" kern="0" dirty="0">
                <a:solidFill>
                  <a:srgbClr val="000099"/>
                </a:solidFill>
                <a:latin typeface="Comic Sans MS" pitchFamily="66" charset="0"/>
              </a:rPr>
              <a:t> be </a:t>
            </a:r>
            <a:r>
              <a:rPr lang="en-US" sz="3600" kern="0" dirty="0" smtClean="0">
                <a:solidFill>
                  <a:srgbClr val="000099"/>
                </a:solidFill>
                <a:latin typeface="Comic Sans MS" pitchFamily="66" charset="0"/>
              </a:rPr>
              <a:t>advisee’s instructor: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754525"/>
              </p:ext>
            </p:extLst>
          </p:nvPr>
        </p:nvGraphicFramePr>
        <p:xfrm>
          <a:off x="2726266" y="4257887"/>
          <a:ext cx="3460750" cy="152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25" name="Equation" r:id="rId3" imgW="635000" imgH="279400" progId="Equation.DSMT4">
                  <p:embed/>
                </p:oleObj>
              </mc:Choice>
              <mc:Fallback>
                <p:oleObj name="Equation" r:id="rId3" imgW="6350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6266" y="4257887"/>
                        <a:ext cx="3460750" cy="152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710101"/>
              </p:ext>
            </p:extLst>
          </p:nvPr>
        </p:nvGraphicFramePr>
        <p:xfrm>
          <a:off x="304800" y="1676400"/>
          <a:ext cx="8534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26" name="Equation" r:id="rId5" imgW="3086100" imgH="228600" progId="Equation.3">
                  <p:embed/>
                </p:oleObj>
              </mc:Choice>
              <mc:Fallback>
                <p:oleObj name="Equation" r:id="rId5" imgW="3086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1676400"/>
                        <a:ext cx="853440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215692"/>
              </p:ext>
            </p:extLst>
          </p:nvPr>
        </p:nvGraphicFramePr>
        <p:xfrm>
          <a:off x="1953358" y="3240616"/>
          <a:ext cx="5211883" cy="1026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27" name="Equation" r:id="rId7" imgW="1676400" imgH="330200" progId="Equation.DSMT4">
                  <p:embed/>
                </p:oleObj>
              </mc:Choice>
              <mc:Fallback>
                <p:oleObj name="Equation" r:id="rId7" imgW="1676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3358" y="3240616"/>
                        <a:ext cx="5211883" cy="1026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63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158" name="Group 54"/>
          <p:cNvGrpSpPr>
            <a:grpSpLocks/>
          </p:cNvGrpSpPr>
          <p:nvPr/>
        </p:nvGrpSpPr>
        <p:grpSpPr bwMode="auto">
          <a:xfrm>
            <a:off x="914400" y="1476375"/>
            <a:ext cx="4495800" cy="4727575"/>
            <a:chOff x="576" y="930"/>
            <a:chExt cx="2832" cy="2978"/>
          </a:xfrm>
        </p:grpSpPr>
        <p:sp>
          <p:nvSpPr>
            <p:cNvPr id="687107" name="Oval 3"/>
            <p:cNvSpPr>
              <a:spLocks noChangeArrowheads="1"/>
            </p:cNvSpPr>
            <p:nvPr/>
          </p:nvSpPr>
          <p:spPr bwMode="auto">
            <a:xfrm>
              <a:off x="576" y="1344"/>
              <a:ext cx="1104" cy="2208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08" name="Oval 4"/>
            <p:cNvSpPr>
              <a:spLocks noChangeArrowheads="1"/>
            </p:cNvSpPr>
            <p:nvPr/>
          </p:nvSpPr>
          <p:spPr bwMode="auto">
            <a:xfrm>
              <a:off x="2304" y="1344"/>
              <a:ext cx="1104" cy="220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11" name="Text Box 7"/>
            <p:cNvSpPr txBox="1">
              <a:spLocks noChangeArrowheads="1"/>
            </p:cNvSpPr>
            <p:nvPr/>
          </p:nvSpPr>
          <p:spPr bwMode="auto">
            <a:xfrm>
              <a:off x="672" y="3504"/>
              <a:ext cx="11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solidFill>
                    <a:srgbClr val="008000"/>
                  </a:solidFill>
                  <a:cs typeface="+mn-cs"/>
                </a:rPr>
                <a:t>Students</a:t>
              </a:r>
            </a:p>
          </p:txBody>
        </p:sp>
        <p:sp>
          <p:nvSpPr>
            <p:cNvPr id="687112" name="Text Box 8"/>
            <p:cNvSpPr txBox="1">
              <a:spLocks noChangeArrowheads="1"/>
            </p:cNvSpPr>
            <p:nvPr/>
          </p:nvSpPr>
          <p:spPr bwMode="auto">
            <a:xfrm>
              <a:off x="2400" y="3504"/>
              <a:ext cx="9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solidFill>
                    <a:srgbClr val="008000"/>
                  </a:solidFill>
                  <a:cs typeface="+mn-cs"/>
                </a:rPr>
                <a:t>Classes</a:t>
              </a:r>
            </a:p>
          </p:txBody>
        </p:sp>
        <p:sp>
          <p:nvSpPr>
            <p:cNvPr id="687118" name="Oval 14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19" name="Oval 15"/>
            <p:cNvSpPr>
              <a:spLocks noChangeArrowheads="1"/>
            </p:cNvSpPr>
            <p:nvPr/>
          </p:nvSpPr>
          <p:spPr bwMode="auto">
            <a:xfrm>
              <a:off x="1104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0" name="Oval 16"/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1" name="Oval 17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7" name="Oval 23"/>
            <p:cNvSpPr>
              <a:spLocks noChangeArrowheads="1"/>
            </p:cNvSpPr>
            <p:nvPr/>
          </p:nvSpPr>
          <p:spPr bwMode="auto">
            <a:xfrm>
              <a:off x="2832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8" name="Oval 24"/>
            <p:cNvSpPr>
              <a:spLocks noChangeArrowheads="1"/>
            </p:cNvSpPr>
            <p:nvPr/>
          </p:nvSpPr>
          <p:spPr bwMode="auto">
            <a:xfrm>
              <a:off x="2832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9" name="Oval 25"/>
            <p:cNvSpPr>
              <a:spLocks noChangeArrowheads="1"/>
            </p:cNvSpPr>
            <p:nvPr/>
          </p:nvSpPr>
          <p:spPr bwMode="auto">
            <a:xfrm>
              <a:off x="2832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30" name="Oval 26"/>
            <p:cNvSpPr>
              <a:spLocks noChangeArrowheads="1"/>
            </p:cNvSpPr>
            <p:nvPr/>
          </p:nvSpPr>
          <p:spPr bwMode="auto">
            <a:xfrm>
              <a:off x="2832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39" name="Text Box 35"/>
            <p:cNvSpPr txBox="1">
              <a:spLocks noChangeArrowheads="1"/>
            </p:cNvSpPr>
            <p:nvPr/>
          </p:nvSpPr>
          <p:spPr bwMode="auto">
            <a:xfrm>
              <a:off x="960" y="930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S</a:t>
              </a:r>
            </a:p>
          </p:txBody>
        </p:sp>
        <p:sp>
          <p:nvSpPr>
            <p:cNvPr id="687140" name="Text Box 36"/>
            <p:cNvSpPr txBox="1">
              <a:spLocks noChangeArrowheads="1"/>
            </p:cNvSpPr>
            <p:nvPr/>
          </p:nvSpPr>
          <p:spPr bwMode="auto">
            <a:xfrm>
              <a:off x="2688" y="930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</p:grp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T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  <a:r>
              <a:rPr lang="en-US" sz="4800" b="0" smtClean="0">
                <a:solidFill>
                  <a:schemeClr val="tx1"/>
                </a:solidFill>
                <a:cs typeface="+mj-cs"/>
              </a:rPr>
              <a:t>: "</a:t>
            </a:r>
            <a:r>
              <a:rPr lang="en-US" b="0" smtClean="0">
                <a:solidFill>
                  <a:schemeClr val="tx1"/>
                </a:solidFill>
                <a:cs typeface="+mj-cs"/>
              </a:rPr>
              <a:t>instructed by"</a:t>
            </a:r>
          </a:p>
        </p:txBody>
      </p:sp>
      <p:grpSp>
        <p:nvGrpSpPr>
          <p:cNvPr id="687161" name="Group 57"/>
          <p:cNvGrpSpPr>
            <a:grpSpLocks/>
          </p:cNvGrpSpPr>
          <p:nvPr/>
        </p:nvGrpSpPr>
        <p:grpSpPr bwMode="auto">
          <a:xfrm>
            <a:off x="6324600" y="1520825"/>
            <a:ext cx="1752600" cy="4683125"/>
            <a:chOff x="3984" y="958"/>
            <a:chExt cx="1104" cy="2950"/>
          </a:xfrm>
        </p:grpSpPr>
        <p:sp>
          <p:nvSpPr>
            <p:cNvPr id="687110" name="Text Box 6"/>
            <p:cNvSpPr txBox="1">
              <a:spLocks noChangeArrowheads="1"/>
            </p:cNvSpPr>
            <p:nvPr/>
          </p:nvSpPr>
          <p:spPr bwMode="auto">
            <a:xfrm>
              <a:off x="4416" y="958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P</a:t>
              </a:r>
            </a:p>
          </p:txBody>
        </p:sp>
        <p:sp>
          <p:nvSpPr>
            <p:cNvPr id="687109" name="Oval 5"/>
            <p:cNvSpPr>
              <a:spLocks noChangeArrowheads="1"/>
            </p:cNvSpPr>
            <p:nvPr/>
          </p:nvSpPr>
          <p:spPr bwMode="auto">
            <a:xfrm>
              <a:off x="3984" y="1344"/>
              <a:ext cx="1104" cy="220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13" name="Text Box 9"/>
            <p:cNvSpPr txBox="1">
              <a:spLocks noChangeArrowheads="1"/>
            </p:cNvSpPr>
            <p:nvPr/>
          </p:nvSpPr>
          <p:spPr bwMode="auto">
            <a:xfrm>
              <a:off x="4224" y="3504"/>
              <a:ext cx="7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solidFill>
                    <a:srgbClr val="008000"/>
                  </a:solidFill>
                  <a:cs typeface="+mn-cs"/>
                </a:rPr>
                <a:t>Profs</a:t>
              </a:r>
            </a:p>
          </p:txBody>
        </p:sp>
        <p:sp>
          <p:nvSpPr>
            <p:cNvPr id="687114" name="Oval 10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15" name="Oval 11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16" name="Oval 12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17" name="Oval 13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3" name="Oval 19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4" name="Oval 20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5" name="Oval 21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6" name="Oval 22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687159" name="Group 55"/>
          <p:cNvGrpSpPr>
            <a:grpSpLocks/>
          </p:cNvGrpSpPr>
          <p:nvPr/>
        </p:nvGrpSpPr>
        <p:grpSpPr bwMode="auto">
          <a:xfrm>
            <a:off x="1828800" y="2066925"/>
            <a:ext cx="2705100" cy="3190875"/>
            <a:chOff x="1152" y="1302"/>
            <a:chExt cx="1704" cy="2010"/>
          </a:xfrm>
        </p:grpSpPr>
        <p:sp>
          <p:nvSpPr>
            <p:cNvPr id="687135" name="Line 31"/>
            <p:cNvSpPr>
              <a:spLocks noChangeShapeType="1"/>
            </p:cNvSpPr>
            <p:nvPr/>
          </p:nvSpPr>
          <p:spPr bwMode="auto">
            <a:xfrm>
              <a:off x="1176" y="3312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22" name="Line 18"/>
            <p:cNvSpPr>
              <a:spLocks noChangeShapeType="1"/>
            </p:cNvSpPr>
            <p:nvPr/>
          </p:nvSpPr>
          <p:spPr bwMode="auto">
            <a:xfrm flipV="1">
              <a:off x="1152" y="1584"/>
              <a:ext cx="168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33" name="Line 29"/>
            <p:cNvSpPr>
              <a:spLocks noChangeShapeType="1"/>
            </p:cNvSpPr>
            <p:nvPr/>
          </p:nvSpPr>
          <p:spPr bwMode="auto">
            <a:xfrm>
              <a:off x="1176" y="1584"/>
              <a:ext cx="168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34" name="Line 30"/>
            <p:cNvSpPr>
              <a:spLocks noChangeShapeType="1"/>
            </p:cNvSpPr>
            <p:nvPr/>
          </p:nvSpPr>
          <p:spPr bwMode="auto">
            <a:xfrm>
              <a:off x="1176" y="1584"/>
              <a:ext cx="168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7142" name="Text Box 38"/>
            <p:cNvSpPr txBox="1">
              <a:spLocks noChangeArrowheads="1"/>
            </p:cNvSpPr>
            <p:nvPr/>
          </p:nvSpPr>
          <p:spPr bwMode="auto">
            <a:xfrm>
              <a:off x="1872" y="1302"/>
              <a:ext cx="3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5400">
                  <a:solidFill>
                    <a:srgbClr val="000099"/>
                  </a:solidFill>
                  <a:cs typeface="+mn-cs"/>
                </a:rPr>
                <a:t>R</a:t>
              </a:r>
            </a:p>
          </p:txBody>
        </p:sp>
      </p:grpSp>
      <p:grpSp>
        <p:nvGrpSpPr>
          <p:cNvPr id="687164" name="Group 60"/>
          <p:cNvGrpSpPr>
            <a:grpSpLocks/>
          </p:cNvGrpSpPr>
          <p:nvPr/>
        </p:nvGrpSpPr>
        <p:grpSpPr bwMode="auto">
          <a:xfrm>
            <a:off x="4572000" y="2066925"/>
            <a:ext cx="2705100" cy="3190875"/>
            <a:chOff x="2880" y="1302"/>
            <a:chExt cx="1704" cy="2010"/>
          </a:xfrm>
        </p:grpSpPr>
        <p:grpSp>
          <p:nvGrpSpPr>
            <p:cNvPr id="19463" name="Group 59"/>
            <p:cNvGrpSpPr>
              <a:grpSpLocks/>
            </p:cNvGrpSpPr>
            <p:nvPr/>
          </p:nvGrpSpPr>
          <p:grpSpPr bwMode="auto">
            <a:xfrm>
              <a:off x="2880" y="1302"/>
              <a:ext cx="1704" cy="2010"/>
              <a:chOff x="2880" y="1302"/>
              <a:chExt cx="1704" cy="2010"/>
            </a:xfrm>
          </p:grpSpPr>
          <p:sp>
            <p:nvSpPr>
              <p:cNvPr id="687136" name="Line 32"/>
              <p:cNvSpPr>
                <a:spLocks noChangeShapeType="1"/>
              </p:cNvSpPr>
              <p:nvPr/>
            </p:nvSpPr>
            <p:spPr bwMode="auto">
              <a:xfrm>
                <a:off x="2904" y="2736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87137" name="Line 33"/>
              <p:cNvSpPr>
                <a:spLocks noChangeShapeType="1"/>
              </p:cNvSpPr>
              <p:nvPr/>
            </p:nvSpPr>
            <p:spPr bwMode="auto">
              <a:xfrm>
                <a:off x="2904" y="3312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87141" name="Text Box 37"/>
              <p:cNvSpPr txBox="1">
                <a:spLocks noChangeArrowheads="1"/>
              </p:cNvSpPr>
              <p:nvPr/>
            </p:nvSpPr>
            <p:spPr bwMode="auto">
              <a:xfrm>
                <a:off x="3552" y="1302"/>
                <a:ext cx="356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5400">
                    <a:solidFill>
                      <a:srgbClr val="000099"/>
                    </a:solidFill>
                    <a:cs typeface="+mn-cs"/>
                  </a:rPr>
                  <a:t>T</a:t>
                </a:r>
              </a:p>
            </p:txBody>
          </p:sp>
          <p:sp>
            <p:nvSpPr>
              <p:cNvPr id="687131" name="Line 27"/>
              <p:cNvSpPr>
                <a:spLocks noChangeShapeType="1"/>
              </p:cNvSpPr>
              <p:nvPr/>
            </p:nvSpPr>
            <p:spPr bwMode="auto">
              <a:xfrm flipV="1">
                <a:off x="2880" y="1584"/>
                <a:ext cx="168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87157" name="Line 53"/>
            <p:cNvSpPr>
              <a:spLocks noChangeShapeType="1"/>
            </p:cNvSpPr>
            <p:nvPr/>
          </p:nvSpPr>
          <p:spPr bwMode="auto">
            <a:xfrm flipV="1">
              <a:off x="2880" y="2160"/>
              <a:ext cx="1680" cy="5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46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914400" y="1476375"/>
            <a:ext cx="4495800" cy="4727575"/>
            <a:chOff x="576" y="930"/>
            <a:chExt cx="2832" cy="2978"/>
          </a:xfrm>
        </p:grpSpPr>
        <p:sp>
          <p:nvSpPr>
            <p:cNvPr id="696323" name="Oval 3"/>
            <p:cNvSpPr>
              <a:spLocks noChangeArrowheads="1"/>
            </p:cNvSpPr>
            <p:nvPr/>
          </p:nvSpPr>
          <p:spPr bwMode="auto">
            <a:xfrm>
              <a:off x="576" y="1344"/>
              <a:ext cx="1104" cy="2208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24" name="Oval 4"/>
            <p:cNvSpPr>
              <a:spLocks noChangeArrowheads="1"/>
            </p:cNvSpPr>
            <p:nvPr/>
          </p:nvSpPr>
          <p:spPr bwMode="auto">
            <a:xfrm>
              <a:off x="2304" y="1344"/>
              <a:ext cx="1104" cy="220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25" name="Text Box 5"/>
            <p:cNvSpPr txBox="1">
              <a:spLocks noChangeArrowheads="1"/>
            </p:cNvSpPr>
            <p:nvPr/>
          </p:nvSpPr>
          <p:spPr bwMode="auto">
            <a:xfrm>
              <a:off x="672" y="3504"/>
              <a:ext cx="10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students</a:t>
              </a:r>
            </a:p>
          </p:txBody>
        </p:sp>
        <p:sp>
          <p:nvSpPr>
            <p:cNvPr id="696326" name="Text Box 6"/>
            <p:cNvSpPr txBox="1">
              <a:spLocks noChangeArrowheads="1"/>
            </p:cNvSpPr>
            <p:nvPr/>
          </p:nvSpPr>
          <p:spPr bwMode="auto">
            <a:xfrm>
              <a:off x="2400" y="3504"/>
              <a:ext cx="9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classes</a:t>
              </a:r>
            </a:p>
          </p:txBody>
        </p:sp>
        <p:sp>
          <p:nvSpPr>
            <p:cNvPr id="696327" name="Oval 7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28" name="Oval 8"/>
            <p:cNvSpPr>
              <a:spLocks noChangeArrowheads="1"/>
            </p:cNvSpPr>
            <p:nvPr/>
          </p:nvSpPr>
          <p:spPr bwMode="auto">
            <a:xfrm>
              <a:off x="1104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29" name="Oval 9"/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30" name="Oval 10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31" name="Oval 11"/>
            <p:cNvSpPr>
              <a:spLocks noChangeArrowheads="1"/>
            </p:cNvSpPr>
            <p:nvPr/>
          </p:nvSpPr>
          <p:spPr bwMode="auto">
            <a:xfrm>
              <a:off x="2832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32" name="Oval 12"/>
            <p:cNvSpPr>
              <a:spLocks noChangeArrowheads="1"/>
            </p:cNvSpPr>
            <p:nvPr/>
          </p:nvSpPr>
          <p:spPr bwMode="auto">
            <a:xfrm>
              <a:off x="2832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33" name="Oval 13"/>
            <p:cNvSpPr>
              <a:spLocks noChangeArrowheads="1"/>
            </p:cNvSpPr>
            <p:nvPr/>
          </p:nvSpPr>
          <p:spPr bwMode="auto">
            <a:xfrm>
              <a:off x="2832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34" name="Oval 14"/>
            <p:cNvSpPr>
              <a:spLocks noChangeArrowheads="1"/>
            </p:cNvSpPr>
            <p:nvPr/>
          </p:nvSpPr>
          <p:spPr bwMode="auto">
            <a:xfrm>
              <a:off x="2832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35" name="Text Box 15"/>
            <p:cNvSpPr txBox="1">
              <a:spLocks noChangeArrowheads="1"/>
            </p:cNvSpPr>
            <p:nvPr/>
          </p:nvSpPr>
          <p:spPr bwMode="auto">
            <a:xfrm>
              <a:off x="960" y="960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008000"/>
                  </a:solidFill>
                  <a:cs typeface="+mn-cs"/>
                </a:rPr>
                <a:t>S</a:t>
              </a:r>
            </a:p>
          </p:txBody>
        </p:sp>
        <p:sp>
          <p:nvSpPr>
            <p:cNvPr id="696336" name="Text Box 16"/>
            <p:cNvSpPr txBox="1">
              <a:spLocks noChangeArrowheads="1"/>
            </p:cNvSpPr>
            <p:nvPr/>
          </p:nvSpPr>
          <p:spPr bwMode="auto">
            <a:xfrm>
              <a:off x="2688" y="930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</p:grpSp>
      <p:sp>
        <p:nvSpPr>
          <p:cNvPr id="696337" name="Rectangle 17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T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  <a:r>
              <a:rPr lang="en-US" sz="4800" b="0" smtClean="0">
                <a:solidFill>
                  <a:schemeClr val="tx1"/>
                </a:solidFill>
                <a:cs typeface="+mj-cs"/>
              </a:rPr>
              <a:t>: "</a:t>
            </a:r>
            <a:r>
              <a:rPr lang="en-US" b="0" smtClean="0">
                <a:solidFill>
                  <a:schemeClr val="tx1"/>
                </a:solidFill>
                <a:cs typeface="+mj-cs"/>
              </a:rPr>
              <a:t>instructed by"</a:t>
            </a:r>
          </a:p>
        </p:txBody>
      </p:sp>
      <p:grpSp>
        <p:nvGrpSpPr>
          <p:cNvPr id="20484" name="Group 18"/>
          <p:cNvGrpSpPr>
            <a:grpSpLocks/>
          </p:cNvGrpSpPr>
          <p:nvPr/>
        </p:nvGrpSpPr>
        <p:grpSpPr bwMode="auto">
          <a:xfrm>
            <a:off x="6324600" y="1520825"/>
            <a:ext cx="1752600" cy="4683125"/>
            <a:chOff x="3984" y="958"/>
            <a:chExt cx="1104" cy="2950"/>
          </a:xfrm>
        </p:grpSpPr>
        <p:sp>
          <p:nvSpPr>
            <p:cNvPr id="696339" name="Text Box 19"/>
            <p:cNvSpPr txBox="1">
              <a:spLocks noChangeArrowheads="1"/>
            </p:cNvSpPr>
            <p:nvPr/>
          </p:nvSpPr>
          <p:spPr bwMode="auto">
            <a:xfrm>
              <a:off x="4416" y="958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P</a:t>
              </a:r>
            </a:p>
          </p:txBody>
        </p:sp>
        <p:sp>
          <p:nvSpPr>
            <p:cNvPr id="696340" name="Oval 20"/>
            <p:cNvSpPr>
              <a:spLocks noChangeArrowheads="1"/>
            </p:cNvSpPr>
            <p:nvPr/>
          </p:nvSpPr>
          <p:spPr bwMode="auto">
            <a:xfrm>
              <a:off x="3984" y="1344"/>
              <a:ext cx="1104" cy="220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41" name="Text Box 21"/>
            <p:cNvSpPr txBox="1">
              <a:spLocks noChangeArrowheads="1"/>
            </p:cNvSpPr>
            <p:nvPr/>
          </p:nvSpPr>
          <p:spPr bwMode="auto">
            <a:xfrm>
              <a:off x="4224" y="3504"/>
              <a:ext cx="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profs</a:t>
              </a:r>
            </a:p>
          </p:txBody>
        </p:sp>
        <p:sp>
          <p:nvSpPr>
            <p:cNvPr id="696342" name="Oval 22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43" name="Oval 23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44" name="Oval 24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45" name="Oval 25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46" name="Oval 26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47" name="Oval 27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48" name="Oval 28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49" name="Oval 29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96351" name="Line 31"/>
          <p:cNvSpPr>
            <a:spLocks noChangeShapeType="1"/>
          </p:cNvSpPr>
          <p:nvPr/>
        </p:nvSpPr>
        <p:spPr bwMode="auto">
          <a:xfrm>
            <a:off x="1866900" y="52578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352" name="Line 32"/>
          <p:cNvSpPr>
            <a:spLocks noChangeShapeType="1"/>
          </p:cNvSpPr>
          <p:nvPr/>
        </p:nvSpPr>
        <p:spPr bwMode="auto">
          <a:xfrm flipV="1">
            <a:off x="1828800" y="2514600"/>
            <a:ext cx="26670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353" name="Line 33"/>
          <p:cNvSpPr>
            <a:spLocks noChangeShapeType="1"/>
          </p:cNvSpPr>
          <p:nvPr/>
        </p:nvSpPr>
        <p:spPr bwMode="auto">
          <a:xfrm>
            <a:off x="1866900" y="2514600"/>
            <a:ext cx="26670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354" name="Line 34"/>
          <p:cNvSpPr>
            <a:spLocks noChangeShapeType="1"/>
          </p:cNvSpPr>
          <p:nvPr/>
        </p:nvSpPr>
        <p:spPr bwMode="auto">
          <a:xfrm>
            <a:off x="1866900" y="2514600"/>
            <a:ext cx="2667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355" name="Text Box 35"/>
          <p:cNvSpPr txBox="1">
            <a:spLocks noChangeArrowheads="1"/>
          </p:cNvSpPr>
          <p:nvPr/>
        </p:nvSpPr>
        <p:spPr bwMode="auto">
          <a:xfrm>
            <a:off x="2971800" y="2066925"/>
            <a:ext cx="6032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R</a:t>
            </a:r>
          </a:p>
        </p:txBody>
      </p:sp>
      <p:sp>
        <p:nvSpPr>
          <p:cNvPr id="696358" name="Line 38"/>
          <p:cNvSpPr>
            <a:spLocks noChangeShapeType="1"/>
          </p:cNvSpPr>
          <p:nvPr/>
        </p:nvSpPr>
        <p:spPr bwMode="auto">
          <a:xfrm>
            <a:off x="4610100" y="43434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359" name="Line 39"/>
          <p:cNvSpPr>
            <a:spLocks noChangeShapeType="1"/>
          </p:cNvSpPr>
          <p:nvPr/>
        </p:nvSpPr>
        <p:spPr bwMode="auto">
          <a:xfrm>
            <a:off x="4610100" y="52578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360" name="Text Box 40"/>
          <p:cNvSpPr txBox="1">
            <a:spLocks noChangeArrowheads="1"/>
          </p:cNvSpPr>
          <p:nvPr/>
        </p:nvSpPr>
        <p:spPr bwMode="auto">
          <a:xfrm>
            <a:off x="5638800" y="2066925"/>
            <a:ext cx="565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T</a:t>
            </a:r>
          </a:p>
        </p:txBody>
      </p:sp>
      <p:sp>
        <p:nvSpPr>
          <p:cNvPr id="696361" name="Line 41"/>
          <p:cNvSpPr>
            <a:spLocks noChangeShapeType="1"/>
          </p:cNvSpPr>
          <p:nvPr/>
        </p:nvSpPr>
        <p:spPr bwMode="auto">
          <a:xfrm flipV="1">
            <a:off x="4572000" y="2514600"/>
            <a:ext cx="2667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362" name="Line 42"/>
          <p:cNvSpPr>
            <a:spLocks noChangeShapeType="1"/>
          </p:cNvSpPr>
          <p:nvPr/>
        </p:nvSpPr>
        <p:spPr bwMode="auto">
          <a:xfrm flipV="1">
            <a:off x="4572000" y="3429000"/>
            <a:ext cx="266700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72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914400" y="1476375"/>
            <a:ext cx="4495800" cy="4727575"/>
            <a:chOff x="576" y="930"/>
            <a:chExt cx="2832" cy="2978"/>
          </a:xfrm>
        </p:grpSpPr>
        <p:sp>
          <p:nvSpPr>
            <p:cNvPr id="697347" name="Oval 3"/>
            <p:cNvSpPr>
              <a:spLocks noChangeArrowheads="1"/>
            </p:cNvSpPr>
            <p:nvPr/>
          </p:nvSpPr>
          <p:spPr bwMode="auto">
            <a:xfrm>
              <a:off x="576" y="1344"/>
              <a:ext cx="1104" cy="2208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48" name="Oval 4"/>
            <p:cNvSpPr>
              <a:spLocks noChangeArrowheads="1"/>
            </p:cNvSpPr>
            <p:nvPr/>
          </p:nvSpPr>
          <p:spPr bwMode="auto">
            <a:xfrm>
              <a:off x="2304" y="1344"/>
              <a:ext cx="1104" cy="220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49" name="Text Box 5"/>
            <p:cNvSpPr txBox="1">
              <a:spLocks noChangeArrowheads="1"/>
            </p:cNvSpPr>
            <p:nvPr/>
          </p:nvSpPr>
          <p:spPr bwMode="auto">
            <a:xfrm>
              <a:off x="672" y="3504"/>
              <a:ext cx="10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students</a:t>
              </a:r>
            </a:p>
          </p:txBody>
        </p:sp>
        <p:sp>
          <p:nvSpPr>
            <p:cNvPr id="697350" name="Text Box 6"/>
            <p:cNvSpPr txBox="1">
              <a:spLocks noChangeArrowheads="1"/>
            </p:cNvSpPr>
            <p:nvPr/>
          </p:nvSpPr>
          <p:spPr bwMode="auto">
            <a:xfrm>
              <a:off x="2400" y="3504"/>
              <a:ext cx="9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classes</a:t>
              </a:r>
            </a:p>
          </p:txBody>
        </p:sp>
        <p:sp>
          <p:nvSpPr>
            <p:cNvPr id="697351" name="Oval 7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52" name="Oval 8"/>
            <p:cNvSpPr>
              <a:spLocks noChangeArrowheads="1"/>
            </p:cNvSpPr>
            <p:nvPr/>
          </p:nvSpPr>
          <p:spPr bwMode="auto">
            <a:xfrm>
              <a:off x="1104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53" name="Oval 9"/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54" name="Oval 10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55" name="Oval 11"/>
            <p:cNvSpPr>
              <a:spLocks noChangeArrowheads="1"/>
            </p:cNvSpPr>
            <p:nvPr/>
          </p:nvSpPr>
          <p:spPr bwMode="auto">
            <a:xfrm>
              <a:off x="2832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56" name="Oval 12"/>
            <p:cNvSpPr>
              <a:spLocks noChangeArrowheads="1"/>
            </p:cNvSpPr>
            <p:nvPr/>
          </p:nvSpPr>
          <p:spPr bwMode="auto">
            <a:xfrm>
              <a:off x="2832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57" name="Oval 13"/>
            <p:cNvSpPr>
              <a:spLocks noChangeArrowheads="1"/>
            </p:cNvSpPr>
            <p:nvPr/>
          </p:nvSpPr>
          <p:spPr bwMode="auto">
            <a:xfrm>
              <a:off x="2832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58" name="Oval 14"/>
            <p:cNvSpPr>
              <a:spLocks noChangeArrowheads="1"/>
            </p:cNvSpPr>
            <p:nvPr/>
          </p:nvSpPr>
          <p:spPr bwMode="auto">
            <a:xfrm>
              <a:off x="2832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59" name="Text Box 15"/>
            <p:cNvSpPr txBox="1">
              <a:spLocks noChangeArrowheads="1"/>
            </p:cNvSpPr>
            <p:nvPr/>
          </p:nvSpPr>
          <p:spPr bwMode="auto">
            <a:xfrm>
              <a:off x="960" y="930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S</a:t>
              </a:r>
            </a:p>
          </p:txBody>
        </p:sp>
        <p:sp>
          <p:nvSpPr>
            <p:cNvPr id="697360" name="Text Box 16"/>
            <p:cNvSpPr txBox="1">
              <a:spLocks noChangeArrowheads="1"/>
            </p:cNvSpPr>
            <p:nvPr/>
          </p:nvSpPr>
          <p:spPr bwMode="auto">
            <a:xfrm>
              <a:off x="2688" y="930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</p:grpSp>
      <p:sp>
        <p:nvSpPr>
          <p:cNvPr id="697361" name="Rectangle 17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T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  <a:r>
              <a:rPr lang="en-US" sz="4800" b="0" smtClean="0">
                <a:solidFill>
                  <a:schemeClr val="tx1"/>
                </a:solidFill>
                <a:cs typeface="+mj-cs"/>
              </a:rPr>
              <a:t>: "</a:t>
            </a:r>
            <a:r>
              <a:rPr lang="en-US" b="0" smtClean="0">
                <a:solidFill>
                  <a:schemeClr val="tx1"/>
                </a:solidFill>
                <a:cs typeface="+mj-cs"/>
              </a:rPr>
              <a:t>instructed by"</a:t>
            </a:r>
          </a:p>
        </p:txBody>
      </p:sp>
      <p:grpSp>
        <p:nvGrpSpPr>
          <p:cNvPr id="21508" name="Group 18"/>
          <p:cNvGrpSpPr>
            <a:grpSpLocks/>
          </p:cNvGrpSpPr>
          <p:nvPr/>
        </p:nvGrpSpPr>
        <p:grpSpPr bwMode="auto">
          <a:xfrm>
            <a:off x="6324600" y="1520825"/>
            <a:ext cx="1752600" cy="4683125"/>
            <a:chOff x="3984" y="958"/>
            <a:chExt cx="1104" cy="2950"/>
          </a:xfrm>
        </p:grpSpPr>
        <p:sp>
          <p:nvSpPr>
            <p:cNvPr id="697363" name="Text Box 19"/>
            <p:cNvSpPr txBox="1">
              <a:spLocks noChangeArrowheads="1"/>
            </p:cNvSpPr>
            <p:nvPr/>
          </p:nvSpPr>
          <p:spPr bwMode="auto">
            <a:xfrm>
              <a:off x="4416" y="958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P</a:t>
              </a:r>
            </a:p>
          </p:txBody>
        </p:sp>
        <p:sp>
          <p:nvSpPr>
            <p:cNvPr id="697364" name="Oval 20"/>
            <p:cNvSpPr>
              <a:spLocks noChangeArrowheads="1"/>
            </p:cNvSpPr>
            <p:nvPr/>
          </p:nvSpPr>
          <p:spPr bwMode="auto">
            <a:xfrm>
              <a:off x="3984" y="1344"/>
              <a:ext cx="1104" cy="220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65" name="Text Box 21"/>
            <p:cNvSpPr txBox="1">
              <a:spLocks noChangeArrowheads="1"/>
            </p:cNvSpPr>
            <p:nvPr/>
          </p:nvSpPr>
          <p:spPr bwMode="auto">
            <a:xfrm>
              <a:off x="4224" y="3504"/>
              <a:ext cx="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profs</a:t>
              </a:r>
            </a:p>
          </p:txBody>
        </p:sp>
        <p:sp>
          <p:nvSpPr>
            <p:cNvPr id="697366" name="Oval 22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67" name="Oval 23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68" name="Oval 24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69" name="Oval 25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70" name="Oval 26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71" name="Oval 27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72" name="Oval 28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373" name="Oval 29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97374" name="Line 30"/>
          <p:cNvSpPr>
            <a:spLocks noChangeShapeType="1"/>
          </p:cNvSpPr>
          <p:nvPr/>
        </p:nvSpPr>
        <p:spPr bwMode="auto">
          <a:xfrm>
            <a:off x="1866900" y="52578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7375" name="Line 31"/>
          <p:cNvSpPr>
            <a:spLocks noChangeShapeType="1"/>
          </p:cNvSpPr>
          <p:nvPr/>
        </p:nvSpPr>
        <p:spPr bwMode="auto">
          <a:xfrm flipV="1">
            <a:off x="1828800" y="2514600"/>
            <a:ext cx="26670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7376" name="Line 32"/>
          <p:cNvSpPr>
            <a:spLocks noChangeShapeType="1"/>
          </p:cNvSpPr>
          <p:nvPr/>
        </p:nvSpPr>
        <p:spPr bwMode="auto">
          <a:xfrm>
            <a:off x="1866900" y="2514600"/>
            <a:ext cx="26670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7377" name="Line 33"/>
          <p:cNvSpPr>
            <a:spLocks noChangeShapeType="1"/>
          </p:cNvSpPr>
          <p:nvPr/>
        </p:nvSpPr>
        <p:spPr bwMode="auto">
          <a:xfrm>
            <a:off x="1866900" y="2514600"/>
            <a:ext cx="2667000" cy="1752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7378" name="Text Box 34"/>
          <p:cNvSpPr txBox="1">
            <a:spLocks noChangeArrowheads="1"/>
          </p:cNvSpPr>
          <p:nvPr/>
        </p:nvSpPr>
        <p:spPr bwMode="auto">
          <a:xfrm>
            <a:off x="2971800" y="2066925"/>
            <a:ext cx="6032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R</a:t>
            </a:r>
          </a:p>
        </p:txBody>
      </p:sp>
      <p:sp>
        <p:nvSpPr>
          <p:cNvPr id="697379" name="Line 35"/>
          <p:cNvSpPr>
            <a:spLocks noChangeShapeType="1"/>
          </p:cNvSpPr>
          <p:nvPr/>
        </p:nvSpPr>
        <p:spPr bwMode="auto">
          <a:xfrm>
            <a:off x="4610100" y="43434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7380" name="Line 36"/>
          <p:cNvSpPr>
            <a:spLocks noChangeShapeType="1"/>
          </p:cNvSpPr>
          <p:nvPr/>
        </p:nvSpPr>
        <p:spPr bwMode="auto">
          <a:xfrm>
            <a:off x="4610100" y="52578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7381" name="Text Box 37"/>
          <p:cNvSpPr txBox="1">
            <a:spLocks noChangeArrowheads="1"/>
          </p:cNvSpPr>
          <p:nvPr/>
        </p:nvSpPr>
        <p:spPr bwMode="auto">
          <a:xfrm>
            <a:off x="5638800" y="2066925"/>
            <a:ext cx="565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T</a:t>
            </a:r>
          </a:p>
        </p:txBody>
      </p:sp>
      <p:sp>
        <p:nvSpPr>
          <p:cNvPr id="697382" name="Line 38"/>
          <p:cNvSpPr>
            <a:spLocks noChangeShapeType="1"/>
          </p:cNvSpPr>
          <p:nvPr/>
        </p:nvSpPr>
        <p:spPr bwMode="auto">
          <a:xfrm flipV="1">
            <a:off x="4572000" y="2514600"/>
            <a:ext cx="2667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7383" name="Line 39"/>
          <p:cNvSpPr>
            <a:spLocks noChangeShapeType="1"/>
          </p:cNvSpPr>
          <p:nvPr/>
        </p:nvSpPr>
        <p:spPr bwMode="auto">
          <a:xfrm flipV="1">
            <a:off x="4572000" y="3429000"/>
            <a:ext cx="2667000" cy="914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08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914400" y="1476375"/>
            <a:ext cx="4495800" cy="4727575"/>
            <a:chOff x="576" y="930"/>
            <a:chExt cx="2832" cy="2978"/>
          </a:xfrm>
        </p:grpSpPr>
        <p:sp>
          <p:nvSpPr>
            <p:cNvPr id="698371" name="Oval 3"/>
            <p:cNvSpPr>
              <a:spLocks noChangeArrowheads="1"/>
            </p:cNvSpPr>
            <p:nvPr/>
          </p:nvSpPr>
          <p:spPr bwMode="auto">
            <a:xfrm>
              <a:off x="576" y="1344"/>
              <a:ext cx="1104" cy="2208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72" name="Oval 4"/>
            <p:cNvSpPr>
              <a:spLocks noChangeArrowheads="1"/>
            </p:cNvSpPr>
            <p:nvPr/>
          </p:nvSpPr>
          <p:spPr bwMode="auto">
            <a:xfrm>
              <a:off x="2304" y="1344"/>
              <a:ext cx="1104" cy="220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73" name="Text Box 5"/>
            <p:cNvSpPr txBox="1">
              <a:spLocks noChangeArrowheads="1"/>
            </p:cNvSpPr>
            <p:nvPr/>
          </p:nvSpPr>
          <p:spPr bwMode="auto">
            <a:xfrm>
              <a:off x="672" y="3504"/>
              <a:ext cx="10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students</a:t>
              </a:r>
            </a:p>
          </p:txBody>
        </p:sp>
        <p:sp>
          <p:nvSpPr>
            <p:cNvPr id="698374" name="Text Box 6"/>
            <p:cNvSpPr txBox="1">
              <a:spLocks noChangeArrowheads="1"/>
            </p:cNvSpPr>
            <p:nvPr/>
          </p:nvSpPr>
          <p:spPr bwMode="auto">
            <a:xfrm>
              <a:off x="2400" y="3504"/>
              <a:ext cx="9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classes</a:t>
              </a:r>
            </a:p>
          </p:txBody>
        </p:sp>
        <p:sp>
          <p:nvSpPr>
            <p:cNvPr id="698375" name="Oval 7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76" name="Oval 8"/>
            <p:cNvSpPr>
              <a:spLocks noChangeArrowheads="1"/>
            </p:cNvSpPr>
            <p:nvPr/>
          </p:nvSpPr>
          <p:spPr bwMode="auto">
            <a:xfrm>
              <a:off x="1104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77" name="Oval 9"/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78" name="Oval 10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79" name="Oval 11"/>
            <p:cNvSpPr>
              <a:spLocks noChangeArrowheads="1"/>
            </p:cNvSpPr>
            <p:nvPr/>
          </p:nvSpPr>
          <p:spPr bwMode="auto">
            <a:xfrm>
              <a:off x="2832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80" name="Oval 12"/>
            <p:cNvSpPr>
              <a:spLocks noChangeArrowheads="1"/>
            </p:cNvSpPr>
            <p:nvPr/>
          </p:nvSpPr>
          <p:spPr bwMode="auto">
            <a:xfrm>
              <a:off x="2832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81" name="Oval 13"/>
            <p:cNvSpPr>
              <a:spLocks noChangeArrowheads="1"/>
            </p:cNvSpPr>
            <p:nvPr/>
          </p:nvSpPr>
          <p:spPr bwMode="auto">
            <a:xfrm>
              <a:off x="2832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82" name="Oval 14"/>
            <p:cNvSpPr>
              <a:spLocks noChangeArrowheads="1"/>
            </p:cNvSpPr>
            <p:nvPr/>
          </p:nvSpPr>
          <p:spPr bwMode="auto">
            <a:xfrm>
              <a:off x="2832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83" name="Text Box 15"/>
            <p:cNvSpPr txBox="1">
              <a:spLocks noChangeArrowheads="1"/>
            </p:cNvSpPr>
            <p:nvPr/>
          </p:nvSpPr>
          <p:spPr bwMode="auto">
            <a:xfrm>
              <a:off x="960" y="930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S</a:t>
              </a:r>
            </a:p>
          </p:txBody>
        </p:sp>
        <p:sp>
          <p:nvSpPr>
            <p:cNvPr id="698384" name="Text Box 16"/>
            <p:cNvSpPr txBox="1">
              <a:spLocks noChangeArrowheads="1"/>
            </p:cNvSpPr>
            <p:nvPr/>
          </p:nvSpPr>
          <p:spPr bwMode="auto">
            <a:xfrm>
              <a:off x="2688" y="930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</p:grpSp>
      <p:sp>
        <p:nvSpPr>
          <p:cNvPr id="698385" name="Rectangle 17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T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  <a:r>
              <a:rPr lang="en-US" sz="4800" b="0" smtClean="0">
                <a:solidFill>
                  <a:schemeClr val="tx1"/>
                </a:solidFill>
                <a:cs typeface="+mj-cs"/>
              </a:rPr>
              <a:t>: "</a:t>
            </a:r>
            <a:r>
              <a:rPr lang="en-US" b="0" smtClean="0">
                <a:solidFill>
                  <a:schemeClr val="tx1"/>
                </a:solidFill>
                <a:cs typeface="+mj-cs"/>
              </a:rPr>
              <a:t>instructed by"</a:t>
            </a:r>
          </a:p>
        </p:txBody>
      </p:sp>
      <p:grpSp>
        <p:nvGrpSpPr>
          <p:cNvPr id="22532" name="Group 18"/>
          <p:cNvGrpSpPr>
            <a:grpSpLocks/>
          </p:cNvGrpSpPr>
          <p:nvPr/>
        </p:nvGrpSpPr>
        <p:grpSpPr bwMode="auto">
          <a:xfrm>
            <a:off x="6324600" y="1520825"/>
            <a:ext cx="1752600" cy="4683125"/>
            <a:chOff x="3984" y="958"/>
            <a:chExt cx="1104" cy="2950"/>
          </a:xfrm>
        </p:grpSpPr>
        <p:sp>
          <p:nvSpPr>
            <p:cNvPr id="698387" name="Text Box 19"/>
            <p:cNvSpPr txBox="1">
              <a:spLocks noChangeArrowheads="1"/>
            </p:cNvSpPr>
            <p:nvPr/>
          </p:nvSpPr>
          <p:spPr bwMode="auto">
            <a:xfrm>
              <a:off x="4416" y="958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P</a:t>
              </a:r>
            </a:p>
          </p:txBody>
        </p:sp>
        <p:sp>
          <p:nvSpPr>
            <p:cNvPr id="698388" name="Oval 20"/>
            <p:cNvSpPr>
              <a:spLocks noChangeArrowheads="1"/>
            </p:cNvSpPr>
            <p:nvPr/>
          </p:nvSpPr>
          <p:spPr bwMode="auto">
            <a:xfrm>
              <a:off x="3984" y="1344"/>
              <a:ext cx="1104" cy="220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89" name="Text Box 21"/>
            <p:cNvSpPr txBox="1">
              <a:spLocks noChangeArrowheads="1"/>
            </p:cNvSpPr>
            <p:nvPr/>
          </p:nvSpPr>
          <p:spPr bwMode="auto">
            <a:xfrm>
              <a:off x="4224" y="3504"/>
              <a:ext cx="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profs</a:t>
              </a:r>
            </a:p>
          </p:txBody>
        </p:sp>
        <p:sp>
          <p:nvSpPr>
            <p:cNvPr id="698390" name="Oval 22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91" name="Oval 23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92" name="Oval 24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93" name="Oval 25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94" name="Oval 26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95" name="Oval 27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96" name="Oval 28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8397" name="Oval 29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98398" name="Line 30"/>
          <p:cNvSpPr>
            <a:spLocks noChangeShapeType="1"/>
          </p:cNvSpPr>
          <p:nvPr/>
        </p:nvSpPr>
        <p:spPr bwMode="auto">
          <a:xfrm>
            <a:off x="1866900" y="52578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8399" name="Line 31"/>
          <p:cNvSpPr>
            <a:spLocks noChangeShapeType="1"/>
          </p:cNvSpPr>
          <p:nvPr/>
        </p:nvSpPr>
        <p:spPr bwMode="auto">
          <a:xfrm flipV="1">
            <a:off x="1828800" y="2514600"/>
            <a:ext cx="26670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8400" name="Line 32"/>
          <p:cNvSpPr>
            <a:spLocks noChangeShapeType="1"/>
          </p:cNvSpPr>
          <p:nvPr/>
        </p:nvSpPr>
        <p:spPr bwMode="auto">
          <a:xfrm>
            <a:off x="1866900" y="2514600"/>
            <a:ext cx="26670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8401" name="Line 33"/>
          <p:cNvSpPr>
            <a:spLocks noChangeShapeType="1"/>
          </p:cNvSpPr>
          <p:nvPr/>
        </p:nvSpPr>
        <p:spPr bwMode="auto">
          <a:xfrm>
            <a:off x="1866900" y="2514600"/>
            <a:ext cx="2667000" cy="1752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8402" name="Text Box 34"/>
          <p:cNvSpPr txBox="1">
            <a:spLocks noChangeArrowheads="1"/>
          </p:cNvSpPr>
          <p:nvPr/>
        </p:nvSpPr>
        <p:spPr bwMode="auto">
          <a:xfrm>
            <a:off x="2971800" y="2066925"/>
            <a:ext cx="6032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R</a:t>
            </a:r>
          </a:p>
        </p:txBody>
      </p:sp>
      <p:sp>
        <p:nvSpPr>
          <p:cNvPr id="698403" name="Line 35"/>
          <p:cNvSpPr>
            <a:spLocks noChangeShapeType="1"/>
          </p:cNvSpPr>
          <p:nvPr/>
        </p:nvSpPr>
        <p:spPr bwMode="auto">
          <a:xfrm>
            <a:off x="4610100" y="4343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8404" name="Line 36"/>
          <p:cNvSpPr>
            <a:spLocks noChangeShapeType="1"/>
          </p:cNvSpPr>
          <p:nvPr/>
        </p:nvSpPr>
        <p:spPr bwMode="auto">
          <a:xfrm>
            <a:off x="4610100" y="52578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8405" name="Text Box 37"/>
          <p:cNvSpPr txBox="1">
            <a:spLocks noChangeArrowheads="1"/>
          </p:cNvSpPr>
          <p:nvPr/>
        </p:nvSpPr>
        <p:spPr bwMode="auto">
          <a:xfrm>
            <a:off x="5638800" y="2066925"/>
            <a:ext cx="565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T</a:t>
            </a:r>
          </a:p>
        </p:txBody>
      </p:sp>
      <p:sp>
        <p:nvSpPr>
          <p:cNvPr id="698406" name="Line 38"/>
          <p:cNvSpPr>
            <a:spLocks noChangeShapeType="1"/>
          </p:cNvSpPr>
          <p:nvPr/>
        </p:nvSpPr>
        <p:spPr bwMode="auto">
          <a:xfrm flipV="1">
            <a:off x="4572000" y="2514600"/>
            <a:ext cx="2667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8407" name="Line 39"/>
          <p:cNvSpPr>
            <a:spLocks noChangeShapeType="1"/>
          </p:cNvSpPr>
          <p:nvPr/>
        </p:nvSpPr>
        <p:spPr bwMode="auto">
          <a:xfrm flipV="1">
            <a:off x="4572000" y="3429000"/>
            <a:ext cx="2667000" cy="914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29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914400" y="1476375"/>
            <a:ext cx="4495800" cy="4727575"/>
            <a:chOff x="576" y="930"/>
            <a:chExt cx="2832" cy="2978"/>
          </a:xfrm>
        </p:grpSpPr>
        <p:sp>
          <p:nvSpPr>
            <p:cNvPr id="699395" name="Oval 3"/>
            <p:cNvSpPr>
              <a:spLocks noChangeArrowheads="1"/>
            </p:cNvSpPr>
            <p:nvPr/>
          </p:nvSpPr>
          <p:spPr bwMode="auto">
            <a:xfrm>
              <a:off x="576" y="1344"/>
              <a:ext cx="1104" cy="2208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396" name="Oval 4"/>
            <p:cNvSpPr>
              <a:spLocks noChangeArrowheads="1"/>
            </p:cNvSpPr>
            <p:nvPr/>
          </p:nvSpPr>
          <p:spPr bwMode="auto">
            <a:xfrm>
              <a:off x="2304" y="1344"/>
              <a:ext cx="1104" cy="220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397" name="Text Box 5"/>
            <p:cNvSpPr txBox="1">
              <a:spLocks noChangeArrowheads="1"/>
            </p:cNvSpPr>
            <p:nvPr/>
          </p:nvSpPr>
          <p:spPr bwMode="auto">
            <a:xfrm>
              <a:off x="672" y="3504"/>
              <a:ext cx="10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students</a:t>
              </a:r>
            </a:p>
          </p:txBody>
        </p:sp>
        <p:sp>
          <p:nvSpPr>
            <p:cNvPr id="699398" name="Text Box 6"/>
            <p:cNvSpPr txBox="1">
              <a:spLocks noChangeArrowheads="1"/>
            </p:cNvSpPr>
            <p:nvPr/>
          </p:nvSpPr>
          <p:spPr bwMode="auto">
            <a:xfrm>
              <a:off x="2400" y="3504"/>
              <a:ext cx="9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classes</a:t>
              </a:r>
            </a:p>
          </p:txBody>
        </p:sp>
        <p:sp>
          <p:nvSpPr>
            <p:cNvPr id="699399" name="Oval 7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00" name="Oval 8"/>
            <p:cNvSpPr>
              <a:spLocks noChangeArrowheads="1"/>
            </p:cNvSpPr>
            <p:nvPr/>
          </p:nvSpPr>
          <p:spPr bwMode="auto">
            <a:xfrm>
              <a:off x="1104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01" name="Oval 9"/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02" name="Oval 10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03" name="Oval 11"/>
            <p:cNvSpPr>
              <a:spLocks noChangeArrowheads="1"/>
            </p:cNvSpPr>
            <p:nvPr/>
          </p:nvSpPr>
          <p:spPr bwMode="auto">
            <a:xfrm>
              <a:off x="2832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04" name="Oval 12"/>
            <p:cNvSpPr>
              <a:spLocks noChangeArrowheads="1"/>
            </p:cNvSpPr>
            <p:nvPr/>
          </p:nvSpPr>
          <p:spPr bwMode="auto">
            <a:xfrm>
              <a:off x="2832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05" name="Oval 13"/>
            <p:cNvSpPr>
              <a:spLocks noChangeArrowheads="1"/>
            </p:cNvSpPr>
            <p:nvPr/>
          </p:nvSpPr>
          <p:spPr bwMode="auto">
            <a:xfrm>
              <a:off x="2832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06" name="Oval 14"/>
            <p:cNvSpPr>
              <a:spLocks noChangeArrowheads="1"/>
            </p:cNvSpPr>
            <p:nvPr/>
          </p:nvSpPr>
          <p:spPr bwMode="auto">
            <a:xfrm>
              <a:off x="2832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07" name="Text Box 15"/>
            <p:cNvSpPr txBox="1">
              <a:spLocks noChangeArrowheads="1"/>
            </p:cNvSpPr>
            <p:nvPr/>
          </p:nvSpPr>
          <p:spPr bwMode="auto">
            <a:xfrm>
              <a:off x="960" y="930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S</a:t>
              </a:r>
            </a:p>
          </p:txBody>
        </p:sp>
        <p:sp>
          <p:nvSpPr>
            <p:cNvPr id="699408" name="Text Box 16"/>
            <p:cNvSpPr txBox="1">
              <a:spLocks noChangeArrowheads="1"/>
            </p:cNvSpPr>
            <p:nvPr/>
          </p:nvSpPr>
          <p:spPr bwMode="auto">
            <a:xfrm>
              <a:off x="2688" y="930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</p:grpSp>
      <p:sp>
        <p:nvSpPr>
          <p:cNvPr id="699409" name="Rectangle 17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T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  <a:r>
              <a:rPr lang="en-US" sz="4800" b="0" smtClean="0">
                <a:solidFill>
                  <a:schemeClr val="tx1"/>
                </a:solidFill>
                <a:cs typeface="+mj-cs"/>
              </a:rPr>
              <a:t>: "</a:t>
            </a:r>
            <a:r>
              <a:rPr lang="en-US" b="0" smtClean="0">
                <a:solidFill>
                  <a:schemeClr val="tx1"/>
                </a:solidFill>
                <a:cs typeface="+mj-cs"/>
              </a:rPr>
              <a:t>instructed by"</a:t>
            </a:r>
          </a:p>
        </p:txBody>
      </p:sp>
      <p:grpSp>
        <p:nvGrpSpPr>
          <p:cNvPr id="23556" name="Group 18"/>
          <p:cNvGrpSpPr>
            <a:grpSpLocks/>
          </p:cNvGrpSpPr>
          <p:nvPr/>
        </p:nvGrpSpPr>
        <p:grpSpPr bwMode="auto">
          <a:xfrm>
            <a:off x="6324600" y="1520825"/>
            <a:ext cx="1752600" cy="4683125"/>
            <a:chOff x="3984" y="958"/>
            <a:chExt cx="1104" cy="2950"/>
          </a:xfrm>
        </p:grpSpPr>
        <p:sp>
          <p:nvSpPr>
            <p:cNvPr id="699411" name="Text Box 19"/>
            <p:cNvSpPr txBox="1">
              <a:spLocks noChangeArrowheads="1"/>
            </p:cNvSpPr>
            <p:nvPr/>
          </p:nvSpPr>
          <p:spPr bwMode="auto">
            <a:xfrm>
              <a:off x="4416" y="958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P</a:t>
              </a:r>
            </a:p>
          </p:txBody>
        </p:sp>
        <p:sp>
          <p:nvSpPr>
            <p:cNvPr id="699412" name="Oval 20"/>
            <p:cNvSpPr>
              <a:spLocks noChangeArrowheads="1"/>
            </p:cNvSpPr>
            <p:nvPr/>
          </p:nvSpPr>
          <p:spPr bwMode="auto">
            <a:xfrm>
              <a:off x="3984" y="1344"/>
              <a:ext cx="1104" cy="220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13" name="Text Box 21"/>
            <p:cNvSpPr txBox="1">
              <a:spLocks noChangeArrowheads="1"/>
            </p:cNvSpPr>
            <p:nvPr/>
          </p:nvSpPr>
          <p:spPr bwMode="auto">
            <a:xfrm>
              <a:off x="4224" y="3504"/>
              <a:ext cx="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profs</a:t>
              </a:r>
            </a:p>
          </p:txBody>
        </p:sp>
        <p:sp>
          <p:nvSpPr>
            <p:cNvPr id="699414" name="Oval 22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15" name="Oval 23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16" name="Oval 24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17" name="Oval 25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18" name="Oval 26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19" name="Oval 27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20" name="Oval 28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9421" name="Oval 29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99422" name="Line 30"/>
          <p:cNvSpPr>
            <a:spLocks noChangeShapeType="1"/>
          </p:cNvSpPr>
          <p:nvPr/>
        </p:nvSpPr>
        <p:spPr bwMode="auto">
          <a:xfrm>
            <a:off x="1866900" y="52578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 flipV="1">
            <a:off x="1828800" y="2514600"/>
            <a:ext cx="26670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1866900" y="2514600"/>
            <a:ext cx="26670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9425" name="Line 33"/>
          <p:cNvSpPr>
            <a:spLocks noChangeShapeType="1"/>
          </p:cNvSpPr>
          <p:nvPr/>
        </p:nvSpPr>
        <p:spPr bwMode="auto">
          <a:xfrm>
            <a:off x="1866900" y="2514600"/>
            <a:ext cx="2667000" cy="1752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2971800" y="2066925"/>
            <a:ext cx="6032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R</a:t>
            </a:r>
          </a:p>
        </p:txBody>
      </p:sp>
      <p:sp>
        <p:nvSpPr>
          <p:cNvPr id="699427" name="Line 35"/>
          <p:cNvSpPr>
            <a:spLocks noChangeShapeType="1"/>
          </p:cNvSpPr>
          <p:nvPr/>
        </p:nvSpPr>
        <p:spPr bwMode="auto">
          <a:xfrm>
            <a:off x="4610100" y="4343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9428" name="Line 36"/>
          <p:cNvSpPr>
            <a:spLocks noChangeShapeType="1"/>
          </p:cNvSpPr>
          <p:nvPr/>
        </p:nvSpPr>
        <p:spPr bwMode="auto">
          <a:xfrm>
            <a:off x="4610100" y="5257800"/>
            <a:ext cx="2667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9429" name="Text Box 37"/>
          <p:cNvSpPr txBox="1">
            <a:spLocks noChangeArrowheads="1"/>
          </p:cNvSpPr>
          <p:nvPr/>
        </p:nvSpPr>
        <p:spPr bwMode="auto">
          <a:xfrm>
            <a:off x="5638800" y="2066925"/>
            <a:ext cx="565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T</a:t>
            </a:r>
          </a:p>
        </p:txBody>
      </p:sp>
      <p:sp>
        <p:nvSpPr>
          <p:cNvPr id="699430" name="Line 38"/>
          <p:cNvSpPr>
            <a:spLocks noChangeShapeType="1"/>
          </p:cNvSpPr>
          <p:nvPr/>
        </p:nvSpPr>
        <p:spPr bwMode="auto">
          <a:xfrm flipV="1">
            <a:off x="4572000" y="2514600"/>
            <a:ext cx="2667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9431" name="Line 39"/>
          <p:cNvSpPr>
            <a:spLocks noChangeShapeType="1"/>
          </p:cNvSpPr>
          <p:nvPr/>
        </p:nvSpPr>
        <p:spPr bwMode="auto">
          <a:xfrm flipV="1">
            <a:off x="4572000" y="3429000"/>
            <a:ext cx="2667000" cy="914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38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3"/>
            <a:ext cx="8407400" cy="4961467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 is registered for 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3600" dirty="0" smtClean="0"/>
              <a:t>notation: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       Jason </a:t>
            </a:r>
            <a:r>
              <a:rPr lang="en-US" sz="4400" dirty="0">
                <a:solidFill>
                  <a:srgbClr val="0000FF"/>
                </a:solidFill>
              </a:rPr>
              <a:t>R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     R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Jason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>
                <a:solidFill>
                  <a:srgbClr val="000000"/>
                </a:solidFill>
              </a:rPr>
              <a:t>) </a:t>
            </a:r>
            <a:r>
              <a:rPr lang="en-US" sz="4400" b="1" dirty="0" smtClean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 </a:t>
            </a:r>
            <a:r>
              <a:rPr lang="en-US" sz="4400" b="1" dirty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00"/>
                </a:solidFill>
              </a:rPr>
              <a:t>graph(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r>
              <a:rPr lang="en-US" sz="4400" dirty="0" smtClean="0"/>
              <a:t>)</a:t>
            </a:r>
            <a:endParaRPr lang="en-US" sz="4400" dirty="0"/>
          </a:p>
          <a:p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b="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334" y="2768600"/>
            <a:ext cx="1528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infix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9534" y="3598334"/>
            <a:ext cx="1995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prefix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</a:t>
            </a:r>
            <a:r>
              <a:rPr lang="en-US" dirty="0" smtClean="0"/>
              <a:t>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3" name="Oval 3"/>
          <p:cNvSpPr>
            <a:spLocks noChangeArrowheads="1"/>
          </p:cNvSpPr>
          <p:nvPr/>
        </p:nvSpPr>
        <p:spPr bwMode="auto">
          <a:xfrm>
            <a:off x="914400" y="2133600"/>
            <a:ext cx="1752600" cy="35052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1066800" y="5562600"/>
            <a:ext cx="168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600" i="0">
                <a:cs typeface="+mn-cs"/>
              </a:rPr>
              <a:t>students</a:t>
            </a:r>
          </a:p>
        </p:txBody>
      </p:sp>
      <p:sp>
        <p:nvSpPr>
          <p:cNvPr id="701447" name="Oval 7"/>
          <p:cNvSpPr>
            <a:spLocks noChangeArrowheads="1"/>
          </p:cNvSpPr>
          <p:nvPr/>
        </p:nvSpPr>
        <p:spPr bwMode="auto">
          <a:xfrm>
            <a:off x="17526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48" name="Oval 8"/>
          <p:cNvSpPr>
            <a:spLocks noChangeArrowheads="1"/>
          </p:cNvSpPr>
          <p:nvPr/>
        </p:nvSpPr>
        <p:spPr bwMode="auto">
          <a:xfrm>
            <a:off x="17526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49" name="Oval 9"/>
          <p:cNvSpPr>
            <a:spLocks noChangeArrowheads="1"/>
          </p:cNvSpPr>
          <p:nvPr/>
        </p:nvSpPr>
        <p:spPr bwMode="auto">
          <a:xfrm>
            <a:off x="17526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50" name="Oval 10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55" name="Text Box 15"/>
          <p:cNvSpPr txBox="1">
            <a:spLocks noChangeArrowheads="1"/>
          </p:cNvSpPr>
          <p:nvPr/>
        </p:nvSpPr>
        <p:spPr bwMode="auto">
          <a:xfrm>
            <a:off x="1524000" y="147637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>
                <a:solidFill>
                  <a:srgbClr val="008000"/>
                </a:solidFill>
                <a:cs typeface="+mn-cs"/>
              </a:rPr>
              <a:t>S</a:t>
            </a:r>
          </a:p>
        </p:txBody>
      </p:sp>
      <p:sp>
        <p:nvSpPr>
          <p:cNvPr id="701457" name="Rectangle 17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T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  <a:r>
              <a:rPr lang="en-US" sz="4800" b="0" smtClean="0">
                <a:solidFill>
                  <a:schemeClr val="tx1"/>
                </a:solidFill>
                <a:cs typeface="+mj-cs"/>
              </a:rPr>
              <a:t>: "</a:t>
            </a:r>
            <a:r>
              <a:rPr lang="en-US" b="0" smtClean="0">
                <a:solidFill>
                  <a:schemeClr val="tx1"/>
                </a:solidFill>
                <a:cs typeface="+mj-cs"/>
              </a:rPr>
              <a:t>instructed by"</a:t>
            </a:r>
          </a:p>
        </p:txBody>
      </p:sp>
      <p:grpSp>
        <p:nvGrpSpPr>
          <p:cNvPr id="24586" name="Group 18"/>
          <p:cNvGrpSpPr>
            <a:grpSpLocks/>
          </p:cNvGrpSpPr>
          <p:nvPr/>
        </p:nvGrpSpPr>
        <p:grpSpPr bwMode="auto">
          <a:xfrm>
            <a:off x="6324600" y="1520825"/>
            <a:ext cx="1752600" cy="4683125"/>
            <a:chOff x="3984" y="958"/>
            <a:chExt cx="1104" cy="2950"/>
          </a:xfrm>
        </p:grpSpPr>
        <p:sp>
          <p:nvSpPr>
            <p:cNvPr id="701459" name="Text Box 19"/>
            <p:cNvSpPr txBox="1">
              <a:spLocks noChangeArrowheads="1"/>
            </p:cNvSpPr>
            <p:nvPr/>
          </p:nvSpPr>
          <p:spPr bwMode="auto">
            <a:xfrm>
              <a:off x="4416" y="958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P</a:t>
              </a:r>
            </a:p>
          </p:txBody>
        </p:sp>
        <p:sp>
          <p:nvSpPr>
            <p:cNvPr id="701460" name="Oval 20"/>
            <p:cNvSpPr>
              <a:spLocks noChangeArrowheads="1"/>
            </p:cNvSpPr>
            <p:nvPr/>
          </p:nvSpPr>
          <p:spPr bwMode="auto">
            <a:xfrm>
              <a:off x="3984" y="1344"/>
              <a:ext cx="1104" cy="220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1461" name="Text Box 21"/>
            <p:cNvSpPr txBox="1">
              <a:spLocks noChangeArrowheads="1"/>
            </p:cNvSpPr>
            <p:nvPr/>
          </p:nvSpPr>
          <p:spPr bwMode="auto">
            <a:xfrm>
              <a:off x="4224" y="3504"/>
              <a:ext cx="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profs</a:t>
              </a:r>
            </a:p>
          </p:txBody>
        </p:sp>
        <p:sp>
          <p:nvSpPr>
            <p:cNvPr id="701462" name="Oval 22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1463" name="Oval 23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1464" name="Oval 24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1465" name="Oval 25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1466" name="Oval 26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1467" name="Oval 27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1468" name="Oval 28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1469" name="Oval 29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01470" name="Line 30"/>
          <p:cNvSpPr>
            <a:spLocks noChangeShapeType="1"/>
          </p:cNvSpPr>
          <p:nvPr/>
        </p:nvSpPr>
        <p:spPr bwMode="auto">
          <a:xfrm>
            <a:off x="1866900" y="52578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72" name="Line 32"/>
          <p:cNvSpPr>
            <a:spLocks noChangeShapeType="1"/>
          </p:cNvSpPr>
          <p:nvPr/>
        </p:nvSpPr>
        <p:spPr bwMode="auto">
          <a:xfrm>
            <a:off x="1866900" y="2514600"/>
            <a:ext cx="26670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73" name="Line 33"/>
          <p:cNvSpPr>
            <a:spLocks noChangeShapeType="1"/>
          </p:cNvSpPr>
          <p:nvPr/>
        </p:nvSpPr>
        <p:spPr bwMode="auto">
          <a:xfrm>
            <a:off x="1866900" y="2514600"/>
            <a:ext cx="2667000" cy="1752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74" name="Text Box 34"/>
          <p:cNvSpPr txBox="1">
            <a:spLocks noChangeArrowheads="1"/>
          </p:cNvSpPr>
          <p:nvPr/>
        </p:nvSpPr>
        <p:spPr bwMode="auto">
          <a:xfrm>
            <a:off x="2971800" y="2066925"/>
            <a:ext cx="6032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R</a:t>
            </a:r>
          </a:p>
        </p:txBody>
      </p:sp>
      <p:sp>
        <p:nvSpPr>
          <p:cNvPr id="701475" name="Line 35"/>
          <p:cNvSpPr>
            <a:spLocks noChangeShapeType="1"/>
          </p:cNvSpPr>
          <p:nvPr/>
        </p:nvSpPr>
        <p:spPr bwMode="auto">
          <a:xfrm>
            <a:off x="4610100" y="4343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76" name="Line 36"/>
          <p:cNvSpPr>
            <a:spLocks noChangeShapeType="1"/>
          </p:cNvSpPr>
          <p:nvPr/>
        </p:nvSpPr>
        <p:spPr bwMode="auto">
          <a:xfrm>
            <a:off x="4610100" y="5257800"/>
            <a:ext cx="2667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77" name="Text Box 37"/>
          <p:cNvSpPr txBox="1">
            <a:spLocks noChangeArrowheads="1"/>
          </p:cNvSpPr>
          <p:nvPr/>
        </p:nvSpPr>
        <p:spPr bwMode="auto">
          <a:xfrm>
            <a:off x="5638800" y="2066925"/>
            <a:ext cx="565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>
                <a:solidFill>
                  <a:srgbClr val="000099"/>
                </a:solidFill>
                <a:cs typeface="+mn-cs"/>
              </a:rPr>
              <a:t>T</a:t>
            </a:r>
          </a:p>
        </p:txBody>
      </p:sp>
      <p:sp>
        <p:nvSpPr>
          <p:cNvPr id="701478" name="Line 38"/>
          <p:cNvSpPr>
            <a:spLocks noChangeShapeType="1"/>
          </p:cNvSpPr>
          <p:nvPr/>
        </p:nvSpPr>
        <p:spPr bwMode="auto">
          <a:xfrm flipV="1">
            <a:off x="4572000" y="2514600"/>
            <a:ext cx="2667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1479" name="Line 39"/>
          <p:cNvSpPr>
            <a:spLocks noChangeShapeType="1"/>
          </p:cNvSpPr>
          <p:nvPr/>
        </p:nvSpPr>
        <p:spPr bwMode="auto">
          <a:xfrm flipV="1">
            <a:off x="4572000" y="3429000"/>
            <a:ext cx="2667000" cy="914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46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Oval 2"/>
          <p:cNvSpPr>
            <a:spLocks noChangeArrowheads="1"/>
          </p:cNvSpPr>
          <p:nvPr/>
        </p:nvSpPr>
        <p:spPr bwMode="auto">
          <a:xfrm>
            <a:off x="914400" y="2133600"/>
            <a:ext cx="1752600" cy="35052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6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168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600" i="0">
                <a:cs typeface="+mn-cs"/>
              </a:rPr>
              <a:t>students</a:t>
            </a:r>
          </a:p>
        </p:txBody>
      </p:sp>
      <p:sp>
        <p:nvSpPr>
          <p:cNvPr id="702468" name="Oval 4"/>
          <p:cNvSpPr>
            <a:spLocks noChangeArrowheads="1"/>
          </p:cNvSpPr>
          <p:nvPr/>
        </p:nvSpPr>
        <p:spPr bwMode="auto">
          <a:xfrm>
            <a:off x="17526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69" name="Oval 5"/>
          <p:cNvSpPr>
            <a:spLocks noChangeArrowheads="1"/>
          </p:cNvSpPr>
          <p:nvPr/>
        </p:nvSpPr>
        <p:spPr bwMode="auto">
          <a:xfrm>
            <a:off x="17526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70" name="Oval 6"/>
          <p:cNvSpPr>
            <a:spLocks noChangeArrowheads="1"/>
          </p:cNvSpPr>
          <p:nvPr/>
        </p:nvSpPr>
        <p:spPr bwMode="auto">
          <a:xfrm>
            <a:off x="17526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71" name="Oval 7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72" name="Text Box 8"/>
          <p:cNvSpPr txBox="1">
            <a:spLocks noChangeArrowheads="1"/>
          </p:cNvSpPr>
          <p:nvPr/>
        </p:nvSpPr>
        <p:spPr bwMode="auto">
          <a:xfrm>
            <a:off x="1524000" y="147637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>
                <a:solidFill>
                  <a:srgbClr val="008000"/>
                </a:solidFill>
                <a:cs typeface="+mn-cs"/>
              </a:rPr>
              <a:t>S</a:t>
            </a:r>
          </a:p>
        </p:txBody>
      </p:sp>
      <p:sp>
        <p:nvSpPr>
          <p:cNvPr id="702473" name="Rectangle 9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0" smtClean="0">
                <a:solidFill>
                  <a:schemeClr val="tx1"/>
                </a:solidFill>
                <a:cs typeface="+mj-cs"/>
              </a:rPr>
              <a:t>The  "instructed by" Relation</a:t>
            </a:r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6324600" y="1520825"/>
            <a:ext cx="1752600" cy="4683125"/>
            <a:chOff x="3984" y="958"/>
            <a:chExt cx="1104" cy="2950"/>
          </a:xfrm>
        </p:grpSpPr>
        <p:sp>
          <p:nvSpPr>
            <p:cNvPr id="702475" name="Text Box 11"/>
            <p:cNvSpPr txBox="1">
              <a:spLocks noChangeArrowheads="1"/>
            </p:cNvSpPr>
            <p:nvPr/>
          </p:nvSpPr>
          <p:spPr bwMode="auto">
            <a:xfrm>
              <a:off x="4416" y="958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P</a:t>
              </a:r>
            </a:p>
          </p:txBody>
        </p:sp>
        <p:sp>
          <p:nvSpPr>
            <p:cNvPr id="702476" name="Oval 12"/>
            <p:cNvSpPr>
              <a:spLocks noChangeArrowheads="1"/>
            </p:cNvSpPr>
            <p:nvPr/>
          </p:nvSpPr>
          <p:spPr bwMode="auto">
            <a:xfrm>
              <a:off x="3984" y="1344"/>
              <a:ext cx="1104" cy="220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2477" name="Text Box 13"/>
            <p:cNvSpPr txBox="1">
              <a:spLocks noChangeArrowheads="1"/>
            </p:cNvSpPr>
            <p:nvPr/>
          </p:nvSpPr>
          <p:spPr bwMode="auto">
            <a:xfrm>
              <a:off x="4224" y="3504"/>
              <a:ext cx="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profs</a:t>
              </a:r>
            </a:p>
          </p:txBody>
        </p:sp>
        <p:sp>
          <p:nvSpPr>
            <p:cNvPr id="702478" name="Oval 14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2479" name="Oval 15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2480" name="Oval 16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2481" name="Oval 17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2482" name="Oval 18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2483" name="Oval 19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2484" name="Oval 20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2485" name="Oval 21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02486" name="Line 22"/>
          <p:cNvSpPr>
            <a:spLocks noChangeShapeType="1"/>
          </p:cNvSpPr>
          <p:nvPr/>
        </p:nvSpPr>
        <p:spPr bwMode="auto">
          <a:xfrm>
            <a:off x="1905000" y="5257800"/>
            <a:ext cx="5334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87" name="Line 23"/>
          <p:cNvSpPr>
            <a:spLocks noChangeShapeType="1"/>
          </p:cNvSpPr>
          <p:nvPr/>
        </p:nvSpPr>
        <p:spPr bwMode="auto">
          <a:xfrm>
            <a:off x="1905000" y="2514600"/>
            <a:ext cx="533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88" name="Line 24"/>
          <p:cNvSpPr>
            <a:spLocks noChangeShapeType="1"/>
          </p:cNvSpPr>
          <p:nvPr/>
        </p:nvSpPr>
        <p:spPr bwMode="auto">
          <a:xfrm>
            <a:off x="1924050" y="3429000"/>
            <a:ext cx="52959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94" name="Line 30"/>
          <p:cNvSpPr>
            <a:spLocks noChangeShapeType="1"/>
          </p:cNvSpPr>
          <p:nvPr/>
        </p:nvSpPr>
        <p:spPr bwMode="auto">
          <a:xfrm flipV="1">
            <a:off x="1905000" y="3429000"/>
            <a:ext cx="533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2495" name="Rectangle 31"/>
          <p:cNvSpPr>
            <a:spLocks noChangeArrowheads="1"/>
          </p:cNvSpPr>
          <p:nvPr/>
        </p:nvSpPr>
        <p:spPr bwMode="auto">
          <a:xfrm>
            <a:off x="3725863" y="1595438"/>
            <a:ext cx="12362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742950" indent="-285750">
              <a:defRPr/>
            </a:pPr>
            <a:r>
              <a:rPr lang="en-US" sz="4800" dirty="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0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∘</a:t>
            </a:r>
            <a:r>
              <a:rPr lang="en-US" sz="4800" dirty="0" smtClean="0">
                <a:solidFill>
                  <a:srgbClr val="000099"/>
                </a:solidFill>
                <a:cs typeface="+mn-cs"/>
              </a:rPr>
              <a:t>R</a:t>
            </a:r>
            <a:endParaRPr lang="en-US" sz="4800" dirty="0">
              <a:solidFill>
                <a:srgbClr val="000099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59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Oval 2"/>
          <p:cNvSpPr>
            <a:spLocks noChangeArrowheads="1"/>
          </p:cNvSpPr>
          <p:nvPr/>
        </p:nvSpPr>
        <p:spPr bwMode="auto">
          <a:xfrm>
            <a:off x="914400" y="2133600"/>
            <a:ext cx="1752600" cy="35052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168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600" i="0">
                <a:cs typeface="+mn-cs"/>
              </a:rPr>
              <a:t>students</a:t>
            </a:r>
          </a:p>
        </p:txBody>
      </p:sp>
      <p:sp>
        <p:nvSpPr>
          <p:cNvPr id="703492" name="Oval 4"/>
          <p:cNvSpPr>
            <a:spLocks noChangeArrowheads="1"/>
          </p:cNvSpPr>
          <p:nvPr/>
        </p:nvSpPr>
        <p:spPr bwMode="auto">
          <a:xfrm>
            <a:off x="17526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493" name="Oval 5"/>
          <p:cNvSpPr>
            <a:spLocks noChangeArrowheads="1"/>
          </p:cNvSpPr>
          <p:nvPr/>
        </p:nvSpPr>
        <p:spPr bwMode="auto">
          <a:xfrm>
            <a:off x="17526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494" name="Oval 6"/>
          <p:cNvSpPr>
            <a:spLocks noChangeArrowheads="1"/>
          </p:cNvSpPr>
          <p:nvPr/>
        </p:nvSpPr>
        <p:spPr bwMode="auto">
          <a:xfrm>
            <a:off x="17526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495" name="Oval 7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496" name="Text Box 8"/>
          <p:cNvSpPr txBox="1">
            <a:spLocks noChangeArrowheads="1"/>
          </p:cNvSpPr>
          <p:nvPr/>
        </p:nvSpPr>
        <p:spPr bwMode="auto">
          <a:xfrm>
            <a:off x="1524000" y="147637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>
                <a:solidFill>
                  <a:srgbClr val="008000"/>
                </a:solidFill>
                <a:cs typeface="+mn-cs"/>
              </a:rPr>
              <a:t>S</a:t>
            </a:r>
          </a:p>
        </p:txBody>
      </p:sp>
      <p:sp>
        <p:nvSpPr>
          <p:cNvPr id="703497" name="Rectangle 9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0" smtClean="0">
                <a:solidFill>
                  <a:schemeClr val="tx1"/>
                </a:solidFill>
                <a:cs typeface="+mj-cs"/>
              </a:rPr>
              <a:t>The  "</a:t>
            </a:r>
            <a:r>
              <a:rPr lang="en-US" b="0" smtClean="0">
                <a:solidFill>
                  <a:schemeClr val="accent2"/>
                </a:solidFill>
                <a:cs typeface="+mj-cs"/>
              </a:rPr>
              <a:t>not</a:t>
            </a:r>
            <a:r>
              <a:rPr lang="en-US" b="0" smtClean="0">
                <a:solidFill>
                  <a:schemeClr val="tx1"/>
                </a:solidFill>
                <a:cs typeface="+mj-cs"/>
              </a:rPr>
              <a:t> instructed by" Relation</a:t>
            </a:r>
          </a:p>
        </p:txBody>
      </p: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6324600" y="1520825"/>
            <a:ext cx="1752600" cy="4683125"/>
            <a:chOff x="3984" y="958"/>
            <a:chExt cx="1104" cy="2950"/>
          </a:xfrm>
        </p:grpSpPr>
        <p:sp>
          <p:nvSpPr>
            <p:cNvPr id="703499" name="Text Box 11"/>
            <p:cNvSpPr txBox="1">
              <a:spLocks noChangeArrowheads="1"/>
            </p:cNvSpPr>
            <p:nvPr/>
          </p:nvSpPr>
          <p:spPr bwMode="auto">
            <a:xfrm>
              <a:off x="4416" y="958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P</a:t>
              </a:r>
            </a:p>
          </p:txBody>
        </p:sp>
        <p:sp>
          <p:nvSpPr>
            <p:cNvPr id="703500" name="Oval 12"/>
            <p:cNvSpPr>
              <a:spLocks noChangeArrowheads="1"/>
            </p:cNvSpPr>
            <p:nvPr/>
          </p:nvSpPr>
          <p:spPr bwMode="auto">
            <a:xfrm>
              <a:off x="3984" y="1344"/>
              <a:ext cx="1104" cy="220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3501" name="Text Box 13"/>
            <p:cNvSpPr txBox="1">
              <a:spLocks noChangeArrowheads="1"/>
            </p:cNvSpPr>
            <p:nvPr/>
          </p:nvSpPr>
          <p:spPr bwMode="auto">
            <a:xfrm>
              <a:off x="4224" y="3504"/>
              <a:ext cx="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3600" i="0">
                  <a:cs typeface="+mn-cs"/>
                </a:rPr>
                <a:t>profs</a:t>
              </a:r>
            </a:p>
          </p:txBody>
        </p:sp>
        <p:sp>
          <p:nvSpPr>
            <p:cNvPr id="703502" name="Oval 14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3503" name="Oval 15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3504" name="Oval 16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3505" name="Oval 17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3506" name="Oval 18"/>
            <p:cNvSpPr>
              <a:spLocks noChangeArrowheads="1"/>
            </p:cNvSpPr>
            <p:nvPr/>
          </p:nvSpPr>
          <p:spPr bwMode="auto">
            <a:xfrm>
              <a:off x="4560" y="15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3507" name="Oval 19"/>
            <p:cNvSpPr>
              <a:spLocks noChangeArrowheads="1"/>
            </p:cNvSpPr>
            <p:nvPr/>
          </p:nvSpPr>
          <p:spPr bwMode="auto">
            <a:xfrm>
              <a:off x="4560" y="21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3508" name="Oval 20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3509" name="Oval 21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03510" name="Line 22"/>
          <p:cNvSpPr>
            <a:spLocks noChangeShapeType="1"/>
          </p:cNvSpPr>
          <p:nvPr/>
        </p:nvSpPr>
        <p:spPr bwMode="auto">
          <a:xfrm>
            <a:off x="1905000" y="2514600"/>
            <a:ext cx="5334000" cy="2743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511" name="Line 23"/>
          <p:cNvSpPr>
            <a:spLocks noChangeShapeType="1"/>
          </p:cNvSpPr>
          <p:nvPr/>
        </p:nvSpPr>
        <p:spPr bwMode="auto">
          <a:xfrm>
            <a:off x="1905000" y="2514600"/>
            <a:ext cx="5334000" cy="1752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513" name="Line 25"/>
          <p:cNvSpPr>
            <a:spLocks noChangeShapeType="1"/>
          </p:cNvSpPr>
          <p:nvPr/>
        </p:nvSpPr>
        <p:spPr bwMode="auto">
          <a:xfrm>
            <a:off x="1905000" y="2514600"/>
            <a:ext cx="53340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517" name="Line 29"/>
          <p:cNvSpPr>
            <a:spLocks noChangeShapeType="1"/>
          </p:cNvSpPr>
          <p:nvPr/>
        </p:nvSpPr>
        <p:spPr bwMode="auto">
          <a:xfrm flipV="1">
            <a:off x="1905000" y="2514600"/>
            <a:ext cx="53340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518" name="Line 30"/>
          <p:cNvSpPr>
            <a:spLocks noChangeShapeType="1"/>
          </p:cNvSpPr>
          <p:nvPr/>
        </p:nvSpPr>
        <p:spPr bwMode="auto">
          <a:xfrm>
            <a:off x="1828800" y="3429000"/>
            <a:ext cx="5410200" cy="1828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519" name="Line 31"/>
          <p:cNvSpPr>
            <a:spLocks noChangeShapeType="1"/>
          </p:cNvSpPr>
          <p:nvPr/>
        </p:nvSpPr>
        <p:spPr bwMode="auto">
          <a:xfrm flipV="1">
            <a:off x="1866900" y="3657600"/>
            <a:ext cx="1638300" cy="685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520" name="Line 32"/>
          <p:cNvSpPr>
            <a:spLocks noChangeShapeType="1"/>
          </p:cNvSpPr>
          <p:nvPr/>
        </p:nvSpPr>
        <p:spPr bwMode="auto">
          <a:xfrm flipV="1">
            <a:off x="1866900" y="5029200"/>
            <a:ext cx="17145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3521" name="Text Box 33"/>
          <p:cNvSpPr txBox="1">
            <a:spLocks noChangeArrowheads="1"/>
          </p:cNvSpPr>
          <p:nvPr/>
        </p:nvSpPr>
        <p:spPr bwMode="auto">
          <a:xfrm>
            <a:off x="2286000" y="4191000"/>
            <a:ext cx="827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smtClean="0">
                <a:solidFill>
                  <a:srgbClr val="FF00FF"/>
                </a:solidFill>
                <a:cs typeface="+mn-cs"/>
                <a:sym typeface="Euclid Extra" charset="0"/>
              </a:rPr>
              <a:t></a:t>
            </a:r>
          </a:p>
        </p:txBody>
      </p:sp>
    </p:spTree>
    <p:extLst>
      <p:ext uri="{BB962C8B-B14F-4D97-AF65-F5344CB8AC3E}">
        <p14:creationId xmlns:p14="http://schemas.microsoft.com/office/powerpoint/2010/main" val="370400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Registrar Assigns Advisors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3600" dirty="0" smtClean="0">
                <a:solidFill>
                  <a:srgbClr val="000099"/>
                </a:solidFill>
                <a:cs typeface="+mn-cs"/>
              </a:rPr>
              <a:t>Advisor should </a:t>
            </a:r>
            <a:r>
              <a:rPr lang="en-US" sz="3600" dirty="0" smtClean="0">
                <a:solidFill>
                  <a:schemeClr val="accent2"/>
                </a:solidFill>
                <a:cs typeface="+mn-cs"/>
              </a:rPr>
              <a:t>not</a:t>
            </a:r>
            <a:r>
              <a:rPr lang="en-US" sz="3600" dirty="0" smtClean="0">
                <a:solidFill>
                  <a:srgbClr val="000099"/>
                </a:solidFill>
                <a:cs typeface="+mn-cs"/>
              </a:rPr>
              <a:t> be Student's instructor in any subject:</a:t>
            </a:r>
          </a:p>
          <a:p>
            <a:pPr eaLnBrk="1" hangingPunct="1">
              <a:buFontTx/>
              <a:buNone/>
              <a:defRPr/>
            </a:pPr>
            <a:r>
              <a:rPr lang="en-US" sz="3600" dirty="0" smtClean="0">
                <a:cs typeface="+mn-cs"/>
              </a:rPr>
              <a:t>  </a:t>
            </a:r>
          </a:p>
        </p:txBody>
      </p:sp>
      <p:sp>
        <p:nvSpPr>
          <p:cNvPr id="704524" name="Text Box 12"/>
          <p:cNvSpPr txBox="1">
            <a:spLocks noChangeArrowheads="1"/>
          </p:cNvSpPr>
          <p:nvPr/>
        </p:nvSpPr>
        <p:spPr bwMode="auto">
          <a:xfrm>
            <a:off x="685800" y="3810000"/>
            <a:ext cx="7531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cs typeface="+mn-cs"/>
              </a:rPr>
              <a:t>Every student gets an Advisor: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317865"/>
              </p:ext>
            </p:extLst>
          </p:nvPr>
        </p:nvGraphicFramePr>
        <p:xfrm>
          <a:off x="2463800" y="2317750"/>
          <a:ext cx="3853498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52" name="Equation" r:id="rId3" imgW="673100" imgH="254000" progId="Equation.DSMT4">
                  <p:embed/>
                </p:oleObj>
              </mc:Choice>
              <mc:Fallback>
                <p:oleObj name="Equation" r:id="rId3" imgW="673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3800" y="2317750"/>
                        <a:ext cx="3853498" cy="1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78921"/>
              </p:ext>
            </p:extLst>
          </p:nvPr>
        </p:nvGraphicFramePr>
        <p:xfrm>
          <a:off x="2457450" y="4660900"/>
          <a:ext cx="42291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53" name="Equation" r:id="rId5" imgW="647700" imgH="215900" progId="Equation.DSMT4">
                  <p:embed/>
                </p:oleObj>
              </mc:Choice>
              <mc:Fallback>
                <p:oleObj name="Equation" r:id="rId5" imgW="647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7450" y="4660900"/>
                        <a:ext cx="42291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049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Def: Relational Composition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400" dirty="0" smtClean="0">
                <a:solidFill>
                  <a:srgbClr val="000099"/>
                </a:solidFill>
              </a:rPr>
              <a:t>R</a:t>
            </a:r>
            <a:r>
              <a:rPr lang="en-US" sz="4400" dirty="0">
                <a:solidFill>
                  <a:srgbClr val="000099"/>
                </a:solidFill>
              </a:rPr>
              <a:t>:</a:t>
            </a:r>
            <a:r>
              <a:rPr lang="en-US" sz="4400" dirty="0" smtClean="0">
                <a:solidFill>
                  <a:srgbClr val="000099"/>
                </a:solidFill>
              </a:rPr>
              <a:t> </a:t>
            </a:r>
            <a:r>
              <a:rPr lang="en-US" sz="4400" dirty="0">
                <a:solidFill>
                  <a:srgbClr val="008000"/>
                </a:solidFill>
              </a:rPr>
              <a:t>A</a:t>
            </a:r>
            <a:r>
              <a:rPr lang="en-US" sz="4400" dirty="0">
                <a:solidFill>
                  <a:srgbClr val="000090"/>
                </a:solidFill>
              </a:rPr>
              <a:t>→</a:t>
            </a:r>
            <a:r>
              <a:rPr lang="en-US" sz="4400" dirty="0">
                <a:solidFill>
                  <a:srgbClr val="008000"/>
                </a:solidFill>
              </a:rPr>
              <a:t>B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/>
              <a:t>    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0099"/>
                </a:solidFill>
              </a:rPr>
              <a:t>R</a:t>
            </a:r>
            <a:r>
              <a:rPr lang="en-US" sz="4400" dirty="0" smtClean="0"/>
              <a:t> is from 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  <a:r>
              <a:rPr lang="en-US" sz="4400" dirty="0" smtClean="0"/>
              <a:t> to </a:t>
            </a:r>
            <a:r>
              <a:rPr lang="en-US" sz="4400" dirty="0" smtClean="0">
                <a:solidFill>
                  <a:srgbClr val="008000"/>
                </a:solidFill>
              </a:rPr>
              <a:t>B</a:t>
            </a:r>
            <a:r>
              <a:rPr lang="en-US" sz="4400" dirty="0" smtClean="0"/>
              <a:t>),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99"/>
                </a:solidFill>
              </a:rPr>
              <a:t>T: </a:t>
            </a:r>
            <a:r>
              <a:rPr lang="en-US" sz="4400" dirty="0" smtClean="0">
                <a:solidFill>
                  <a:srgbClr val="008000"/>
                </a:solidFill>
              </a:rPr>
              <a:t>B</a:t>
            </a:r>
            <a:r>
              <a:rPr lang="en-US" sz="4400" dirty="0" smtClean="0">
                <a:solidFill>
                  <a:srgbClr val="000090"/>
                </a:solidFill>
              </a:rPr>
              <a:t>→</a:t>
            </a:r>
            <a:r>
              <a:rPr lang="en-US" sz="4400" dirty="0" smtClean="0">
                <a:solidFill>
                  <a:srgbClr val="008000"/>
                </a:solidFill>
              </a:rPr>
              <a:t>C</a:t>
            </a:r>
            <a:r>
              <a:rPr lang="en-US" sz="3600" dirty="0" smtClean="0"/>
              <a:t>    </a:t>
            </a:r>
            <a:endParaRPr lang="en-US" sz="4400" dirty="0" smtClean="0"/>
          </a:p>
          <a:p>
            <a:pPr eaLnBrk="1" hangingPunct="1">
              <a:buFontTx/>
              <a:buNone/>
              <a:defRPr/>
            </a:pPr>
            <a:r>
              <a:rPr lang="en-US" sz="4400" dirty="0" smtClean="0">
                <a:solidFill>
                  <a:srgbClr val="000099"/>
                </a:solidFill>
              </a:rPr>
              <a:t>T</a:t>
            </a:r>
            <a:r>
              <a:rPr lang="en-US" sz="4400" b="1" dirty="0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∘</a:t>
            </a:r>
            <a:r>
              <a:rPr lang="en-US" sz="4400" dirty="0" smtClean="0">
                <a:solidFill>
                  <a:srgbClr val="000099"/>
                </a:solidFill>
                <a:sym typeface="Euclid Extra" charset="0"/>
              </a:rPr>
              <a:t>R:</a:t>
            </a:r>
            <a:r>
              <a:rPr lang="en-US" sz="4400" dirty="0" smtClean="0">
                <a:solidFill>
                  <a:srgbClr val="000099"/>
                </a:solidFill>
              </a:rPr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  <a:r>
              <a:rPr lang="en-US" sz="4400" dirty="0" smtClean="0">
                <a:solidFill>
                  <a:srgbClr val="000090"/>
                </a:solidFill>
              </a:rPr>
              <a:t>→</a:t>
            </a:r>
            <a:r>
              <a:rPr lang="en-US" sz="4400" dirty="0" smtClean="0">
                <a:solidFill>
                  <a:srgbClr val="008000"/>
                </a:solidFill>
              </a:rPr>
              <a:t>C</a:t>
            </a:r>
            <a:endParaRPr lang="en-US" sz="3600" dirty="0" smtClean="0"/>
          </a:p>
          <a:p>
            <a:pPr eaLnBrk="1" hangingPunct="1">
              <a:buFontTx/>
              <a:buNone/>
              <a:defRPr/>
            </a:pPr>
            <a:r>
              <a:rPr lang="en-US" sz="6000" dirty="0" smtClean="0">
                <a:solidFill>
                  <a:srgbClr val="008000"/>
                </a:solidFill>
              </a:rPr>
              <a:t>a</a:t>
            </a:r>
            <a:r>
              <a:rPr lang="en-US" sz="6000" dirty="0" smtClean="0"/>
              <a:t>(</a:t>
            </a:r>
            <a:r>
              <a:rPr lang="en-US" sz="6000" dirty="0" smtClean="0">
                <a:solidFill>
                  <a:srgbClr val="000099"/>
                </a:solidFill>
              </a:rPr>
              <a:t>T</a:t>
            </a:r>
            <a:r>
              <a:rPr lang="en-US" sz="60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∘</a:t>
            </a:r>
            <a:r>
              <a:rPr lang="en-US" sz="6000" dirty="0" smtClean="0">
                <a:solidFill>
                  <a:srgbClr val="000099"/>
                </a:solidFill>
                <a:sym typeface="Euclid Extra" charset="0"/>
              </a:rPr>
              <a:t>R</a:t>
            </a:r>
            <a:r>
              <a:rPr lang="en-US" sz="6000" dirty="0" smtClean="0">
                <a:sym typeface="Euclid Extra" charset="0"/>
              </a:rPr>
              <a:t>)</a:t>
            </a:r>
            <a:r>
              <a:rPr lang="en-US" sz="6000" dirty="0" smtClean="0">
                <a:solidFill>
                  <a:srgbClr val="008000"/>
                </a:solidFill>
                <a:sym typeface="Euclid Extra" charset="0"/>
              </a:rPr>
              <a:t>c</a:t>
            </a:r>
            <a:r>
              <a:rPr lang="en-US" sz="6000" dirty="0" smtClean="0">
                <a:sym typeface="Euclid Extra" charset="0"/>
              </a:rPr>
              <a:t>  </a:t>
            </a:r>
            <a:r>
              <a:rPr lang="en-US" sz="6000" dirty="0" err="1" smtClean="0">
                <a:sym typeface="Euclid Extra" charset="0"/>
              </a:rPr>
              <a:t>iff</a:t>
            </a:r>
            <a:endParaRPr lang="en-US" sz="6000" dirty="0" smtClean="0">
              <a:sym typeface="Euclid Extra" charset="0"/>
            </a:endParaRPr>
          </a:p>
          <a:p>
            <a:pPr algn="ctr" eaLnBrk="1" hangingPunct="1">
              <a:buFontTx/>
              <a:buNone/>
              <a:defRPr/>
            </a:pPr>
            <a:r>
              <a:rPr lang="en-US" sz="6000" b="1" dirty="0" smtClean="0">
                <a:latin typeface="Euclid Symbol" charset="2"/>
                <a:cs typeface="Euclid Symbol" charset="2"/>
                <a:sym typeface="Symbol" charset="0"/>
              </a:rPr>
              <a:t>∃</a:t>
            </a:r>
            <a:r>
              <a:rPr lang="en-US" sz="6000" dirty="0" err="1" smtClean="0">
                <a:solidFill>
                  <a:srgbClr val="008000"/>
                </a:solidFill>
                <a:sym typeface="Symbol" charset="0"/>
              </a:rPr>
              <a:t>b</a:t>
            </a:r>
            <a:r>
              <a:rPr lang="en-US" sz="6000" b="1" dirty="0" err="1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∊</a:t>
            </a:r>
            <a:r>
              <a:rPr lang="en-US" sz="6000" dirty="0" err="1" smtClean="0">
                <a:solidFill>
                  <a:srgbClr val="008000"/>
                </a:solidFill>
                <a:latin typeface="Comic Sans MS"/>
                <a:cs typeface="Comic Sans MS"/>
                <a:sym typeface="Symbol" charset="0"/>
              </a:rPr>
              <a:t>B</a:t>
            </a:r>
            <a:r>
              <a:rPr lang="en-US" sz="6000" dirty="0" smtClean="0">
                <a:solidFill>
                  <a:srgbClr val="008000"/>
                </a:solidFill>
                <a:latin typeface="Symbol" charset="0"/>
                <a:sym typeface="Symbol" charset="0"/>
              </a:rPr>
              <a:t>.   </a:t>
            </a:r>
            <a:r>
              <a:rPr lang="en-US" sz="6000" dirty="0" err="1" smtClean="0">
                <a:solidFill>
                  <a:srgbClr val="008000"/>
                </a:solidFill>
              </a:rPr>
              <a:t>a</a:t>
            </a:r>
            <a:r>
              <a:rPr lang="en-US" sz="6000" dirty="0" err="1" smtClean="0">
                <a:solidFill>
                  <a:srgbClr val="000099"/>
                </a:solidFill>
                <a:sym typeface="Euclid Extra" charset="0"/>
              </a:rPr>
              <a:t>R</a:t>
            </a:r>
            <a:r>
              <a:rPr lang="en-US" sz="6000" dirty="0" err="1" smtClean="0">
                <a:solidFill>
                  <a:srgbClr val="008000"/>
                </a:solidFill>
                <a:sym typeface="Euclid Extra" charset="0"/>
              </a:rPr>
              <a:t>b</a:t>
            </a:r>
            <a:r>
              <a:rPr lang="en-US" sz="4400" dirty="0" smtClean="0">
                <a:solidFill>
                  <a:srgbClr val="008000"/>
                </a:solidFill>
                <a:sym typeface="Euclid Extra" charset="0"/>
              </a:rPr>
              <a:t> </a:t>
            </a:r>
            <a:r>
              <a:rPr lang="en-US" sz="4400" dirty="0" smtClean="0">
                <a:sym typeface="Euclid Extra" charset="0"/>
              </a:rPr>
              <a:t>AND</a:t>
            </a:r>
            <a:r>
              <a:rPr lang="en-US" sz="6000" dirty="0" smtClean="0">
                <a:sym typeface="Euclid Extra" charset="0"/>
              </a:rPr>
              <a:t> </a:t>
            </a:r>
            <a:r>
              <a:rPr lang="en-US" sz="6000" dirty="0" err="1" smtClean="0">
                <a:solidFill>
                  <a:srgbClr val="008000"/>
                </a:solidFill>
              </a:rPr>
              <a:t>b</a:t>
            </a:r>
            <a:r>
              <a:rPr lang="en-US" sz="6000" dirty="0" err="1" smtClean="0">
                <a:solidFill>
                  <a:srgbClr val="000099"/>
                </a:solidFill>
                <a:sym typeface="Euclid Extra" charset="0"/>
              </a:rPr>
              <a:t>T</a:t>
            </a:r>
            <a:r>
              <a:rPr lang="en-US" sz="6000" dirty="0" err="1" smtClean="0">
                <a:solidFill>
                  <a:srgbClr val="008000"/>
                </a:solidFill>
                <a:sym typeface="Euclid Extra" charset="0"/>
              </a:rPr>
              <a:t>c</a:t>
            </a:r>
            <a:endParaRPr lang="en-US" sz="6000" dirty="0" smtClean="0">
              <a:solidFill>
                <a:srgbClr val="008000"/>
              </a:solidFill>
              <a:sym typeface="Euclid Ext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8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Def: Relational Composition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>
                <a:solidFill>
                  <a:srgbClr val="008000"/>
                </a:solidFill>
              </a:rPr>
              <a:t>a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99"/>
                </a:solidFill>
              </a:rPr>
              <a:t>T</a:t>
            </a:r>
            <a:r>
              <a:rPr lang="en-US" sz="60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∘</a:t>
            </a:r>
            <a:r>
              <a:rPr lang="en-US" sz="6000" dirty="0">
                <a:solidFill>
                  <a:srgbClr val="000099"/>
                </a:solidFill>
                <a:sym typeface="Euclid Extra" charset="0"/>
              </a:rPr>
              <a:t>R</a:t>
            </a:r>
            <a:r>
              <a:rPr lang="en-US" sz="6000" dirty="0">
                <a:sym typeface="Euclid Extra" charset="0"/>
              </a:rPr>
              <a:t>)</a:t>
            </a:r>
            <a:r>
              <a:rPr lang="en-US" sz="6000" dirty="0">
                <a:solidFill>
                  <a:srgbClr val="008000"/>
                </a:solidFill>
                <a:sym typeface="Euclid Extra" charset="0"/>
              </a:rPr>
              <a:t>c</a:t>
            </a:r>
            <a:r>
              <a:rPr lang="en-US" sz="6000" dirty="0">
                <a:sym typeface="Euclid Extra" charset="0"/>
              </a:rPr>
              <a:t>  </a:t>
            </a:r>
            <a:r>
              <a:rPr lang="en-US" sz="6000" dirty="0" err="1">
                <a:sym typeface="Euclid Extra" charset="0"/>
              </a:rPr>
              <a:t>iff</a:t>
            </a:r>
            <a:endParaRPr lang="en-US" sz="6000" dirty="0">
              <a:sym typeface="Euclid Extra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6000" b="1" dirty="0" smtClean="0">
                <a:latin typeface="Euclid Symbol" charset="2"/>
                <a:cs typeface="Euclid Symbol" charset="2"/>
                <a:sym typeface="Symbol" charset="0"/>
              </a:rPr>
              <a:t>   ∃</a:t>
            </a:r>
            <a:r>
              <a:rPr lang="en-US" sz="6000" dirty="0" err="1">
                <a:solidFill>
                  <a:srgbClr val="008000"/>
                </a:solidFill>
                <a:sym typeface="Symbol" charset="0"/>
              </a:rPr>
              <a:t>b</a:t>
            </a:r>
            <a:r>
              <a:rPr lang="en-US" sz="6000" b="1" dirty="0" err="1">
                <a:solidFill>
                  <a:prstClr val="black"/>
                </a:solidFill>
                <a:latin typeface="Euclid Symbol" charset="2"/>
                <a:cs typeface="Euclid Symbol" charset="2"/>
              </a:rPr>
              <a:t>∊</a:t>
            </a:r>
            <a:r>
              <a:rPr lang="en-US" sz="6000" dirty="0" err="1">
                <a:solidFill>
                  <a:srgbClr val="008000"/>
                </a:solidFill>
                <a:latin typeface="Comic Sans MS"/>
                <a:cs typeface="Comic Sans MS"/>
                <a:sym typeface="Symbol" charset="0"/>
              </a:rPr>
              <a:t>B</a:t>
            </a:r>
            <a:r>
              <a:rPr lang="en-US" sz="6000" dirty="0">
                <a:solidFill>
                  <a:srgbClr val="008000"/>
                </a:solidFill>
                <a:latin typeface="Symbol" charset="0"/>
                <a:sym typeface="Symbol" charset="0"/>
              </a:rPr>
              <a:t>.   </a:t>
            </a:r>
            <a:r>
              <a:rPr lang="en-US" sz="6000" dirty="0" err="1">
                <a:solidFill>
                  <a:srgbClr val="008000"/>
                </a:solidFill>
              </a:rPr>
              <a:t>a</a:t>
            </a:r>
            <a:r>
              <a:rPr lang="en-US" sz="6000" dirty="0" err="1">
                <a:solidFill>
                  <a:srgbClr val="000099"/>
                </a:solidFill>
                <a:sym typeface="Euclid Extra" charset="0"/>
              </a:rPr>
              <a:t>R</a:t>
            </a:r>
            <a:r>
              <a:rPr lang="en-US" sz="6000" dirty="0" err="1">
                <a:solidFill>
                  <a:srgbClr val="008000"/>
                </a:solidFill>
                <a:sym typeface="Euclid Extra" charset="0"/>
              </a:rPr>
              <a:t>b</a:t>
            </a:r>
            <a:r>
              <a:rPr lang="en-US" sz="4400" dirty="0">
                <a:solidFill>
                  <a:srgbClr val="008000"/>
                </a:solidFill>
                <a:sym typeface="Euclid Extra" charset="0"/>
              </a:rPr>
              <a:t> </a:t>
            </a:r>
            <a:r>
              <a:rPr lang="en-US" sz="4400" dirty="0">
                <a:sym typeface="Euclid Extra" charset="0"/>
              </a:rPr>
              <a:t>AND</a:t>
            </a:r>
            <a:r>
              <a:rPr lang="en-US" sz="6000" dirty="0">
                <a:sym typeface="Euclid Extra" charset="0"/>
              </a:rPr>
              <a:t> </a:t>
            </a:r>
            <a:r>
              <a:rPr lang="en-US" sz="6000" dirty="0" err="1">
                <a:solidFill>
                  <a:srgbClr val="008000"/>
                </a:solidFill>
              </a:rPr>
              <a:t>b</a:t>
            </a:r>
            <a:r>
              <a:rPr lang="en-US" sz="6000" dirty="0" err="1">
                <a:solidFill>
                  <a:srgbClr val="000099"/>
                </a:solidFill>
                <a:sym typeface="Euclid Extra" charset="0"/>
              </a:rPr>
              <a:t>T</a:t>
            </a:r>
            <a:r>
              <a:rPr lang="en-US" sz="6000" dirty="0" err="1">
                <a:solidFill>
                  <a:srgbClr val="008000"/>
                </a:solidFill>
                <a:sym typeface="Euclid Extra" charset="0"/>
              </a:rPr>
              <a:t>c</a:t>
            </a:r>
            <a:r>
              <a:rPr lang="en-US" sz="6000" dirty="0" smtClean="0">
                <a:solidFill>
                  <a:srgbClr val="008000"/>
                </a:solidFill>
                <a:cs typeface="+mn-cs"/>
                <a:sym typeface="Euclid Extra" charset="0"/>
              </a:rPr>
              <a:t>               </a:t>
            </a:r>
          </a:p>
          <a:p>
            <a:pPr eaLnBrk="1" hangingPunct="1">
              <a:buFontTx/>
              <a:buNone/>
              <a:defRPr/>
            </a:pPr>
            <a:endParaRPr lang="en-US" sz="4800" b="1" dirty="0" smtClean="0">
              <a:cs typeface="+mn-cs"/>
              <a:sym typeface="Euclid Extra" charset="0"/>
            </a:endParaRPr>
          </a:p>
          <a:p>
            <a:pPr eaLnBrk="1" hangingPunct="1">
              <a:buFontTx/>
              <a:buNone/>
              <a:defRPr/>
            </a:pPr>
            <a:endParaRPr lang="en-US" sz="4800" b="1" dirty="0">
              <a:sym typeface="Euclid Extra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4800" dirty="0" smtClean="0">
                <a:cs typeface="+mn-cs"/>
                <a:sym typeface="Euclid Extra" charset="0"/>
              </a:rPr>
              <a:t>Think: </a:t>
            </a:r>
            <a:r>
              <a:rPr lang="en-US" sz="4800" dirty="0" smtClean="0">
                <a:cs typeface="+mn-cs"/>
              </a:rPr>
              <a:t>(</a:t>
            </a:r>
            <a:r>
              <a:rPr lang="en-US" sz="4800" dirty="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8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∘</a:t>
            </a:r>
            <a:r>
              <a:rPr lang="en-US" sz="4800" dirty="0" smtClean="0">
                <a:solidFill>
                  <a:srgbClr val="000099"/>
                </a:solidFill>
                <a:cs typeface="+mn-cs"/>
                <a:sym typeface="Euclid Extra" charset="0"/>
              </a:rPr>
              <a:t>R</a:t>
            </a:r>
            <a:r>
              <a:rPr lang="en-US" sz="4800" dirty="0" smtClean="0">
                <a:cs typeface="+mn-cs"/>
                <a:sym typeface="Euclid Extra" charset="0"/>
              </a:rPr>
              <a:t>)(a) = </a:t>
            </a:r>
            <a:r>
              <a:rPr lang="en-US" sz="4800" dirty="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800" dirty="0" smtClean="0">
                <a:cs typeface="+mn-cs"/>
                <a:sym typeface="Euclid Extra" charset="0"/>
              </a:rPr>
              <a:t>(</a:t>
            </a:r>
            <a:r>
              <a:rPr lang="en-US" sz="4800" dirty="0" smtClean="0">
                <a:solidFill>
                  <a:srgbClr val="000099"/>
                </a:solidFill>
                <a:cs typeface="+mn-cs"/>
                <a:sym typeface="Euclid Extra" charset="0"/>
              </a:rPr>
              <a:t>R</a:t>
            </a:r>
            <a:r>
              <a:rPr lang="en-US" sz="4800" dirty="0" smtClean="0">
                <a:cs typeface="+mn-cs"/>
                <a:sym typeface="Euclid Extra" charset="0"/>
              </a:rPr>
              <a:t>(</a:t>
            </a:r>
            <a:r>
              <a:rPr lang="en-US" sz="4800" dirty="0" smtClean="0">
                <a:solidFill>
                  <a:srgbClr val="000099"/>
                </a:solidFill>
                <a:cs typeface="+mn-cs"/>
                <a:sym typeface="Euclid Extra" charset="0"/>
              </a:rPr>
              <a:t>a</a:t>
            </a:r>
            <a:r>
              <a:rPr lang="en-US" sz="4800" dirty="0" smtClean="0">
                <a:cs typeface="+mn-cs"/>
                <a:sym typeface="Euclid Extra" charset="0"/>
              </a:rPr>
              <a:t>)))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864323"/>
              </p:ext>
            </p:extLst>
          </p:nvPr>
        </p:nvGraphicFramePr>
        <p:xfrm>
          <a:off x="3105150" y="1117600"/>
          <a:ext cx="5086350" cy="3870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08" name="Equation" r:id="rId3" imgW="584200" imgH="444500" progId="Equation.DSMT4">
                  <p:embed/>
                </p:oleObj>
              </mc:Choice>
              <mc:Fallback>
                <p:oleObj name="Equation" r:id="rId3" imgW="5842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5150" y="1117600"/>
                        <a:ext cx="5086350" cy="3870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79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792" y="1694516"/>
            <a:ext cx="7487939" cy="3527189"/>
          </a:xfrm>
        </p:spPr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binary relation, R, </a:t>
            </a:r>
            <a:r>
              <a:rPr lang="en-US" sz="4400" dirty="0" smtClean="0">
                <a:solidFill>
                  <a:srgbClr val="9933FF"/>
                </a:solidFill>
              </a:rPr>
              <a:t>from</a:t>
            </a:r>
            <a:r>
              <a:rPr lang="en-US" sz="4400" dirty="0" smtClean="0"/>
              <a:t> a </a:t>
            </a:r>
          </a:p>
          <a:p>
            <a:r>
              <a:rPr lang="en-US" sz="4400" dirty="0" smtClean="0"/>
              <a:t>set</a:t>
            </a:r>
            <a:r>
              <a:rPr lang="en-US" sz="4400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9933FF"/>
                </a:solidFill>
              </a:rPr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 set</a:t>
            </a:r>
            <a:r>
              <a:rPr lang="en-US" sz="4400" dirty="0" smtClean="0">
                <a:solidFill>
                  <a:srgbClr val="0000FF"/>
                </a:solidFill>
              </a:rPr>
              <a:t> B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associates</a:t>
            </a:r>
            <a:r>
              <a:rPr lang="en-US" sz="4400" dirty="0" smtClean="0"/>
              <a:t> of elements of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with elements of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970" y="426394"/>
            <a:ext cx="58400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60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288689"/>
      </p:ext>
    </p:extLst>
  </p:cSld>
  <p:clrMapOvr>
    <a:masterClrMapping/>
  </p:clrMapOvr>
  <p:transition xmlns:p14="http://schemas.microsoft.com/office/powerpoint/2010/main" advTm="20709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 err="1">
                <a:latin typeface="Comic Sans MS" pitchFamily="66" charset="0"/>
              </a:rPr>
              <a:t>codomain</a:t>
            </a:r>
            <a:endParaRPr lang="en-US" sz="4000" i="1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3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45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090">
        <p:fade/>
      </p:transition>
    </mc:Choice>
    <mc:Fallback xmlns="">
      <p:transition xmlns:p14="http://schemas.microsoft.com/office/powerpoint/2010/main" spd="med" advTm="4409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0" grpId="0"/>
      <p:bldP spid="66357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3340100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69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 err="1">
                <a:latin typeface="Comic Sans MS" pitchFamily="66" charset="0"/>
              </a:rPr>
              <a:t>codomain</a:t>
            </a:r>
            <a:endParaRPr lang="en-US" sz="4000" i="1" dirty="0">
              <a:latin typeface="Comic Sans MS" pitchFamily="66" charset="0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3390328" y="5257800"/>
            <a:ext cx="24449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graph(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76600" y="5875020"/>
            <a:ext cx="3507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::= the arrows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12921"/>
      </p:ext>
    </p:extLst>
  </p:cSld>
  <p:clrMapOvr>
    <a:masterClrMapping/>
  </p:clrMapOvr>
  <p:transition xmlns:p14="http://schemas.microsoft.com/office/powerpoint/2010/main" advTm="8083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72668"/>
      </p:ext>
    </p:extLst>
  </p:cSld>
  <p:clrMapOvr>
    <a:masterClrMapping/>
  </p:clrMapOvr>
  <p:transition xmlns:p14="http://schemas.microsoft.com/office/powerpoint/2010/main" advTm="43195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7535333" cy="3111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</a:t>
            </a:r>
            <a:r>
              <a:rPr lang="en-US" dirty="0" smtClean="0">
                <a:solidFill>
                  <a:srgbClr val="008000"/>
                </a:solidFill>
              </a:rPr>
              <a:t> Jason</a:t>
            </a:r>
            <a:r>
              <a:rPr lang="en-US" dirty="0" smtClean="0"/>
              <a:t> is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registered for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 {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en-US" dirty="0" smtClean="0">
                <a:solidFill>
                  <a:srgbClr val="F74BE3"/>
                </a:solidFill>
              </a:rPr>
              <a:t> 6.012</a:t>
            </a:r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({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Yihui</a:t>
            </a:r>
            <a:r>
              <a:rPr lang="en-US" dirty="0" smtClean="0">
                <a:solidFill>
                  <a:srgbClr val="000000"/>
                </a:solidFill>
              </a:rPr>
              <a:t>})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624" y="3691452"/>
            <a:ext cx="73465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                 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4000" dirty="0" smtClean="0">
                <a:latin typeface="Comic Sans MS"/>
                <a:cs typeface="Comic Sans MS"/>
              </a:rPr>
              <a:t> = </a:t>
            </a:r>
            <a:r>
              <a:rPr lang="en-US" sz="4000" dirty="0">
                <a:latin typeface="Comic Sans MS"/>
                <a:cs typeface="Comic Sans MS"/>
              </a:rPr>
              <a:t>subjects with</a:t>
            </a:r>
          </a:p>
          <a:p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    Jason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dirty="0">
                <a:latin typeface="Comic Sans MS"/>
                <a:cs typeface="Comic Sans MS"/>
              </a:rPr>
              <a:t>or </a:t>
            </a:r>
            <a:r>
              <a:rPr lang="en-US" sz="4000" dirty="0" err="1">
                <a:solidFill>
                  <a:srgbClr val="008000"/>
                </a:solidFill>
                <a:latin typeface="Comic Sans MS"/>
                <a:cs typeface="Comic Sans MS"/>
              </a:rPr>
              <a:t>Yihui</a:t>
            </a:r>
            <a:r>
              <a:rPr lang="en-US" sz="4000" dirty="0">
                <a:latin typeface="Comic Sans MS"/>
                <a:cs typeface="Comic Sans MS"/>
              </a:rPr>
              <a:t>  registered </a:t>
            </a:r>
          </a:p>
          <a:p>
            <a:r>
              <a:rPr lang="en-US" sz="4000" dirty="0">
                <a:latin typeface="Comic Sans MS"/>
                <a:cs typeface="Comic Sans MS"/>
              </a:rPr>
              <a:t>          </a:t>
            </a:r>
            <a:r>
              <a:rPr lang="en-US" sz="4000" dirty="0" smtClean="0">
                <a:latin typeface="Comic Sans MS"/>
                <a:cs typeface="Comic Sans MS"/>
              </a:rPr>
              <a:t>= </a:t>
            </a:r>
            <a:r>
              <a:rPr lang="en-US" sz="4000" dirty="0">
                <a:latin typeface="Comic Sans MS"/>
                <a:cs typeface="Comic Sans MS"/>
              </a:rPr>
              <a:t>{</a:t>
            </a:r>
            <a:r>
              <a:rPr lang="en-US" sz="4000" dirty="0">
                <a:solidFill>
                  <a:srgbClr val="F74BE3"/>
                </a:solidFill>
                <a:latin typeface="Comic Sans MS"/>
                <a:cs typeface="Comic Sans MS"/>
              </a:rPr>
              <a:t>6.042</a:t>
            </a:r>
            <a:r>
              <a:rPr lang="en-US" sz="40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4000" dirty="0">
                <a:solidFill>
                  <a:srgbClr val="F74BE3"/>
                </a:solidFill>
                <a:latin typeface="Comic Sans MS"/>
                <a:cs typeface="Comic Sans MS"/>
              </a:rPr>
              <a:t> 6.012</a:t>
            </a:r>
            <a:r>
              <a:rPr lang="en-US" sz="40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4000" dirty="0">
                <a:solidFill>
                  <a:srgbClr val="F74BE3"/>
                </a:solidFill>
                <a:latin typeface="Comic Sans MS"/>
                <a:cs typeface="Comic Sans MS"/>
              </a:rPr>
              <a:t> 6.004</a:t>
            </a:r>
            <a:r>
              <a:rPr lang="en-US" sz="4000" dirty="0" smtClean="0">
                <a:latin typeface="Comic Sans MS"/>
                <a:cs typeface="Comic Sans MS"/>
              </a:rPr>
              <a:t>}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7937862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7" name="Oval 3"/>
          <p:cNvSpPr>
            <a:spLocks noChangeArrowheads="1"/>
          </p:cNvSpPr>
          <p:nvPr/>
        </p:nvSpPr>
        <p:spPr bwMode="auto">
          <a:xfrm>
            <a:off x="914400" y="2133600"/>
            <a:ext cx="1752600" cy="35052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88" name="Oval 4"/>
          <p:cNvSpPr>
            <a:spLocks noChangeArrowheads="1"/>
          </p:cNvSpPr>
          <p:nvPr/>
        </p:nvSpPr>
        <p:spPr bwMode="auto">
          <a:xfrm>
            <a:off x="3657600" y="2133600"/>
            <a:ext cx="1752600" cy="3505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1" name="Oval 7"/>
          <p:cNvSpPr>
            <a:spLocks noChangeArrowheads="1"/>
          </p:cNvSpPr>
          <p:nvPr/>
        </p:nvSpPr>
        <p:spPr bwMode="auto">
          <a:xfrm>
            <a:off x="17526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2" name="Oval 8"/>
          <p:cNvSpPr>
            <a:spLocks noChangeArrowheads="1"/>
          </p:cNvSpPr>
          <p:nvPr/>
        </p:nvSpPr>
        <p:spPr bwMode="auto">
          <a:xfrm>
            <a:off x="17526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3" name="Oval 9"/>
          <p:cNvSpPr>
            <a:spLocks noChangeArrowheads="1"/>
          </p:cNvSpPr>
          <p:nvPr/>
        </p:nvSpPr>
        <p:spPr bwMode="auto">
          <a:xfrm>
            <a:off x="17526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4" name="Oval 10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5" name="Oval 11"/>
          <p:cNvSpPr>
            <a:spLocks noChangeArrowheads="1"/>
          </p:cNvSpPr>
          <p:nvPr/>
        </p:nvSpPr>
        <p:spPr bwMode="auto">
          <a:xfrm>
            <a:off x="44958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6" name="Oval 12"/>
          <p:cNvSpPr>
            <a:spLocks noChangeArrowheads="1"/>
          </p:cNvSpPr>
          <p:nvPr/>
        </p:nvSpPr>
        <p:spPr bwMode="auto">
          <a:xfrm>
            <a:off x="44958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7" name="Oval 13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8" name="Oval 14"/>
          <p:cNvSpPr>
            <a:spLocks noChangeArrowheads="1"/>
          </p:cNvSpPr>
          <p:nvPr/>
        </p:nvSpPr>
        <p:spPr bwMode="auto">
          <a:xfrm>
            <a:off x="44958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199" name="Text Box 15"/>
          <p:cNvSpPr txBox="1">
            <a:spLocks noChangeArrowheads="1"/>
          </p:cNvSpPr>
          <p:nvPr/>
        </p:nvSpPr>
        <p:spPr bwMode="auto">
          <a:xfrm>
            <a:off x="1524000" y="1476375"/>
            <a:ext cx="493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>
                <a:solidFill>
                  <a:srgbClr val="008000"/>
                </a:solidFill>
                <a:cs typeface="+mn-cs"/>
              </a:rPr>
              <a:t>A</a:t>
            </a:r>
          </a:p>
        </p:txBody>
      </p:sp>
      <p:sp>
        <p:nvSpPr>
          <p:cNvPr id="733200" name="Text Box 16"/>
          <p:cNvSpPr txBox="1">
            <a:spLocks noChangeArrowheads="1"/>
          </p:cNvSpPr>
          <p:nvPr/>
        </p:nvSpPr>
        <p:spPr bwMode="auto">
          <a:xfrm>
            <a:off x="4267200" y="1476375"/>
            <a:ext cx="493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>
                <a:solidFill>
                  <a:srgbClr val="008000"/>
                </a:solidFill>
                <a:cs typeface="+mn-cs"/>
              </a:rPr>
              <a:t>B</a:t>
            </a:r>
          </a:p>
        </p:txBody>
      </p:sp>
      <p:sp>
        <p:nvSpPr>
          <p:cNvPr id="733201" name="Rectangle 17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S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  <a:endParaRPr lang="en-US" b="0" smtClean="0">
              <a:solidFill>
                <a:schemeClr val="tx1"/>
              </a:solidFill>
              <a:cs typeface="+mj-cs"/>
            </a:endParaRPr>
          </a:p>
        </p:txBody>
      </p:sp>
      <p:sp>
        <p:nvSpPr>
          <p:cNvPr id="733203" name="Text Box 19"/>
          <p:cNvSpPr txBox="1">
            <a:spLocks noChangeArrowheads="1"/>
          </p:cNvSpPr>
          <p:nvPr/>
        </p:nvSpPr>
        <p:spPr bwMode="auto">
          <a:xfrm>
            <a:off x="7010400" y="1520825"/>
            <a:ext cx="522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>
                <a:solidFill>
                  <a:srgbClr val="008000"/>
                </a:solidFill>
                <a:cs typeface="+mn-cs"/>
              </a:rPr>
              <a:t>C</a:t>
            </a:r>
          </a:p>
        </p:txBody>
      </p:sp>
      <p:sp>
        <p:nvSpPr>
          <p:cNvPr id="733204" name="Oval 20"/>
          <p:cNvSpPr>
            <a:spLocks noChangeArrowheads="1"/>
          </p:cNvSpPr>
          <p:nvPr/>
        </p:nvSpPr>
        <p:spPr bwMode="auto">
          <a:xfrm>
            <a:off x="6324600" y="2133600"/>
            <a:ext cx="1752600" cy="3505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206" name="Oval 22"/>
          <p:cNvSpPr>
            <a:spLocks noChangeArrowheads="1"/>
          </p:cNvSpPr>
          <p:nvPr/>
        </p:nvSpPr>
        <p:spPr bwMode="auto">
          <a:xfrm>
            <a:off x="72390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207" name="Oval 23"/>
          <p:cNvSpPr>
            <a:spLocks noChangeArrowheads="1"/>
          </p:cNvSpPr>
          <p:nvPr/>
        </p:nvSpPr>
        <p:spPr bwMode="auto">
          <a:xfrm>
            <a:off x="72390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208" name="Oval 24"/>
          <p:cNvSpPr>
            <a:spLocks noChangeArrowheads="1"/>
          </p:cNvSpPr>
          <p:nvPr/>
        </p:nvSpPr>
        <p:spPr bwMode="auto">
          <a:xfrm>
            <a:off x="72390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209" name="Oval 25"/>
          <p:cNvSpPr>
            <a:spLocks noChangeArrowheads="1"/>
          </p:cNvSpPr>
          <p:nvPr/>
        </p:nvSpPr>
        <p:spPr bwMode="auto">
          <a:xfrm>
            <a:off x="72390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210" name="Oval 26"/>
          <p:cNvSpPr>
            <a:spLocks noChangeArrowheads="1"/>
          </p:cNvSpPr>
          <p:nvPr/>
        </p:nvSpPr>
        <p:spPr bwMode="auto">
          <a:xfrm>
            <a:off x="72390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211" name="Oval 27"/>
          <p:cNvSpPr>
            <a:spLocks noChangeArrowheads="1"/>
          </p:cNvSpPr>
          <p:nvPr/>
        </p:nvSpPr>
        <p:spPr bwMode="auto">
          <a:xfrm>
            <a:off x="72390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212" name="Oval 28"/>
          <p:cNvSpPr>
            <a:spLocks noChangeArrowheads="1"/>
          </p:cNvSpPr>
          <p:nvPr/>
        </p:nvSpPr>
        <p:spPr bwMode="auto">
          <a:xfrm>
            <a:off x="72390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3213" name="Oval 29"/>
          <p:cNvSpPr>
            <a:spLocks noChangeArrowheads="1"/>
          </p:cNvSpPr>
          <p:nvPr/>
        </p:nvSpPr>
        <p:spPr bwMode="auto">
          <a:xfrm>
            <a:off x="72390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5865" name="Group 30"/>
          <p:cNvGrpSpPr>
            <a:grpSpLocks/>
          </p:cNvGrpSpPr>
          <p:nvPr/>
        </p:nvGrpSpPr>
        <p:grpSpPr bwMode="auto">
          <a:xfrm>
            <a:off x="1828800" y="2066925"/>
            <a:ext cx="2705100" cy="3190875"/>
            <a:chOff x="1152" y="1302"/>
            <a:chExt cx="1704" cy="2010"/>
          </a:xfrm>
        </p:grpSpPr>
        <p:sp>
          <p:nvSpPr>
            <p:cNvPr id="733215" name="Line 31"/>
            <p:cNvSpPr>
              <a:spLocks noChangeShapeType="1"/>
            </p:cNvSpPr>
            <p:nvPr/>
          </p:nvSpPr>
          <p:spPr bwMode="auto">
            <a:xfrm>
              <a:off x="1176" y="3312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3216" name="Line 32"/>
            <p:cNvSpPr>
              <a:spLocks noChangeShapeType="1"/>
            </p:cNvSpPr>
            <p:nvPr/>
          </p:nvSpPr>
          <p:spPr bwMode="auto">
            <a:xfrm flipV="1">
              <a:off x="1152" y="1584"/>
              <a:ext cx="168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3217" name="Line 33"/>
            <p:cNvSpPr>
              <a:spLocks noChangeShapeType="1"/>
            </p:cNvSpPr>
            <p:nvPr/>
          </p:nvSpPr>
          <p:spPr bwMode="auto">
            <a:xfrm>
              <a:off x="1176" y="1584"/>
              <a:ext cx="168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3218" name="Line 34"/>
            <p:cNvSpPr>
              <a:spLocks noChangeShapeType="1"/>
            </p:cNvSpPr>
            <p:nvPr/>
          </p:nvSpPr>
          <p:spPr bwMode="auto">
            <a:xfrm>
              <a:off x="1176" y="1584"/>
              <a:ext cx="168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3219" name="Text Box 35"/>
            <p:cNvSpPr txBox="1">
              <a:spLocks noChangeArrowheads="1"/>
            </p:cNvSpPr>
            <p:nvPr/>
          </p:nvSpPr>
          <p:spPr bwMode="auto">
            <a:xfrm>
              <a:off x="1872" y="1302"/>
              <a:ext cx="3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5400">
                  <a:solidFill>
                    <a:srgbClr val="000099"/>
                  </a:solidFill>
                  <a:cs typeface="+mn-cs"/>
                </a:rPr>
                <a:t>R</a:t>
              </a:r>
            </a:p>
          </p:txBody>
        </p:sp>
      </p:grpSp>
      <p:grpSp>
        <p:nvGrpSpPr>
          <p:cNvPr id="35866" name="Group 36"/>
          <p:cNvGrpSpPr>
            <a:grpSpLocks/>
          </p:cNvGrpSpPr>
          <p:nvPr/>
        </p:nvGrpSpPr>
        <p:grpSpPr bwMode="auto">
          <a:xfrm>
            <a:off x="4572000" y="2057400"/>
            <a:ext cx="2705100" cy="3190875"/>
            <a:chOff x="2880" y="1302"/>
            <a:chExt cx="1704" cy="2010"/>
          </a:xfrm>
        </p:grpSpPr>
        <p:grpSp>
          <p:nvGrpSpPr>
            <p:cNvPr id="35867" name="Group 37"/>
            <p:cNvGrpSpPr>
              <a:grpSpLocks/>
            </p:cNvGrpSpPr>
            <p:nvPr/>
          </p:nvGrpSpPr>
          <p:grpSpPr bwMode="auto">
            <a:xfrm>
              <a:off x="2880" y="1302"/>
              <a:ext cx="1704" cy="2010"/>
              <a:chOff x="2880" y="1302"/>
              <a:chExt cx="1704" cy="2010"/>
            </a:xfrm>
          </p:grpSpPr>
          <p:sp>
            <p:nvSpPr>
              <p:cNvPr id="733222" name="Line 38"/>
              <p:cNvSpPr>
                <a:spLocks noChangeShapeType="1"/>
              </p:cNvSpPr>
              <p:nvPr/>
            </p:nvSpPr>
            <p:spPr bwMode="auto">
              <a:xfrm>
                <a:off x="2904" y="2736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3223" name="Line 39"/>
              <p:cNvSpPr>
                <a:spLocks noChangeShapeType="1"/>
              </p:cNvSpPr>
              <p:nvPr/>
            </p:nvSpPr>
            <p:spPr bwMode="auto">
              <a:xfrm>
                <a:off x="2904" y="3312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3224" name="Text Box 40"/>
              <p:cNvSpPr txBox="1">
                <a:spLocks noChangeArrowheads="1"/>
              </p:cNvSpPr>
              <p:nvPr/>
            </p:nvSpPr>
            <p:spPr bwMode="auto">
              <a:xfrm>
                <a:off x="3552" y="1302"/>
                <a:ext cx="332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5400">
                    <a:solidFill>
                      <a:srgbClr val="000099"/>
                    </a:solidFill>
                    <a:cs typeface="+mn-cs"/>
                  </a:rPr>
                  <a:t>S</a:t>
                </a:r>
              </a:p>
            </p:txBody>
          </p:sp>
          <p:sp>
            <p:nvSpPr>
              <p:cNvPr id="733225" name="Line 41"/>
              <p:cNvSpPr>
                <a:spLocks noChangeShapeType="1"/>
              </p:cNvSpPr>
              <p:nvPr/>
            </p:nvSpPr>
            <p:spPr bwMode="auto">
              <a:xfrm flipV="1">
                <a:off x="2880" y="1584"/>
                <a:ext cx="168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33226" name="Line 42"/>
            <p:cNvSpPr>
              <a:spLocks noChangeShapeType="1"/>
            </p:cNvSpPr>
            <p:nvPr/>
          </p:nvSpPr>
          <p:spPr bwMode="auto">
            <a:xfrm flipV="1">
              <a:off x="2880" y="2160"/>
              <a:ext cx="1680" cy="5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0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22" name="Rectangle 1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             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S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</a:p>
        </p:txBody>
      </p:sp>
      <p:grpSp>
        <p:nvGrpSpPr>
          <p:cNvPr id="734285" name="Group 77"/>
          <p:cNvGrpSpPr>
            <a:grpSpLocks/>
          </p:cNvGrpSpPr>
          <p:nvPr/>
        </p:nvGrpSpPr>
        <p:grpSpPr bwMode="auto">
          <a:xfrm>
            <a:off x="977900" y="1371600"/>
            <a:ext cx="4800600" cy="3810000"/>
            <a:chOff x="384" y="816"/>
            <a:chExt cx="3024" cy="2400"/>
          </a:xfrm>
        </p:grpSpPr>
        <p:sp>
          <p:nvSpPr>
            <p:cNvPr id="734210" name="Oval 2"/>
            <p:cNvSpPr>
              <a:spLocks noChangeArrowheads="1"/>
            </p:cNvSpPr>
            <p:nvPr/>
          </p:nvSpPr>
          <p:spPr bwMode="auto">
            <a:xfrm>
              <a:off x="384" y="1195"/>
              <a:ext cx="740" cy="2021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1" name="Oval 3"/>
            <p:cNvSpPr>
              <a:spLocks noChangeArrowheads="1"/>
            </p:cNvSpPr>
            <p:nvPr/>
          </p:nvSpPr>
          <p:spPr bwMode="auto">
            <a:xfrm>
              <a:off x="1542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2" name="Oval 4"/>
            <p:cNvSpPr>
              <a:spLocks noChangeArrowheads="1"/>
            </p:cNvSpPr>
            <p:nvPr/>
          </p:nvSpPr>
          <p:spPr bwMode="auto">
            <a:xfrm>
              <a:off x="738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3" name="Oval 5"/>
            <p:cNvSpPr>
              <a:spLocks noChangeArrowheads="1"/>
            </p:cNvSpPr>
            <p:nvPr/>
          </p:nvSpPr>
          <p:spPr bwMode="auto">
            <a:xfrm>
              <a:off x="738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4" name="Oval 6"/>
            <p:cNvSpPr>
              <a:spLocks noChangeArrowheads="1"/>
            </p:cNvSpPr>
            <p:nvPr/>
          </p:nvSpPr>
          <p:spPr bwMode="auto">
            <a:xfrm>
              <a:off x="738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5" name="Oval 7"/>
            <p:cNvSpPr>
              <a:spLocks noChangeArrowheads="1"/>
            </p:cNvSpPr>
            <p:nvPr/>
          </p:nvSpPr>
          <p:spPr bwMode="auto">
            <a:xfrm>
              <a:off x="738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6" name="Oval 8"/>
            <p:cNvSpPr>
              <a:spLocks noChangeArrowheads="1"/>
            </p:cNvSpPr>
            <p:nvPr/>
          </p:nvSpPr>
          <p:spPr bwMode="auto">
            <a:xfrm>
              <a:off x="1896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7" name="Oval 9"/>
            <p:cNvSpPr>
              <a:spLocks noChangeArrowheads="1"/>
            </p:cNvSpPr>
            <p:nvPr/>
          </p:nvSpPr>
          <p:spPr bwMode="auto">
            <a:xfrm>
              <a:off x="1896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8" name="Oval 10"/>
            <p:cNvSpPr>
              <a:spLocks noChangeArrowheads="1"/>
            </p:cNvSpPr>
            <p:nvPr/>
          </p:nvSpPr>
          <p:spPr bwMode="auto">
            <a:xfrm>
              <a:off x="1896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9" name="Oval 11"/>
            <p:cNvSpPr>
              <a:spLocks noChangeArrowheads="1"/>
            </p:cNvSpPr>
            <p:nvPr/>
          </p:nvSpPr>
          <p:spPr bwMode="auto">
            <a:xfrm>
              <a:off x="1896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0" name="Text Box 12"/>
            <p:cNvSpPr txBox="1">
              <a:spLocks noChangeArrowheads="1"/>
            </p:cNvSpPr>
            <p:nvPr/>
          </p:nvSpPr>
          <p:spPr bwMode="auto">
            <a:xfrm>
              <a:off x="641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A</a:t>
              </a:r>
            </a:p>
          </p:txBody>
        </p:sp>
        <p:sp>
          <p:nvSpPr>
            <p:cNvPr id="734221" name="Text Box 13"/>
            <p:cNvSpPr txBox="1">
              <a:spLocks noChangeArrowheads="1"/>
            </p:cNvSpPr>
            <p:nvPr/>
          </p:nvSpPr>
          <p:spPr bwMode="auto">
            <a:xfrm>
              <a:off x="1799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B</a:t>
              </a:r>
            </a:p>
          </p:txBody>
        </p:sp>
        <p:sp>
          <p:nvSpPr>
            <p:cNvPr id="734223" name="Text Box 15"/>
            <p:cNvSpPr txBox="1">
              <a:spLocks noChangeArrowheads="1"/>
            </p:cNvSpPr>
            <p:nvPr/>
          </p:nvSpPr>
          <p:spPr bwMode="auto">
            <a:xfrm>
              <a:off x="2928" y="816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  <p:sp>
          <p:nvSpPr>
            <p:cNvPr id="734224" name="Oval 16"/>
            <p:cNvSpPr>
              <a:spLocks noChangeArrowheads="1"/>
            </p:cNvSpPr>
            <p:nvPr/>
          </p:nvSpPr>
          <p:spPr bwMode="auto">
            <a:xfrm>
              <a:off x="2668" y="1195"/>
              <a:ext cx="740" cy="2021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5" name="Oval 17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6" name="Oval 18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7" name="Oval 19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8" name="Oval 20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9" name="Oval 21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0" name="Oval 22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1" name="Oval 23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2" name="Oval 24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6909" name="Group 25"/>
            <p:cNvGrpSpPr>
              <a:grpSpLocks/>
            </p:cNvGrpSpPr>
            <p:nvPr/>
          </p:nvGrpSpPr>
          <p:grpSpPr bwMode="auto">
            <a:xfrm>
              <a:off x="770" y="1157"/>
              <a:ext cx="1142" cy="1839"/>
              <a:chOff x="1152" y="1302"/>
              <a:chExt cx="1704" cy="2010"/>
            </a:xfrm>
          </p:grpSpPr>
          <p:sp>
            <p:nvSpPr>
              <p:cNvPr id="734234" name="Line 26"/>
              <p:cNvSpPr>
                <a:spLocks noChangeShapeType="1"/>
              </p:cNvSpPr>
              <p:nvPr/>
            </p:nvSpPr>
            <p:spPr bwMode="auto">
              <a:xfrm>
                <a:off x="1176" y="3312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5" name="Line 27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168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6" name="Line 28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7" name="Line 29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8" name="Text Box 30"/>
              <p:cNvSpPr txBox="1">
                <a:spLocks noChangeArrowheads="1"/>
              </p:cNvSpPr>
              <p:nvPr/>
            </p:nvSpPr>
            <p:spPr bwMode="auto">
              <a:xfrm>
                <a:off x="1873" y="1302"/>
                <a:ext cx="567" cy="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5400">
                    <a:solidFill>
                      <a:srgbClr val="000099"/>
                    </a:solidFill>
                    <a:cs typeface="+mn-cs"/>
                  </a:rPr>
                  <a:t>R</a:t>
                </a:r>
              </a:p>
            </p:txBody>
          </p:sp>
        </p:grpSp>
        <p:grpSp>
          <p:nvGrpSpPr>
            <p:cNvPr id="36910" name="Group 31"/>
            <p:cNvGrpSpPr>
              <a:grpSpLocks/>
            </p:cNvGrpSpPr>
            <p:nvPr/>
          </p:nvGrpSpPr>
          <p:grpSpPr bwMode="auto">
            <a:xfrm>
              <a:off x="1928" y="1151"/>
              <a:ext cx="1142" cy="1840"/>
              <a:chOff x="2880" y="1302"/>
              <a:chExt cx="1704" cy="2010"/>
            </a:xfrm>
          </p:grpSpPr>
          <p:grpSp>
            <p:nvGrpSpPr>
              <p:cNvPr id="36911" name="Group 32"/>
              <p:cNvGrpSpPr>
                <a:grpSpLocks/>
              </p:cNvGrpSpPr>
              <p:nvPr/>
            </p:nvGrpSpPr>
            <p:grpSpPr bwMode="auto">
              <a:xfrm>
                <a:off x="2880" y="1302"/>
                <a:ext cx="1704" cy="2010"/>
                <a:chOff x="2880" y="1302"/>
                <a:chExt cx="1704" cy="2010"/>
              </a:xfrm>
            </p:grpSpPr>
            <p:sp>
              <p:nvSpPr>
                <p:cNvPr id="734241" name="Line 33"/>
                <p:cNvSpPr>
                  <a:spLocks noChangeShapeType="1"/>
                </p:cNvSpPr>
                <p:nvPr/>
              </p:nvSpPr>
              <p:spPr bwMode="auto">
                <a:xfrm>
                  <a:off x="2904" y="2736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2" name="Line 34"/>
                <p:cNvSpPr>
                  <a:spLocks noChangeShapeType="1"/>
                </p:cNvSpPr>
                <p:nvPr/>
              </p:nvSpPr>
              <p:spPr bwMode="auto">
                <a:xfrm>
                  <a:off x="2904" y="3312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551" y="1302"/>
                  <a:ext cx="494" cy="6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r>
                    <a:rPr lang="en-US" sz="5400">
                      <a:solidFill>
                        <a:srgbClr val="000099"/>
                      </a:solidFill>
                      <a:cs typeface="+mn-cs"/>
                    </a:rPr>
                    <a:t>S</a:t>
                  </a:r>
                </a:p>
              </p:txBody>
            </p:sp>
            <p:sp>
              <p:nvSpPr>
                <p:cNvPr id="73424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80" y="1584"/>
                  <a:ext cx="1680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734245" name="Line 37"/>
              <p:cNvSpPr>
                <a:spLocks noChangeShapeType="1"/>
              </p:cNvSpPr>
              <p:nvPr/>
            </p:nvSpPr>
            <p:spPr bwMode="auto">
              <a:xfrm flipV="1">
                <a:off x="2880" y="2160"/>
                <a:ext cx="1680" cy="57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34286" name="Group 78"/>
          <p:cNvGrpSpPr>
            <a:grpSpLocks/>
          </p:cNvGrpSpPr>
          <p:nvPr/>
        </p:nvGrpSpPr>
        <p:grpSpPr bwMode="auto">
          <a:xfrm>
            <a:off x="5245100" y="1371600"/>
            <a:ext cx="2451100" cy="3810000"/>
            <a:chOff x="3072" y="816"/>
            <a:chExt cx="1544" cy="2400"/>
          </a:xfrm>
        </p:grpSpPr>
        <p:sp>
          <p:nvSpPr>
            <p:cNvPr id="734250" name="Oval 42"/>
            <p:cNvSpPr>
              <a:spLocks noChangeArrowheads="1"/>
            </p:cNvSpPr>
            <p:nvPr/>
          </p:nvSpPr>
          <p:spPr bwMode="auto">
            <a:xfrm>
              <a:off x="3876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1" name="Oval 43"/>
            <p:cNvSpPr>
              <a:spLocks noChangeArrowheads="1"/>
            </p:cNvSpPr>
            <p:nvPr/>
          </p:nvSpPr>
          <p:spPr bwMode="auto">
            <a:xfrm>
              <a:off x="3072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2" name="Oval 44"/>
            <p:cNvSpPr>
              <a:spLocks noChangeArrowheads="1"/>
            </p:cNvSpPr>
            <p:nvPr/>
          </p:nvSpPr>
          <p:spPr bwMode="auto">
            <a:xfrm>
              <a:off x="3072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3" name="Oval 45"/>
            <p:cNvSpPr>
              <a:spLocks noChangeArrowheads="1"/>
            </p:cNvSpPr>
            <p:nvPr/>
          </p:nvSpPr>
          <p:spPr bwMode="auto">
            <a:xfrm>
              <a:off x="3072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4" name="Oval 46"/>
            <p:cNvSpPr>
              <a:spLocks noChangeArrowheads="1"/>
            </p:cNvSpPr>
            <p:nvPr/>
          </p:nvSpPr>
          <p:spPr bwMode="auto">
            <a:xfrm>
              <a:off x="3072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5" name="Oval 47"/>
            <p:cNvSpPr>
              <a:spLocks noChangeArrowheads="1"/>
            </p:cNvSpPr>
            <p:nvPr/>
          </p:nvSpPr>
          <p:spPr bwMode="auto">
            <a:xfrm>
              <a:off x="4230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6" name="Oval 48"/>
            <p:cNvSpPr>
              <a:spLocks noChangeArrowheads="1"/>
            </p:cNvSpPr>
            <p:nvPr/>
          </p:nvSpPr>
          <p:spPr bwMode="auto">
            <a:xfrm>
              <a:off x="4230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7" name="Oval 49"/>
            <p:cNvSpPr>
              <a:spLocks noChangeArrowheads="1"/>
            </p:cNvSpPr>
            <p:nvPr/>
          </p:nvSpPr>
          <p:spPr bwMode="auto">
            <a:xfrm>
              <a:off x="4230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8" name="Oval 50"/>
            <p:cNvSpPr>
              <a:spLocks noChangeArrowheads="1"/>
            </p:cNvSpPr>
            <p:nvPr/>
          </p:nvSpPr>
          <p:spPr bwMode="auto">
            <a:xfrm>
              <a:off x="4230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60" name="Text Box 52"/>
            <p:cNvSpPr txBox="1">
              <a:spLocks noChangeArrowheads="1"/>
            </p:cNvSpPr>
            <p:nvPr/>
          </p:nvSpPr>
          <p:spPr bwMode="auto">
            <a:xfrm>
              <a:off x="4080" y="816"/>
              <a:ext cx="34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D</a:t>
              </a:r>
            </a:p>
          </p:txBody>
        </p:sp>
        <p:sp>
          <p:nvSpPr>
            <p:cNvPr id="734272" name="Line 64"/>
            <p:cNvSpPr>
              <a:spLocks noChangeShapeType="1"/>
            </p:cNvSpPr>
            <p:nvPr/>
          </p:nvSpPr>
          <p:spPr bwMode="auto">
            <a:xfrm>
              <a:off x="3120" y="2996"/>
              <a:ext cx="11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3" name="Line 65"/>
            <p:cNvSpPr>
              <a:spLocks noChangeShapeType="1"/>
            </p:cNvSpPr>
            <p:nvPr/>
          </p:nvSpPr>
          <p:spPr bwMode="auto">
            <a:xfrm flipV="1">
              <a:off x="3104" y="1415"/>
              <a:ext cx="1126" cy="10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4" name="Line 66"/>
            <p:cNvSpPr>
              <a:spLocks noChangeShapeType="1"/>
            </p:cNvSpPr>
            <p:nvPr/>
          </p:nvSpPr>
          <p:spPr bwMode="auto">
            <a:xfrm>
              <a:off x="3120" y="1415"/>
              <a:ext cx="1126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5" name="Line 67"/>
            <p:cNvSpPr>
              <a:spLocks noChangeShapeType="1"/>
            </p:cNvSpPr>
            <p:nvPr/>
          </p:nvSpPr>
          <p:spPr bwMode="auto">
            <a:xfrm>
              <a:off x="3120" y="1968"/>
              <a:ext cx="110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6" name="Text Box 68"/>
            <p:cNvSpPr txBox="1">
              <a:spLocks noChangeArrowheads="1"/>
            </p:cNvSpPr>
            <p:nvPr/>
          </p:nvSpPr>
          <p:spPr bwMode="auto">
            <a:xfrm>
              <a:off x="3587" y="1157"/>
              <a:ext cx="35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5400">
                  <a:solidFill>
                    <a:srgbClr val="000099"/>
                  </a:solidFill>
                  <a:cs typeface="+mn-cs"/>
                </a:rPr>
                <a:t>T</a:t>
              </a:r>
            </a:p>
          </p:txBody>
        </p:sp>
      </p:grpSp>
      <p:sp>
        <p:nvSpPr>
          <p:cNvPr id="734287" name="Text Box 79"/>
          <p:cNvSpPr txBox="1">
            <a:spLocks noChangeArrowheads="1"/>
          </p:cNvSpPr>
          <p:nvPr/>
        </p:nvSpPr>
        <p:spPr bwMode="auto">
          <a:xfrm>
            <a:off x="4876800" y="457200"/>
            <a:ext cx="1273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8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0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</a:p>
        </p:txBody>
      </p:sp>
      <p:graphicFrame>
        <p:nvGraphicFramePr>
          <p:cNvPr id="73428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99837"/>
              </p:ext>
            </p:extLst>
          </p:nvPr>
        </p:nvGraphicFramePr>
        <p:xfrm>
          <a:off x="1066800" y="4741863"/>
          <a:ext cx="457200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67" name="Equation" r:id="rId3" imgW="1422400" imgH="457200" progId="Equation.3">
                  <p:embed/>
                </p:oleObj>
              </mc:Choice>
              <mc:Fallback>
                <p:oleObj name="Equation" r:id="rId3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41863"/>
                        <a:ext cx="457200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8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93724"/>
              </p:ext>
            </p:extLst>
          </p:nvPr>
        </p:nvGraphicFramePr>
        <p:xfrm>
          <a:off x="2971800" y="4591050"/>
          <a:ext cx="45720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68" name="Equation" r:id="rId5" imgW="1422400" imgH="457200" progId="Equation.3">
                  <p:embed/>
                </p:oleObj>
              </mc:Choice>
              <mc:Fallback>
                <p:oleObj name="Equation" r:id="rId5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91050"/>
                        <a:ext cx="45720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24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8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is </a:t>
            </a:r>
            <a:r>
              <a:rPr lang="en-US" i="1" smtClean="0">
                <a:solidFill>
                  <a:schemeClr val="tx1"/>
                </a:solidFill>
                <a:cs typeface="+mj-cs"/>
              </a:rPr>
              <a:t>Associative</a:t>
            </a:r>
          </a:p>
        </p:txBody>
      </p:sp>
      <p:sp>
        <p:nvSpPr>
          <p:cNvPr id="735290" name="Text Box 58"/>
          <p:cNvSpPr txBox="1">
            <a:spLocks noChangeArrowheads="1"/>
          </p:cNvSpPr>
          <p:nvPr/>
        </p:nvSpPr>
        <p:spPr bwMode="auto">
          <a:xfrm>
            <a:off x="823913" y="1524000"/>
            <a:ext cx="7470775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smtClean="0">
                <a:cs typeface="+mn-cs"/>
              </a:rPr>
              <a:t>Corollary</a:t>
            </a:r>
            <a:r>
              <a:rPr lang="en-US" sz="4400" i="0" smtClean="0">
                <a:cs typeface="+mn-cs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lang="en-US" sz="6600" i="0" smtClean="0">
                <a:cs typeface="+mn-cs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i="0" smtClean="0">
                <a:cs typeface="+mn-cs"/>
              </a:rPr>
              <a:t>)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 =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i="0" smtClean="0">
                <a:cs typeface="+mn-cs"/>
                <a:sym typeface="Euclid Extra" charset="0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r>
              <a:rPr lang="en-US" sz="6600" i="0" smtClean="0">
                <a:cs typeface="+mn-cs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en-US" sz="4400" smtClean="0">
                <a:solidFill>
                  <a:srgbClr val="000099"/>
                </a:solidFill>
                <a:cs typeface="+mn-cs"/>
              </a:rPr>
              <a:t> </a:t>
            </a:r>
            <a:r>
              <a:rPr lang="en-US" sz="6600" smtClean="0">
                <a:cs typeface="+mn-cs"/>
              </a:rPr>
              <a:t>…</a:t>
            </a:r>
            <a:r>
              <a:rPr lang="en-US" sz="6600" i="0" smtClean="0">
                <a:cs typeface="+mn-cs"/>
              </a:rPr>
              <a:t>same as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endParaRPr lang="en-US" sz="600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423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608363"/>
            <a:ext cx="7372350" cy="309426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smtClean="0">
                <a:solidFill>
                  <a:srgbClr val="008000"/>
                </a:solidFill>
              </a:rPr>
              <a:t>function</a:t>
            </a:r>
            <a:r>
              <a:rPr lang="en-US" sz="4000" dirty="0">
                <a:solidFill>
                  <a:srgbClr val="008000"/>
                </a:solidFill>
              </a:rPr>
              <a:t>,</a:t>
            </a:r>
            <a:r>
              <a:rPr lang="en-US" sz="4000" dirty="0">
                <a:solidFill>
                  <a:srgbClr val="0000FF"/>
                </a:solidFill>
              </a:rPr>
              <a:t> f, </a:t>
            </a:r>
            <a:r>
              <a:rPr lang="en-US" sz="4000" dirty="0" smtClean="0"/>
              <a:t>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A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B</a:t>
            </a:r>
          </a:p>
          <a:p>
            <a:r>
              <a:rPr lang="en-US" sz="4000" dirty="0" smtClean="0"/>
              <a:t>is a relation which associates</a:t>
            </a:r>
            <a:endParaRPr lang="en-US" sz="4000" dirty="0"/>
          </a:p>
          <a:p>
            <a:r>
              <a:rPr lang="en-US" sz="4000" dirty="0" smtClean="0"/>
              <a:t>each element,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, of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 with</a:t>
            </a:r>
          </a:p>
          <a:p>
            <a:pPr algn="ctr"/>
            <a:r>
              <a:rPr lang="en-US" sz="4000" dirty="0" smtClean="0">
                <a:solidFill>
                  <a:srgbClr val="660066"/>
                </a:solidFill>
              </a:rPr>
              <a:t>at most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one element of B</a:t>
            </a:r>
            <a:r>
              <a:rPr lang="en-US" dirty="0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4641" y="440681"/>
            <a:ext cx="34147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f: A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B</a:t>
            </a:r>
            <a:endParaRPr lang="en-US" sz="6000" b="1" dirty="0">
              <a:solidFill>
                <a:srgbClr val="0000FF"/>
              </a:solidFill>
              <a:latin typeface="Comic Sans MS" pitchFamily="66" charset="0"/>
              <a:sym typeface="Euclid Math Two" pitchFamily="18" charset="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473913" y="4335242"/>
            <a:ext cx="4020900" cy="1258646"/>
            <a:chOff x="3473913" y="4335242"/>
            <a:chExt cx="4020900" cy="1258646"/>
          </a:xfrm>
        </p:grpSpPr>
        <p:sp>
          <p:nvSpPr>
            <p:cNvPr id="9" name="TextBox 8"/>
            <p:cNvSpPr txBox="1"/>
            <p:nvPr/>
          </p:nvSpPr>
          <p:spPr>
            <a:xfrm>
              <a:off x="4294101" y="4947557"/>
              <a:ext cx="2379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called </a:t>
              </a:r>
              <a:r>
                <a:rPr lang="en-US" sz="3600" dirty="0" smtClean="0">
                  <a:solidFill>
                    <a:srgbClr val="0000FF"/>
                  </a:solidFill>
                  <a:latin typeface="Comic Sans MS" pitchFamily="66" charset="0"/>
                </a:rPr>
                <a:t>f(a)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5243518" y="2565637"/>
              <a:ext cx="481690" cy="40209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advTm="3555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 advTm="24686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384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2" name="Group 38"/>
          <p:cNvGrpSpPr/>
          <p:nvPr/>
        </p:nvGrpSpPr>
        <p:grpSpPr>
          <a:xfrm>
            <a:off x="3405186" y="2097005"/>
            <a:ext cx="2247900" cy="830263"/>
            <a:chOff x="3405186" y="2097005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405186" y="2097005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f(</a:t>
              </a:r>
              <a:r>
                <a:rPr lang="en-US" sz="4800" dirty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23737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 advTm="51681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3241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12394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7" y="1507067"/>
            <a:ext cx="9042403" cy="30141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000" dirty="0" smtClean="0">
                <a:cs typeface="+mn-cs"/>
              </a:rPr>
              <a:t>(</a:t>
            </a:r>
            <a:r>
              <a:rPr lang="en-US" sz="60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000" dirty="0" smtClean="0">
                <a:cs typeface="+mn-cs"/>
              </a:rPr>
              <a:t>) ::=</a:t>
            </a:r>
            <a:r>
              <a:rPr lang="en-US" sz="5400" dirty="0" smtClean="0">
                <a:cs typeface="+mn-cs"/>
              </a:rPr>
              <a:t> </a:t>
            </a:r>
            <a:r>
              <a:rPr lang="en-US" sz="6000" dirty="0" smtClean="0"/>
              <a:t>all </a:t>
            </a:r>
            <a:r>
              <a:rPr lang="en-US" sz="6000" dirty="0" smtClean="0">
                <a:sym typeface="Symbol" charset="0"/>
              </a:rPr>
              <a:t>the subjects being taken by students in the set </a:t>
            </a:r>
            <a:r>
              <a:rPr lang="en-US" sz="6000" dirty="0" smtClean="0">
                <a:solidFill>
                  <a:srgbClr val="008000"/>
                </a:solidFill>
              </a:rPr>
              <a:t>X</a:t>
            </a:r>
            <a:endParaRPr lang="en-US" sz="54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0"/>
            <p:cNvGrpSpPr/>
            <p:nvPr/>
          </p:nvGrpSpPr>
          <p:grpSpPr>
            <a:xfrm>
              <a:off x="3405186" y="2097005"/>
              <a:ext cx="2247900" cy="830263"/>
              <a:chOff x="3405186" y="2097005"/>
              <a:chExt cx="2247900" cy="830263"/>
            </a:xfrm>
          </p:grpSpPr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3405186" y="2097005"/>
                <a:ext cx="224790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f(</a:t>
                </a:r>
                <a:r>
                  <a:rPr lang="en-US" sz="4800" dirty="0">
                    <a:latin typeface="Comic Sans MS" pitchFamily="66" charset="0"/>
                  </a:rPr>
                  <a:t> </a:t>
                </a: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4800" dirty="0">
                    <a:latin typeface="Comic Sans MS" pitchFamily="66" charset="0"/>
                  </a:rPr>
                  <a:t> =</a:t>
                </a:r>
              </a:p>
            </p:txBody>
          </p: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3976686" y="2404980"/>
                <a:ext cx="246063" cy="266700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5022630" y="2365695"/>
                <a:ext cx="270823" cy="299184"/>
              </a:xfrm>
              <a:prstGeom prst="ellipse">
                <a:avLst/>
              </a:prstGeom>
              <a:solidFill>
                <a:srgbClr val="E45E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advTm="34756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00FF"/>
                </a:solidFill>
              </a:rPr>
              <a:t>all pairs of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00FF"/>
                </a:solidFill>
              </a:rPr>
              <a:t>all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dirty="0" smtClean="0">
                <a:solidFill>
                  <a:srgbClr val="FF0000"/>
                </a:solidFill>
              </a:rPr>
              <a:t>not total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12549"/>
              </p:ext>
            </p:extLst>
          </p:nvPr>
        </p:nvGraphicFramePr>
        <p:xfrm>
          <a:off x="2206625" y="604838"/>
          <a:ext cx="473392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35" name="Equation" r:id="rId5" imgW="1104900" imgH="508000" progId="Equation.DSMT4">
                  <p:embed/>
                </p:oleObj>
              </mc:Choice>
              <mc:Fallback>
                <p:oleObj name="Equation" r:id="rId5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625" y="604838"/>
                        <a:ext cx="4733925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00288"/>
              </p:ext>
            </p:extLst>
          </p:nvPr>
        </p:nvGraphicFramePr>
        <p:xfrm>
          <a:off x="2458199" y="177802"/>
          <a:ext cx="4188140" cy="96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36" name="Equation" r:id="rId7" imgW="939800" imgH="215900" progId="Equation.3">
                  <p:embed/>
                </p:oleObj>
              </mc:Choice>
              <mc:Fallback>
                <p:oleObj name="Equation" r:id="rId7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8199" y="177802"/>
                        <a:ext cx="4188140" cy="96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advTm="86666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2743215"/>
            <a:ext cx="8712200" cy="3683000"/>
          </a:xfrm>
        </p:spPr>
        <p:txBody>
          <a:bodyPr/>
          <a:lstStyle/>
          <a:p>
            <a:r>
              <a:rPr lang="en-US" sz="4400" dirty="0" smtClean="0"/>
              <a:t>where 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, g </a:t>
            </a:r>
            <a:r>
              <a:rPr lang="en-US" sz="4400" dirty="0" smtClean="0">
                <a:solidFill>
                  <a:srgbClr val="000000"/>
                </a:solidFill>
              </a:rPr>
              <a:t>have the</a:t>
            </a:r>
          </a:p>
          <a:p>
            <a:r>
              <a:rPr lang="en-US" sz="4400" dirty="0" smtClean="0">
                <a:solidFill>
                  <a:srgbClr val="9751CB"/>
                </a:solidFill>
              </a:rPr>
              <a:t>same graph, different domains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g</a:t>
            </a:r>
            <a:r>
              <a:rPr lang="en-US" sz="5400" baseline="-25000" dirty="0">
                <a:solidFill>
                  <a:srgbClr val="0000FF"/>
                </a:solidFill>
              </a:rPr>
              <a:t>0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total</a:t>
            </a:r>
          </a:p>
          <a:p>
            <a:endParaRPr lang="en-US" sz="4400" dirty="0" smtClean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3004"/>
              </p:ext>
            </p:extLst>
          </p:nvPr>
        </p:nvGraphicFramePr>
        <p:xfrm>
          <a:off x="1947491" y="626521"/>
          <a:ext cx="4918975" cy="211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57" name="Equation" r:id="rId5" imgW="1181100" imgH="508000" progId="Equation.DSMT4">
                  <p:embed/>
                </p:oleObj>
              </mc:Choice>
              <mc:Fallback>
                <p:oleObj name="Equation" r:id="rId5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7491" y="626521"/>
                        <a:ext cx="4918975" cy="211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85483"/>
              </p:ext>
            </p:extLst>
          </p:nvPr>
        </p:nvGraphicFramePr>
        <p:xfrm>
          <a:off x="2940057" y="82556"/>
          <a:ext cx="3198848" cy="124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58" name="Equation" r:id="rId7" imgW="749300" imgH="292100" progId="Equation.DSMT4">
                  <p:embed/>
                </p:oleObj>
              </mc:Choice>
              <mc:Fallback>
                <p:oleObj name="Equation" r:id="rId7" imgW="749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057" y="82556"/>
                        <a:ext cx="3198848" cy="1246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561478"/>
              </p:ext>
            </p:extLst>
          </p:nvPr>
        </p:nvGraphicFramePr>
        <p:xfrm>
          <a:off x="2198160" y="2565410"/>
          <a:ext cx="6615640" cy="129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59" name="Equation" r:id="rId9" imgW="1689100" imgH="330200" progId="Equation.DSMT4">
                  <p:embed/>
                </p:oleObj>
              </mc:Choice>
              <mc:Fallback>
                <p:oleObj name="Equation" r:id="rId9" imgW="1689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8160" y="2565410"/>
                        <a:ext cx="6615640" cy="129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8478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666">
        <p:fade/>
      </p:transition>
    </mc:Choice>
    <mc:Fallback xmlns="">
      <p:transition xmlns:p14="http://schemas.microsoft.com/office/powerpoint/2010/main" spd="med" advTm="8666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612900"/>
            <a:ext cx="8559800" cy="48387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function,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f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, from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A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 to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B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associates an element, 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with an element </a:t>
            </a:r>
          </a:p>
          <a:p>
            <a:pPr eaLnBrk="1" hangingPunct="1">
              <a:defRPr/>
            </a:pPr>
            <a:r>
              <a:rPr lang="en-US" sz="3600" i="1" dirty="0" smtClean="0">
                <a:cs typeface="+mn-cs"/>
              </a:rPr>
              <a:t>Example: </a:t>
            </a:r>
            <a:r>
              <a:rPr lang="en-US" sz="4800" i="1" dirty="0" smtClean="0">
                <a:cs typeface="+mn-cs"/>
              </a:rPr>
              <a:t>f </a:t>
            </a:r>
            <a:r>
              <a:rPr lang="en-US" sz="4800" dirty="0" smtClean="0">
                <a:cs typeface="+mn-cs"/>
              </a:rPr>
              <a:t>is the string-length function: </a:t>
            </a:r>
            <a:r>
              <a:rPr lang="en-US" sz="4800" i="1" dirty="0" smtClean="0">
                <a:cs typeface="+mn-cs"/>
              </a:rPr>
              <a:t>f</a:t>
            </a:r>
            <a:r>
              <a:rPr lang="en-US" sz="4800" dirty="0" smtClean="0">
                <a:cs typeface="+mn-cs"/>
              </a:rPr>
              <a:t>(</a:t>
            </a:r>
            <a:r>
              <a:rPr lang="ja-JP" altLang="en-US" sz="4800" dirty="0" smtClean="0">
                <a:latin typeface="Arial"/>
                <a:cs typeface="+mn-cs"/>
              </a:rPr>
              <a:t>“</a:t>
            </a:r>
            <a:r>
              <a:rPr lang="en-US" sz="4800" dirty="0" err="1" smtClean="0">
                <a:latin typeface="Courier New" charset="0"/>
                <a:cs typeface="+mn-cs"/>
              </a:rPr>
              <a:t>aabd</a:t>
            </a:r>
            <a:r>
              <a:rPr lang="ja-JP" altLang="en-US" sz="4800" dirty="0" smtClean="0">
                <a:latin typeface="Arial"/>
                <a:cs typeface="+mn-cs"/>
              </a:rPr>
              <a:t>”</a:t>
            </a:r>
            <a:r>
              <a:rPr lang="en-US" sz="4800" dirty="0" smtClean="0">
                <a:cs typeface="+mn-cs"/>
              </a:rPr>
              <a:t>)=4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76381"/>
              </p:ext>
            </p:extLst>
          </p:nvPr>
        </p:nvGraphicFramePr>
        <p:xfrm>
          <a:off x="3011488" y="476250"/>
          <a:ext cx="3054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48"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476250"/>
                        <a:ext cx="30543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7729"/>
              </p:ext>
            </p:extLst>
          </p:nvPr>
        </p:nvGraphicFramePr>
        <p:xfrm>
          <a:off x="6184900" y="2387600"/>
          <a:ext cx="2446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49" name="Equation" r:id="rId5" imgW="583947" imgH="203112" progId="Equation.DSMT4">
                  <p:embed/>
                </p:oleObj>
              </mc:Choice>
              <mc:Fallback>
                <p:oleObj name="Equation" r:id="rId5" imgW="5839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2387600"/>
                        <a:ext cx="24463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47480"/>
              </p:ext>
            </p:extLst>
          </p:nvPr>
        </p:nvGraphicFramePr>
        <p:xfrm>
          <a:off x="4722813" y="3108325"/>
          <a:ext cx="18621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50" name="Equation" r:id="rId7" imgW="393359" imgH="177646" progId="Equation.3">
                  <p:embed/>
                </p:oleObj>
              </mc:Choice>
              <mc:Fallback>
                <p:oleObj name="Equation" r:id="rId7" imgW="39335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3108325"/>
                        <a:ext cx="18621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56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f is the string-length function.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A,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domain</a:t>
            </a:r>
            <a:r>
              <a:rPr lang="en-US" sz="4800" dirty="0" smtClean="0">
                <a:cs typeface="+mn-cs"/>
              </a:rPr>
              <a:t> of f,</a:t>
            </a:r>
          </a:p>
          <a:p>
            <a:pPr algn="ctr" eaLnBrk="1" hangingPunct="1">
              <a:defRPr/>
            </a:pPr>
            <a:r>
              <a:rPr lang="en-US" sz="4800" dirty="0" smtClean="0">
                <a:cs typeface="+mn-cs"/>
              </a:rPr>
              <a:t>is the set of strings.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B,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codomain</a:t>
            </a:r>
            <a:r>
              <a:rPr lang="en-US" sz="4800" dirty="0" smtClean="0">
                <a:cs typeface="+mn-cs"/>
              </a:rPr>
              <a:t> of f, is 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32106"/>
              </p:ext>
            </p:extLst>
          </p:nvPr>
        </p:nvGraphicFramePr>
        <p:xfrm>
          <a:off x="3128963" y="504825"/>
          <a:ext cx="2819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63" name="Equation" r:id="rId3" imgW="609600" imgH="190500" progId="Equation.3">
                  <p:embed/>
                </p:oleObj>
              </mc:Choice>
              <mc:Fallback>
                <p:oleObj name="Equation" r:id="rId3" imgW="6096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504825"/>
                        <a:ext cx="28194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94628"/>
              </p:ext>
            </p:extLst>
          </p:nvPr>
        </p:nvGraphicFramePr>
        <p:xfrm>
          <a:off x="7243234" y="4957236"/>
          <a:ext cx="808567" cy="80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64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3234" y="4957236"/>
                        <a:ext cx="808567" cy="808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62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Total functions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77825" y="1425575"/>
            <a:ext cx="84026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4400">
                <a:cs typeface="+mn-cs"/>
              </a:rPr>
              <a:t>				   is </a:t>
            </a:r>
            <a:r>
              <a:rPr lang="en-US" sz="4400">
                <a:solidFill>
                  <a:schemeClr val="accent2"/>
                </a:solidFill>
                <a:cs typeface="+mn-cs"/>
              </a:rPr>
              <a:t>total</a:t>
            </a:r>
            <a:endParaRPr lang="en-US" sz="4400">
              <a:cs typeface="+mn-cs"/>
            </a:endParaRPr>
          </a:p>
          <a:p>
            <a:pPr>
              <a:defRPr/>
            </a:pPr>
            <a:r>
              <a:rPr lang="en-US" sz="4400">
                <a:cs typeface="+mn-cs"/>
              </a:rPr>
              <a:t>      iff every element of </a:t>
            </a:r>
            <a:r>
              <a:rPr lang="en-US" sz="4400" i="1">
                <a:cs typeface="+mn-cs"/>
              </a:rPr>
              <a:t>A </a:t>
            </a:r>
            <a:r>
              <a:rPr lang="en-US" sz="4400">
                <a:cs typeface="+mn-cs"/>
              </a:rPr>
              <a:t>is</a:t>
            </a:r>
          </a:p>
          <a:p>
            <a:pPr>
              <a:defRPr/>
            </a:pPr>
            <a:r>
              <a:rPr lang="en-US" sz="4400">
                <a:cs typeface="+mn-cs"/>
              </a:rPr>
              <a:t>          assigned a </a:t>
            </a:r>
            <a:r>
              <a:rPr lang="en-US" sz="4400" i="1">
                <a:cs typeface="+mn-cs"/>
              </a:rPr>
              <a:t>B</a:t>
            </a:r>
            <a:r>
              <a:rPr lang="en-US" sz="4400">
                <a:cs typeface="+mn-cs"/>
              </a:rPr>
              <a:t>-value by </a:t>
            </a:r>
            <a:r>
              <a:rPr lang="en-US" sz="4400" i="1">
                <a:cs typeface="+mn-cs"/>
              </a:rPr>
              <a:t>f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104900" y="1408113"/>
          <a:ext cx="30130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31" name="Equation" r:id="rId3" imgW="660113" imgH="203112" progId="Equation.DSMT4">
                  <p:embed/>
                </p:oleObj>
              </mc:Choice>
              <mc:Fallback>
                <p:oleObj name="Equation" r:id="rId3" imgW="6601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408113"/>
                        <a:ext cx="30130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352425" y="3708400"/>
          <a:ext cx="82661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32" name="Equation" r:id="rId5" imgW="1485900" imgH="203200" progId="Equation.3">
                  <p:embed/>
                </p:oleObj>
              </mc:Choice>
              <mc:Fallback>
                <p:oleObj name="Equation" r:id="rId5" imgW="148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3708400"/>
                        <a:ext cx="82661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451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600" dirty="0" smtClean="0"/>
              <a:t>every</a:t>
            </a:r>
            <a:r>
              <a:rPr lang="en-US" sz="6600" dirty="0" smtClean="0">
                <a:cs typeface="+mn-cs"/>
                <a:sym typeface="Symbol" charset="0"/>
              </a:rPr>
              <a:t>thing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 R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>
                <a:solidFill>
                  <a:srgbClr val="0033CC"/>
                </a:solidFill>
                <a:cs typeface="+mn-cs"/>
                <a:sym typeface="Symbol" charset="0"/>
              </a:rPr>
              <a:t> </a:t>
            </a:r>
            <a:r>
              <a:rPr lang="en-US" sz="6600" dirty="0" smtClean="0">
                <a:cs typeface="+mn-cs"/>
                <a:sym typeface="Symbol" charset="0"/>
              </a:rPr>
              <a:t>relates to things in </a:t>
            </a:r>
            <a:r>
              <a:rPr lang="en-US" sz="6600" dirty="0" smtClean="0">
                <a:solidFill>
                  <a:srgbClr val="008000"/>
                </a:solidFill>
              </a:rPr>
              <a:t>X</a:t>
            </a:r>
            <a:endParaRPr lang="en-US" sz="66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000" dirty="0" smtClean="0"/>
              <a:t>endpoints of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000" dirty="0" smtClean="0">
                <a:solidFill>
                  <a:srgbClr val="000000"/>
                </a:solidFill>
                <a:sym typeface="Symbol" charset="0"/>
              </a:rPr>
              <a:t>arrows from points in</a:t>
            </a:r>
            <a:r>
              <a:rPr lang="en-US" sz="6000" dirty="0" smtClean="0">
                <a:solidFill>
                  <a:srgbClr val="008000"/>
                </a:solidFill>
                <a:sym typeface="Symbol" charset="0"/>
              </a:rPr>
              <a:t> X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6600" dirty="0" smtClean="0"/>
              <a:t>{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dirty="0" smtClean="0">
                <a:solidFill>
                  <a:srgbClr val="F74BE3"/>
                </a:solidFill>
              </a:rPr>
              <a:t> </a:t>
            </a:r>
            <a:r>
              <a:rPr lang="en-US" sz="6600" dirty="0" smtClean="0"/>
              <a:t>|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X</a:t>
            </a:r>
            <a:r>
              <a:rPr lang="en-US" sz="6600" dirty="0" smtClean="0">
                <a:sym typeface="Symbol" charset="0"/>
              </a:rPr>
              <a:t>. </a:t>
            </a:r>
            <a:r>
              <a:rPr lang="en-US" sz="6600" dirty="0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3200" dirty="0" smtClean="0">
                <a:solidFill>
                  <a:srgbClr val="008000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R</a:t>
            </a:r>
            <a:r>
              <a:rPr lang="en-US" sz="3200" dirty="0" smtClean="0">
                <a:solidFill>
                  <a:srgbClr val="0033CC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F74BE3"/>
                </a:solidFill>
                <a:sym typeface="Symbol" charset="0"/>
              </a:rPr>
              <a:t>j</a:t>
            </a:r>
            <a:r>
              <a:rPr lang="en-US" sz="6600" dirty="0" smtClean="0">
                <a:sym typeface="Symbol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984500" y="2159000"/>
            <a:ext cx="331217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registered for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664586" name="Picture 10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4495800"/>
            <a:ext cx="900113" cy="1325563"/>
          </a:xfrm>
          <a:prstGeom prst="rect">
            <a:avLst/>
          </a:prstGeom>
          <a:noFill/>
        </p:spPr>
      </p:pic>
      <p:pic>
        <p:nvPicPr>
          <p:cNvPr id="664587" name="Picture 11" descr="j013503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100" y="2309813"/>
            <a:ext cx="544513" cy="1219200"/>
          </a:xfrm>
          <a:prstGeom prst="rect">
            <a:avLst/>
          </a:prstGeom>
          <a:noFill/>
        </p:spPr>
      </p:pic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600198" y="363538"/>
            <a:ext cx="6794500" cy="1003300"/>
          </a:xfrm>
          <a:noFill/>
          <a:ln/>
        </p:spPr>
        <p:txBody>
          <a:bodyPr/>
          <a:lstStyle/>
          <a:p>
            <a:r>
              <a:rPr lang="en-US" dirty="0" smtClean="0"/>
              <a:t>“registered for” relatio</a:t>
            </a:r>
            <a:r>
              <a:rPr lang="en-US" b="0" dirty="0" smtClean="0"/>
              <a:t>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1718736" y="372004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 smtClean="0"/>
              <a:t>“has registered” relation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9751CB"/>
                </a:solidFill>
              </a:rPr>
              <a:t>-</a:t>
            </a:r>
            <a:r>
              <a:rPr lang="en-US" sz="4800" baseline="30000" dirty="0" smtClean="0">
                <a:solidFill>
                  <a:srgbClr val="9751CB"/>
                </a:solidFill>
              </a:rPr>
              <a:t>1</a:t>
            </a:r>
            <a:endParaRPr lang="en-US" dirty="0">
              <a:solidFill>
                <a:srgbClr val="9751CB"/>
              </a:solidFill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02461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806695" y="2840561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54961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03495" y="4694761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66995" y="4745561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992964" y="2175932"/>
            <a:ext cx="334057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has registered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277789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64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5" grpId="0"/>
      <p:bldP spid="664588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r>
              <a:rPr lang="en-US" sz="4800" dirty="0" smtClean="0">
                <a:solidFill>
                  <a:srgbClr val="F74BE3"/>
                </a:solidFill>
              </a:rPr>
              <a:t> 6.003</a:t>
            </a:r>
            <a:r>
              <a:rPr lang="en-US" sz="4800" dirty="0" smtClean="0"/>
              <a:t>}) </a:t>
            </a:r>
            <a:r>
              <a:rPr lang="en-US" sz="4800" dirty="0"/>
              <a:t>= </a:t>
            </a:r>
            <a:r>
              <a:rPr lang="en-US" sz="4800" dirty="0" smtClean="0"/>
              <a:t>      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     {</a:t>
            </a:r>
            <a:r>
              <a:rPr lang="en-US" sz="4800" dirty="0">
                <a:solidFill>
                  <a:srgbClr val="008000"/>
                </a:solidFill>
              </a:rPr>
              <a:t>Jason</a:t>
            </a:r>
            <a:r>
              <a:rPr lang="en-US" sz="4800" dirty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8000"/>
                </a:solidFill>
              </a:rPr>
              <a:t>Joan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</a:t>
            </a:r>
            <a:r>
              <a:rPr lang="en-US" sz="4800" baseline="30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00"/>
                </a:solidFill>
              </a:rPr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) aka the </a:t>
            </a:r>
            <a:r>
              <a:rPr lang="en-US" sz="4800" dirty="0" smtClean="0">
                <a:solidFill>
                  <a:srgbClr val="9751CB"/>
                </a:solidFill>
              </a:rPr>
              <a:t>inverse image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of 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 under </a:t>
            </a:r>
            <a:r>
              <a:rPr lang="en-US" sz="4800" dirty="0" smtClean="0">
                <a:solidFill>
                  <a:srgbClr val="0000FF"/>
                </a:solidFill>
              </a:rPr>
              <a:t>R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014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8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8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4723</TotalTime>
  <Words>1176</Words>
  <Application>Microsoft Macintosh PowerPoint</Application>
  <PresentationFormat>On-screen Show (4:3)</PresentationFormat>
  <Paragraphs>455</Paragraphs>
  <Slides>55</Slides>
  <Notes>22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1_Custom Design</vt:lpstr>
      <vt:lpstr>Equation</vt:lpstr>
      <vt:lpstr>MathType 6.0 Equation</vt:lpstr>
      <vt:lpstr>Microsoft Equation</vt:lpstr>
      <vt:lpstr>PowerPoint Presentation</vt:lpstr>
      <vt:lpstr>“Registered for” relation R</vt:lpstr>
      <vt:lpstr>“Registered for” relation R</vt:lpstr>
      <vt:lpstr>Images under R</vt:lpstr>
      <vt:lpstr>Images under R</vt:lpstr>
      <vt:lpstr>Images under R</vt:lpstr>
      <vt:lpstr>Images under R</vt:lpstr>
      <vt:lpstr>“registered for” relation R</vt:lpstr>
      <vt:lpstr>Images under R-1</vt:lpstr>
      <vt:lpstr>Inverse image under R</vt:lpstr>
      <vt:lpstr>“advises” relation V</vt:lpstr>
      <vt:lpstr>The range of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Def: Relational Composition</vt:lpstr>
      <vt:lpstr>Def: Relational Composition</vt:lpstr>
      <vt:lpstr>“teaches” relation T</vt:lpstr>
      <vt:lpstr>PowerPoint Presentation</vt:lpstr>
      <vt:lpstr>PowerPoint Presentation</vt:lpstr>
      <vt:lpstr>Composition TR: "instructed by"</vt:lpstr>
      <vt:lpstr>Composition TR: "instructed by"</vt:lpstr>
      <vt:lpstr>Composition TR: "instructed by"</vt:lpstr>
      <vt:lpstr>Composition TR: "instructed by"</vt:lpstr>
      <vt:lpstr>Composition TR: "instructed by"</vt:lpstr>
      <vt:lpstr>Composition TR: "instructed by"</vt:lpstr>
      <vt:lpstr>The  "instructed by" Relation</vt:lpstr>
      <vt:lpstr>The  "not instructed by" Relation</vt:lpstr>
      <vt:lpstr>Registrar Assigns Advisors</vt:lpstr>
      <vt:lpstr>Def: Relational Composition</vt:lpstr>
      <vt:lpstr>Def: Relational Composition</vt:lpstr>
      <vt:lpstr>PowerPoint Presentation</vt:lpstr>
      <vt:lpstr>Binary relation R from A to B</vt:lpstr>
      <vt:lpstr>Binary relation R from A to B</vt:lpstr>
      <vt:lpstr>Binary relation R from A to B</vt:lpstr>
      <vt:lpstr>Composition SR</vt:lpstr>
      <vt:lpstr>Composition                SR</vt:lpstr>
      <vt:lpstr>Composition  is Associative</vt:lpstr>
      <vt:lpstr>PowerPoint Presentation</vt:lpstr>
      <vt:lpstr>function archery</vt:lpstr>
      <vt:lpstr>function archery</vt:lpstr>
      <vt:lpstr>function archery</vt:lpstr>
      <vt:lpstr>total relation archery</vt:lpstr>
      <vt:lpstr>total relation archery</vt:lpstr>
      <vt:lpstr>total relation archery</vt:lpstr>
      <vt:lpstr>total &amp; function archery</vt:lpstr>
      <vt:lpstr>PowerPoint Presentation</vt:lpstr>
      <vt:lpstr>PowerPoint Presentation</vt:lpstr>
      <vt:lpstr>PowerPoint Presentation</vt:lpstr>
      <vt:lpstr>PowerPoint Presentation</vt:lpstr>
      <vt:lpstr>Total functions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419</cp:revision>
  <cp:lastPrinted>2011-09-19T01:55:52Z</cp:lastPrinted>
  <dcterms:created xsi:type="dcterms:W3CDTF">2011-02-14T14:12:51Z</dcterms:created>
  <dcterms:modified xsi:type="dcterms:W3CDTF">2012-02-19T20:14:09Z</dcterms:modified>
</cp:coreProperties>
</file>