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524" r:id="rId2"/>
    <p:sldId id="560" r:id="rId3"/>
    <p:sldId id="561" r:id="rId4"/>
    <p:sldId id="557" r:id="rId5"/>
    <p:sldId id="548" r:id="rId6"/>
    <p:sldId id="549" r:id="rId7"/>
    <p:sldId id="550" r:id="rId8"/>
    <p:sldId id="562" r:id="rId9"/>
    <p:sldId id="551" r:id="rId10"/>
    <p:sldId id="552" r:id="rId11"/>
    <p:sldId id="553" r:id="rId12"/>
    <p:sldId id="563" r:id="rId13"/>
    <p:sldId id="554" r:id="rId14"/>
    <p:sldId id="556" r:id="rId15"/>
    <p:sldId id="555" r:id="rId16"/>
    <p:sldId id="558" r:id="rId17"/>
    <p:sldId id="559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2806" autoAdjust="0"/>
  </p:normalViewPr>
  <p:slideViewPr>
    <p:cSldViewPr snapToGrid="0" showGuides="1">
      <p:cViewPr varScale="1">
        <p:scale>
          <a:sx n="127" d="100"/>
          <a:sy n="127" d="100"/>
        </p:scale>
        <p:origin x="-1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856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944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189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637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251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251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353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353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935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F7F18-8A39-49EB-9CDF-FF5A6BB51D9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227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53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534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22, 2013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610" y="1752599"/>
            <a:ext cx="8714700" cy="332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Rule </a:t>
            </a:r>
            <a:r>
              <a:rPr lang="en-US" sz="6600" b="1" dirty="0" smtClean="0">
                <a:latin typeface="Comic Sans MS" pitchFamily="66" charset="0"/>
              </a:rPr>
              <a:t>Multinomial </a:t>
            </a:r>
            <a:r>
              <a:rPr lang="en-US" sz="6600" b="1" dirty="0">
                <a:latin typeface="Comic Sans MS" pitchFamily="66" charset="0"/>
              </a:rPr>
              <a:t>Theorem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524000" y="4191001"/>
            <a:ext cx="6019800" cy="2355850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wrap="square"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BANANA</a:t>
            </a: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433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207116"/>
              </p:ext>
            </p:extLst>
          </p:nvPr>
        </p:nvGraphicFramePr>
        <p:xfrm>
          <a:off x="3297238" y="4169283"/>
          <a:ext cx="2549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1" name="Equation" r:id="rId4" imgW="545760" imgH="457200" progId="Equation.3">
                  <p:embed/>
                </p:oleObj>
              </mc:Choice>
              <mc:Fallback>
                <p:oleObj name="Equation" r:id="rId4" imgW="545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169283"/>
                        <a:ext cx="2549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79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bookkeeper.</a:t>
            </a:r>
            <a:fld id="{9B53EF5B-175E-4241-B670-7E35F50F0E8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866" y="1279357"/>
            <a:ext cx="885314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latin typeface="Comic Sans MS" pitchFamily="66" charset="0"/>
              </a:rPr>
              <a:t>Take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14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mile </a:t>
            </a:r>
            <a:r>
              <a:rPr lang="en-US" dirty="0" smtClean="0">
                <a:latin typeface="Comic Sans MS" pitchFamily="66" charset="0"/>
              </a:rPr>
              <a:t>walk including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dirty="0">
                <a:latin typeface="Comic Sans MS" pitchFamily="66" charset="0"/>
              </a:rPr>
              <a:t> Northward miles,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Southward,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dirty="0">
                <a:latin typeface="Comic Sans MS" pitchFamily="66" charset="0"/>
              </a:rPr>
              <a:t> Eastward </a:t>
            </a:r>
            <a:r>
              <a:rPr lang="en-US" dirty="0" smtClean="0">
                <a:latin typeface="Comic Sans MS" pitchFamily="66" charset="0"/>
              </a:rPr>
              <a:t>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Westward.  How </a:t>
            </a:r>
            <a:r>
              <a:rPr lang="en-US" dirty="0">
                <a:latin typeface="Comic Sans MS" pitchFamily="66" charset="0"/>
              </a:rPr>
              <a:t>many different </a:t>
            </a:r>
            <a:r>
              <a:rPr lang="en-US" dirty="0" smtClean="0">
                <a:latin typeface="Comic Sans MS" pitchFamily="66" charset="0"/>
              </a:rPr>
              <a:t>walks?</a:t>
            </a:r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0691" y="2994428"/>
            <a:ext cx="6753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#rearrangements of 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238154"/>
              </p:ext>
            </p:extLst>
          </p:nvPr>
        </p:nvGraphicFramePr>
        <p:xfrm>
          <a:off x="2830513" y="4310445"/>
          <a:ext cx="3009781" cy="2038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787400" imgH="533400" progId="Equation.DSMT4">
                  <p:embed/>
                </p:oleObj>
              </mc:Choice>
              <mc:Fallback>
                <p:oleObj name="Equation" r:id="rId3" imgW="787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0513" y="4310445"/>
                        <a:ext cx="3009781" cy="2038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16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+…+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baseline="-25000" dirty="0" err="1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54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baseline="30000" dirty="0">
                <a:latin typeface="Comic Sans MS" pitchFamily="66" charset="0"/>
              </a:rPr>
              <a:t>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66479"/>
              </p:ext>
            </p:extLst>
          </p:nvPr>
        </p:nvGraphicFramePr>
        <p:xfrm>
          <a:off x="2505075" y="1806575"/>
          <a:ext cx="416718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0" name="Equation" r:id="rId4" imgW="977900" imgH="266700" progId="Equation.DSMT4">
                  <p:embed/>
                </p:oleObj>
              </mc:Choice>
              <mc:Fallback>
                <p:oleObj name="Equation" r:id="rId4" imgW="977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1806575"/>
                        <a:ext cx="4167188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33263"/>
              </p:ext>
            </p:extLst>
          </p:nvPr>
        </p:nvGraphicFramePr>
        <p:xfrm>
          <a:off x="2462748" y="4361401"/>
          <a:ext cx="4082098" cy="210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1" name="Equation" r:id="rId6" imgW="965200" imgH="495300" progId="Equation.DSMT4">
                  <p:embed/>
                </p:oleObj>
              </mc:Choice>
              <mc:Fallback>
                <p:oleObj name="Equation" r:id="rId6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462748" y="4361401"/>
                        <a:ext cx="4082098" cy="2102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1501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75521"/>
              </p:ext>
            </p:extLst>
          </p:nvPr>
        </p:nvGraphicFramePr>
        <p:xfrm>
          <a:off x="388845" y="1574085"/>
          <a:ext cx="6373796" cy="160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8" name="Equation" r:id="rId4" imgW="1866900" imgH="469900" progId="Equation.DSMT4">
                  <p:embed/>
                </p:oleObj>
              </mc:Choice>
              <mc:Fallback>
                <p:oleObj name="Equation" r:id="rId4" imgW="1866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88845" y="1574085"/>
                        <a:ext cx="6373796" cy="16057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14</a:t>
            </a:fld>
            <a:endParaRPr lang="en-US" dirty="0" smtClean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85163"/>
              </p:ext>
            </p:extLst>
          </p:nvPr>
        </p:nvGraphicFramePr>
        <p:xfrm>
          <a:off x="181263" y="3430164"/>
          <a:ext cx="8722065" cy="193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9" name="Equation" r:id="rId6" imgW="2743200" imgH="609600" progId="Equation.DSMT4">
                  <p:embed/>
                </p:oleObj>
              </mc:Choice>
              <mc:Fallback>
                <p:oleObj name="Equation" r:id="rId6" imgW="27432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81263" y="3430164"/>
                        <a:ext cx="8722065" cy="19398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425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026734"/>
              </p:ext>
            </p:extLst>
          </p:nvPr>
        </p:nvGraphicFramePr>
        <p:xfrm>
          <a:off x="1597701" y="1459672"/>
          <a:ext cx="5948597" cy="3064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0" name="Equation" r:id="rId4" imgW="965200" imgH="495300" progId="Equation.DSMT4">
                  <p:embed/>
                </p:oleObj>
              </mc:Choice>
              <mc:Fallback>
                <p:oleObj name="Equation" r:id="rId4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597701" y="1459672"/>
                        <a:ext cx="5948597" cy="3064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741027"/>
              </p:ext>
            </p:extLst>
          </p:nvPr>
        </p:nvGraphicFramePr>
        <p:xfrm>
          <a:off x="567291" y="4719563"/>
          <a:ext cx="7901287" cy="107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1" name="Equation" r:id="rId6" imgW="2044700" imgH="279400" progId="Equation.DSMT4">
                  <p:embed/>
                </p:oleObj>
              </mc:Choice>
              <mc:Fallback>
                <p:oleObj name="Equation" r:id="rId6" imgW="20447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291" y="4719563"/>
                        <a:ext cx="7901287" cy="1079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61305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693738" y="1222375"/>
            <a:ext cx="2463800" cy="5087938"/>
            <a:chOff x="752" y="176"/>
            <a:chExt cx="2155" cy="4149"/>
          </a:xfrm>
        </p:grpSpPr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752" y="745"/>
              <a:ext cx="2155" cy="3580"/>
              <a:chOff x="752" y="745"/>
              <a:chExt cx="2155" cy="3580"/>
            </a:xfrm>
          </p:grpSpPr>
          <p:sp>
            <p:nvSpPr>
              <p:cNvPr id="168975" name="AutoShape 15"/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6" name="AutoShape 16"/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7" name="AutoShape 17"/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8" name="AutoShape 18"/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9" name="AutoShape 19"/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80" name="AutoShape 20"/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6" name="Group 6"/>
            <p:cNvGrpSpPr>
              <a:grpSpLocks/>
            </p:cNvGrpSpPr>
            <p:nvPr/>
          </p:nvGrpSpPr>
          <p:grpSpPr bwMode="auto">
            <a:xfrm>
              <a:off x="1252" y="1766"/>
              <a:ext cx="788" cy="1198"/>
              <a:chOff x="1252" y="1766"/>
              <a:chExt cx="788" cy="1198"/>
            </a:xfrm>
          </p:grpSpPr>
          <p:sp>
            <p:nvSpPr>
              <p:cNvPr id="168972" name="AutoShape 12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3" name="AutoShape 13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4" name="AutoShape 14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 flipH="1">
              <a:off x="819" y="176"/>
              <a:ext cx="797" cy="944"/>
              <a:chOff x="4060" y="5"/>
              <a:chExt cx="797" cy="944"/>
            </a:xfrm>
          </p:grpSpPr>
          <p:sp>
            <p:nvSpPr>
              <p:cNvPr id="168968" name="AutoShape 8"/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69" name="AutoShape 9"/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0" name="AutoShape 10"/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1" name="AutoShape 11"/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362200" y="685800"/>
            <a:ext cx="6172200" cy="2971800"/>
          </a:xfrm>
          <a:prstGeom prst="wedgeRoundRectCallout">
            <a:avLst>
              <a:gd name="adj1" fmla="val -61335"/>
              <a:gd name="adj2" fmla="val 17765"/>
              <a:gd name="adj3" fmla="val 16667"/>
            </a:avLst>
          </a:prstGeom>
          <a:noFill/>
          <a:ln w="25400" cap="sq">
            <a:solidFill>
              <a:srgbClr val="00FFFF"/>
            </a:solidFill>
            <a:miter lim="800000"/>
            <a:headEnd/>
            <a:tailEnd/>
          </a:ln>
        </p:spPr>
        <p:txBody>
          <a:bodyPr lIns="274320" rIns="2743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More</a:t>
            </a:r>
            <a:r>
              <a:rPr lang="en-US" sz="5400" dirty="0" smtClean="0">
                <a:latin typeface="Comic Sans MS" pitchFamily="66" charset="0"/>
              </a:rPr>
              <a:t> next week about counting, algebra &amp; series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5026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2590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Preceding </a:t>
            </a:r>
            <a:r>
              <a:rPr lang="en-US" sz="2400" dirty="0" smtClean="0"/>
              <a:t>slides </a:t>
            </a:r>
            <a:r>
              <a:rPr lang="en-US" sz="2400" dirty="0"/>
              <a:t>adapted from: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Great Theoretical Ideas In Computer Science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Carnegie Mellon Univ., CS 15-251, Spring 2004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Lecture 10	Feb 12, 2004 by Steven </a:t>
            </a:r>
            <a:r>
              <a:rPr lang="en-US" sz="2400" dirty="0" err="1"/>
              <a:t>Rudich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Applied </a:t>
            </a:r>
            <a:r>
              <a:rPr lang="en-US" sz="2400" i="1" dirty="0" err="1"/>
              <a:t>Combinatorics</a:t>
            </a:r>
            <a:r>
              <a:rPr lang="en-US" sz="2400" dirty="0"/>
              <a:t>, by Alan Tucker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221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k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e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pe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bookkeeper.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281869"/>
              </p:ext>
            </p:extLst>
          </p:nvPr>
        </p:nvGraphicFramePr>
        <p:xfrm>
          <a:off x="6385106" y="4454071"/>
          <a:ext cx="196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2" name="Equation" r:id="rId4" imgW="495300" imgH="482600" progId="Equation.DSMT4">
                  <p:embed/>
                </p:oleObj>
              </mc:Choice>
              <mc:Fallback>
                <p:oleObj name="Equation" r:id="rId4" imgW="495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106" y="4454071"/>
                        <a:ext cx="19685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TextBox 10"/>
          <p:cNvSpPr txBox="1"/>
          <p:nvPr/>
        </p:nvSpPr>
        <p:spPr>
          <a:xfrm>
            <a:off x="2743200" y="4038600"/>
            <a:ext cx="48768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obeokrkepe</a:t>
            </a:r>
            <a:r>
              <a:rPr lang="en-US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593725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2057400"/>
          </a:xfrm>
        </p:spPr>
        <p:txBody>
          <a:bodyPr/>
          <a:lstStyle/>
          <a:p>
            <a:r>
              <a:rPr lang="en-US" sz="4400" dirty="0" smtClean="0"/>
              <a:t># permutations of </a:t>
            </a:r>
            <a:r>
              <a:rPr lang="en-US" dirty="0" smtClean="0"/>
              <a:t>length-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sz="4400" dirty="0" smtClean="0"/>
              <a:t>word with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bookkeeper.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19086"/>
              </p:ext>
            </p:extLst>
          </p:nvPr>
        </p:nvGraphicFramePr>
        <p:xfrm>
          <a:off x="5202238" y="2735263"/>
          <a:ext cx="3532187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7" name="Equation" r:id="rId4" imgW="723900" imgH="533400" progId="Equation.3">
                  <p:embed/>
                </p:oleObj>
              </mc:Choice>
              <mc:Fallback>
                <p:oleObj name="Equation" r:id="rId4" imgW="7239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735263"/>
                        <a:ext cx="3532187" cy="260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66115"/>
              </p:ext>
            </p:extLst>
          </p:nvPr>
        </p:nvGraphicFramePr>
        <p:xfrm>
          <a:off x="473075" y="2862263"/>
          <a:ext cx="48720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8" name="Equation" r:id="rId6" imgW="1130300" imgH="558800" progId="Equation.3">
                  <p:embed/>
                </p:oleObj>
              </mc:Choice>
              <mc:Fallback>
                <p:oleObj name="Equation" r:id="rId6" imgW="1130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62263"/>
                        <a:ext cx="4872038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5186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838594"/>
              </p:ext>
            </p:extLst>
          </p:nvPr>
        </p:nvGraphicFramePr>
        <p:xfrm>
          <a:off x="1854200" y="2560638"/>
          <a:ext cx="55372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8" name="Equation" r:id="rId4" imgW="1384300" imgH="546100" progId="Equation.DSMT4">
                  <p:embed/>
                </p:oleObj>
              </mc:Choice>
              <mc:Fallback>
                <p:oleObj name="Equation" r:id="rId4" imgW="13843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560638"/>
                        <a:ext cx="55372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47019" y="1325677"/>
            <a:ext cx="75184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binomial a special case</a:t>
            </a:r>
            <a:r>
              <a:rPr lang="en-US" sz="5400" dirty="0">
                <a:solidFill>
                  <a:srgbClr val="7030A0"/>
                </a:solidFill>
                <a:latin typeface="Arial" charset="0"/>
              </a:rPr>
              <a:t>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6067459" cy="73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binomial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186624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00FF"/>
                </a:solidFill>
                <a:latin typeface="Comic Sans MS" pitchFamily="66" charset="0"/>
              </a:rPr>
              <a:t>5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3725863" y="4311650"/>
            <a:ext cx="1692275" cy="1708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00" dirty="0">
                <a:solidFill>
                  <a:srgbClr val="0000FF"/>
                </a:solidFill>
                <a:latin typeface="Comic Sans MS" pitchFamily="66" charset="0"/>
              </a:rPr>
              <a:t>5!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7030A0"/>
                </a:solidFill>
                <a:latin typeface="Comic Sans MS" pitchFamily="66" charset="0"/>
              </a:rPr>
              <a:t>multi</a:t>
            </a:r>
            <a:r>
              <a:rPr lang="en-US" sz="4400" b="1" dirty="0" err="1">
                <a:latin typeface="Comic Sans MS" pitchFamily="66" charset="0"/>
              </a:rPr>
              <a:t>nomials</a:t>
            </a:r>
            <a:endParaRPr lang="en-US" sz="4400" b="1" dirty="0">
              <a:latin typeface="Comic Sans MS" pitchFamily="6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36203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/>
      <p:bldP spid="5304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85733" name="Text Box 4"/>
          <p:cNvSpPr txBox="1">
            <a:spLocks noChangeArrowheads="1"/>
          </p:cNvSpPr>
          <p:nvPr/>
        </p:nvSpPr>
        <p:spPr bwMode="auto">
          <a:xfrm>
            <a:off x="1447800" y="4219575"/>
            <a:ext cx="5943600" cy="2327275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SYSTEMS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latin typeface="Comic Sans MS" pitchFamily="66" charset="0"/>
              </a:rPr>
              <a:t>multinomials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0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uiExpand="1" build="p"/>
      <p:bldP spid="58573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65542"/>
              </p:ext>
            </p:extLst>
          </p:nvPr>
        </p:nvGraphicFramePr>
        <p:xfrm>
          <a:off x="2524125" y="4067175"/>
          <a:ext cx="40163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3" name="Equation" r:id="rId4" imgW="1028700" imgH="571500" progId="Equation.DSMT4">
                  <p:embed/>
                </p:oleObj>
              </mc:Choice>
              <mc:Fallback>
                <p:oleObj name="Equation" r:id="rId4" imgW="10287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067175"/>
                        <a:ext cx="4016375" cy="2232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514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12054"/>
              </p:ext>
            </p:extLst>
          </p:nvPr>
        </p:nvGraphicFramePr>
        <p:xfrm>
          <a:off x="713607" y="4067679"/>
          <a:ext cx="7636672" cy="223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0" name="Equation" r:id="rId4" imgW="1955800" imgH="571500" progId="Equation.DSMT4">
                  <p:embed/>
                </p:oleObj>
              </mc:Choice>
              <mc:Fallback>
                <p:oleObj name="Equation" r:id="rId4" imgW="19558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07" y="4067679"/>
                        <a:ext cx="7636672" cy="22320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6342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8702"/>
            <a:ext cx="7176300" cy="956541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multinomial coefficients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203840"/>
              </p:ext>
            </p:extLst>
          </p:nvPr>
        </p:nvGraphicFramePr>
        <p:xfrm>
          <a:off x="-52388" y="1711325"/>
          <a:ext cx="9209088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7" name="Equation" r:id="rId4" imgW="2082800" imgH="622300" progId="Equation.3">
                  <p:embed/>
                </p:oleObj>
              </mc:Choice>
              <mc:Fallback>
                <p:oleObj name="Equation" r:id="rId4" imgW="20828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-52388" y="1711325"/>
                        <a:ext cx="9209088" cy="274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16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10510</TotalTime>
  <Words>501</Words>
  <Application>Microsoft Macintosh PowerPoint</Application>
  <PresentationFormat>On-screen Show (4:3)</PresentationFormat>
  <Paragraphs>121</Paragraphs>
  <Slides>17</Slides>
  <Notes>16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6.042 Lecture Template</vt:lpstr>
      <vt:lpstr>Equation</vt:lpstr>
      <vt:lpstr>MathType 6.0 Equation</vt:lpstr>
      <vt:lpstr>PowerPoint Presentation</vt:lpstr>
      <vt:lpstr>bookkeeper rule</vt:lpstr>
      <vt:lpstr>bookkeeper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multinomial coefficients</vt:lpstr>
      <vt:lpstr>PowerPoint Presentation</vt:lpstr>
      <vt:lpstr>PowerPoint Presentation</vt:lpstr>
      <vt:lpstr>PowerPoint Presentation</vt:lpstr>
      <vt:lpstr>PowerPoint Presentation</vt:lpstr>
      <vt:lpstr>The Multinomial Formula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1712</cp:revision>
  <cp:lastPrinted>2012-04-09T06:33:01Z</cp:lastPrinted>
  <dcterms:created xsi:type="dcterms:W3CDTF">2011-04-13T00:22:08Z</dcterms:created>
  <dcterms:modified xsi:type="dcterms:W3CDTF">2013-04-21T20:13:29Z</dcterms:modified>
</cp:coreProperties>
</file>