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6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7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0.xml" ContentType="application/vnd.openxmlformats-officedocument.presentationml.notesSlide+xml"/>
  <Override PartName="/ppt/embeddings/oleObject23.bin" ContentType="application/vnd.openxmlformats-officedocument.oleObject"/>
  <Override PartName="/ppt/notesSlides/notesSlide11.xml" ContentType="application/vnd.openxmlformats-officedocument.presentationml.notesSlide+xml"/>
  <Override PartName="/ppt/embeddings/oleObject24.bin" ContentType="application/vnd.openxmlformats-officedocument.oleObject"/>
  <Override PartName="/ppt/notesSlides/notesSlide12.xml" ContentType="application/vnd.openxmlformats-officedocument.presentationml.notesSlide+xml"/>
  <Override PartName="/ppt/embeddings/oleObject25.bin" ContentType="application/vnd.openxmlformats-officedocument.oleObject"/>
  <Override PartName="/ppt/notesSlides/notesSlide13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14.xml" ContentType="application/vnd.openxmlformats-officedocument.presentationml.notesSlide+xml"/>
  <Override PartName="/ppt/embeddings/oleObject40.bin" ContentType="application/vnd.openxmlformats-officedocument.oleObject"/>
  <Override PartName="/ppt/notesSlides/notesSlide15.xml" ContentType="application/vnd.openxmlformats-officedocument.presentationml.notesSlide+xml"/>
  <Override PartName="/ppt/embeddings/oleObject4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474" r:id="rId2"/>
    <p:sldId id="510" r:id="rId3"/>
    <p:sldId id="511" r:id="rId4"/>
    <p:sldId id="547" r:id="rId5"/>
    <p:sldId id="512" r:id="rId6"/>
    <p:sldId id="513" r:id="rId7"/>
    <p:sldId id="527" r:id="rId8"/>
    <p:sldId id="514" r:id="rId9"/>
    <p:sldId id="515" r:id="rId10"/>
    <p:sldId id="548" r:id="rId11"/>
    <p:sldId id="582" r:id="rId12"/>
    <p:sldId id="585" r:id="rId13"/>
    <p:sldId id="553" r:id="rId14"/>
    <p:sldId id="592" r:id="rId15"/>
    <p:sldId id="586" r:id="rId16"/>
    <p:sldId id="539" r:id="rId17"/>
    <p:sldId id="530" r:id="rId18"/>
    <p:sldId id="529" r:id="rId19"/>
    <p:sldId id="596" r:id="rId20"/>
    <p:sldId id="549" r:id="rId21"/>
    <p:sldId id="572" r:id="rId22"/>
    <p:sldId id="593" r:id="rId23"/>
    <p:sldId id="594" r:id="rId24"/>
  </p:sldIdLst>
  <p:sldSz cx="9144000" cy="6858000" type="screen4x3"/>
  <p:notesSz cx="9601200" cy="7315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1B400"/>
    <a:srgbClr val="F0D711"/>
    <a:srgbClr val="0000FF"/>
    <a:srgbClr val="FF00FF"/>
    <a:srgbClr val="939E00"/>
    <a:srgbClr val="000000"/>
    <a:srgbClr val="B2C000"/>
    <a:srgbClr val="FF9900"/>
    <a:srgbClr val="CCCC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6" autoAdjust="0"/>
    <p:restoredTop sz="88540" autoAdjust="0"/>
  </p:normalViewPr>
  <p:slideViewPr>
    <p:cSldViewPr>
      <p:cViewPr varScale="1">
        <p:scale>
          <a:sx n="138" d="100"/>
          <a:sy n="138" d="100"/>
        </p:scale>
        <p:origin x="-2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712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wmf"/><Relationship Id="rId7" Type="http://schemas.openxmlformats.org/officeDocument/2006/relationships/image" Target="../media/image9.wmf"/><Relationship Id="rId8" Type="http://schemas.openxmlformats.org/officeDocument/2006/relationships/image" Target="../media/image10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5" Type="http://schemas.openxmlformats.org/officeDocument/2006/relationships/image" Target="../media/image41.emf"/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1" Type="http://schemas.openxmlformats.org/officeDocument/2006/relationships/image" Target="../media/image24.wmf"/><Relationship Id="rId2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smtClean="0"/>
              <a:t>convolution.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26.wmf"/><Relationship Id="rId10" Type="http://schemas.openxmlformats.org/officeDocument/2006/relationships/oleObject" Target="../embeddings/oleObject22.bin"/><Relationship Id="rId11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3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3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4.e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35.emf"/><Relationship Id="rId9" Type="http://schemas.openxmlformats.org/officeDocument/2006/relationships/oleObject" Target="../embeddings/oleObject31.bin"/><Relationship Id="rId10" Type="http://schemas.openxmlformats.org/officeDocument/2006/relationships/image" Target="../media/image36.emf"/><Relationship Id="rId11" Type="http://schemas.openxmlformats.org/officeDocument/2006/relationships/oleObject" Target="../embeddings/oleObject32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2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8.bin"/><Relationship Id="rId12" Type="http://schemas.openxmlformats.org/officeDocument/2006/relationships/image" Target="../media/image4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34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8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39.emf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4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3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8.w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19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2.emf"/><Relationship Id="rId6" Type="http://schemas.openxmlformats.org/officeDocument/2006/relationships/image" Target="../media/image1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9.wmf"/><Relationship Id="rId8" Type="http://schemas.openxmlformats.org/officeDocument/2006/relationships/image" Target="../media/image20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22.w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convolution.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Generating </a:t>
            </a:r>
            <a:r>
              <a:rPr lang="en-US" sz="6000" b="1" dirty="0" smtClean="0">
                <a:solidFill>
                  <a:schemeClr val="tx2"/>
                </a:solidFill>
              </a:rPr>
              <a:t>Functions</a:t>
            </a:r>
          </a:p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Convolution Counting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4800" y="1905000"/>
            <a:ext cx="8610600" cy="3276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1"/>
            <a:ext cx="8458200" cy="280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gen func for choosing from a </a:t>
            </a:r>
            <a:r>
              <a:rPr lang="en-US" dirty="0" smtClean="0">
                <a:solidFill>
                  <a:srgbClr val="660066"/>
                </a:solidFill>
              </a:rPr>
              <a:t>union of disjoint sets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660066"/>
                </a:solidFill>
              </a:rPr>
              <a:t>product</a:t>
            </a:r>
            <a:r>
              <a:rPr lang="en-US" dirty="0" smtClean="0"/>
              <a:t>  of the gen </a:t>
            </a:r>
            <a:r>
              <a:rPr lang="en-US" dirty="0" err="1" smtClean="0"/>
              <a:t>funcs</a:t>
            </a:r>
            <a:r>
              <a:rPr lang="en-US" dirty="0" smtClean="0"/>
              <a:t> for choosing from each set.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 func for the bags of fruit:</a:t>
            </a:r>
            <a:endParaRPr lang="en-US" dirty="0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858837" y="2286000"/>
          <a:ext cx="1046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39" name="Equation" r:id="rId4" imgW="990360" imgH="571320" progId="Equation.DSMT4">
                  <p:embed/>
                </p:oleObj>
              </mc:Choice>
              <mc:Fallback>
                <p:oleObj name="Equation" r:id="rId4" imgW="99036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7" y="2286000"/>
                        <a:ext cx="1046163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486294"/>
              </p:ext>
            </p:extLst>
          </p:nvPr>
        </p:nvGraphicFramePr>
        <p:xfrm>
          <a:off x="2198688" y="4648200"/>
          <a:ext cx="2373312" cy="170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0" name="Equation" r:id="rId6" imgW="2108200" imgH="1511300" progId="Equation.DSMT4">
                  <p:embed/>
                </p:oleObj>
              </mc:Choice>
              <mc:Fallback>
                <p:oleObj name="Equation" r:id="rId6" imgW="2108200" imgH="151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4648200"/>
                        <a:ext cx="2373312" cy="170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2205038" y="3276600"/>
          <a:ext cx="486886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1" name="Equation" r:id="rId8" imgW="4609800" imgH="1231560" progId="Equation.DSMT4">
                  <p:embed/>
                </p:oleObj>
              </mc:Choice>
              <mc:Fallback>
                <p:oleObj name="Equation" r:id="rId8" imgW="4609800" imgH="1231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276600"/>
                        <a:ext cx="4868862" cy="130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198688" y="2286000"/>
          <a:ext cx="406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2" name="Equation" r:id="rId10" imgW="4063680" imgH="571320" progId="Equation.DSMT4">
                  <p:embed/>
                </p:oleObj>
              </mc:Choice>
              <mc:Fallback>
                <p:oleObj name="Equation" r:id="rId10" imgW="40636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286000"/>
                        <a:ext cx="406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rot="10800000">
            <a:off x="5638802" y="4114800"/>
            <a:ext cx="1371599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2590801" y="3352800"/>
            <a:ext cx="1295403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8422524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</a:t>
            </a:r>
            <a:r>
              <a:rPr lang="en-US" sz="4000" dirty="0" err="1" smtClean="0">
                <a:solidFill>
                  <a:srgbClr val="FF0000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4000" baseline="-25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,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 </a:t>
            </a:r>
            <a:r>
              <a:rPr lang="en-US" sz="4000" dirty="0" smtClean="0">
                <a:solidFill>
                  <a:srgbClr val="FF0000"/>
                </a:solidFill>
              </a:rPr>
              <a:t>F</a:t>
            </a:r>
            <a:r>
              <a:rPr lang="en-US" sz="4000" dirty="0" smtClean="0"/>
              <a:t>(x):</a:t>
            </a:r>
            <a:endParaRPr lang="en-US" sz="4000" baseline="30000" dirty="0">
              <a:solidFill>
                <a:srgbClr val="FF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590887"/>
              </p:ext>
            </p:extLst>
          </p:nvPr>
        </p:nvGraphicFramePr>
        <p:xfrm>
          <a:off x="2987675" y="2819400"/>
          <a:ext cx="305276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27" name="Equation" r:id="rId4" imgW="2044700" imgH="965200" progId="Equation.DSMT4">
                  <p:embed/>
                </p:oleObj>
              </mc:Choice>
              <mc:Fallback>
                <p:oleObj name="Equation" r:id="rId4" imgW="20447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7675" y="2819400"/>
                        <a:ext cx="3052763" cy="144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48747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252933"/>
              </p:ext>
            </p:extLst>
          </p:nvPr>
        </p:nvGraphicFramePr>
        <p:xfrm>
          <a:off x="2638425" y="2445041"/>
          <a:ext cx="3686175" cy="205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53" name="Equation" r:id="rId4" imgW="2717800" imgH="1511300" progId="Equation.DSMT4">
                  <p:embed/>
                </p:oleObj>
              </mc:Choice>
              <mc:Fallback>
                <p:oleObj name="Equation" r:id="rId4" imgW="2717800" imgH="151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8425" y="2445041"/>
                        <a:ext cx="3686175" cy="2050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</a:t>
            </a:r>
            <a:r>
              <a:rPr lang="en-US" sz="4000" dirty="0" err="1" smtClean="0">
                <a:solidFill>
                  <a:srgbClr val="FF0000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4000" baseline="-25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,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 </a:t>
            </a:r>
            <a:r>
              <a:rPr lang="en-US" sz="4000" dirty="0" smtClean="0">
                <a:solidFill>
                  <a:srgbClr val="FF0000"/>
                </a:solidFill>
              </a:rPr>
              <a:t>F</a:t>
            </a:r>
            <a:r>
              <a:rPr lang="en-US" sz="4000" dirty="0" smtClean="0"/>
              <a:t>(x):</a:t>
            </a:r>
            <a:endParaRPr lang="en-US" sz="4000" baseline="300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6482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coefficient </a:t>
            </a:r>
            <a:r>
              <a:rPr lang="en-US" sz="5400" dirty="0"/>
              <a:t>already </a:t>
            </a:r>
            <a:r>
              <a:rPr lang="en-US" sz="5400" dirty="0" smtClean="0"/>
              <a:t>known: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</a:t>
            </a:r>
            <a:r>
              <a:rPr lang="en-US" sz="4000" dirty="0" err="1" smtClean="0">
                <a:solidFill>
                  <a:srgbClr val="FF0000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4000" baseline="-25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,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 </a:t>
            </a:r>
            <a:r>
              <a:rPr lang="en-US" sz="4000" dirty="0" smtClean="0">
                <a:solidFill>
                  <a:srgbClr val="FF0000"/>
                </a:solidFill>
              </a:rPr>
              <a:t>F</a:t>
            </a:r>
            <a:r>
              <a:rPr lang="en-US" sz="4000" dirty="0" smtClean="0"/>
              <a:t>(x):</a:t>
            </a:r>
            <a:endParaRPr lang="en-US" sz="4000" baseline="300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6482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coefficient </a:t>
            </a:r>
            <a:r>
              <a:rPr lang="en-US" sz="5400" dirty="0"/>
              <a:t>already </a:t>
            </a:r>
            <a:r>
              <a:rPr lang="en-US" sz="5400" dirty="0" smtClean="0"/>
              <a:t>known</a:t>
            </a:r>
            <a:endParaRPr lang="en-US" sz="5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43000" y="2676525"/>
            <a:ext cx="6629400" cy="18288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057408"/>
              </p:ext>
            </p:extLst>
          </p:nvPr>
        </p:nvGraphicFramePr>
        <p:xfrm>
          <a:off x="1631950" y="2438400"/>
          <a:ext cx="588010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89" name="Equation" r:id="rId4" imgW="1358900" imgH="495300" progId="Equation.DSMT4">
                  <p:embed/>
                </p:oleObj>
              </mc:Choice>
              <mc:Fallback>
                <p:oleObj name="Equation" r:id="rId4" imgW="135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1950" y="2438400"/>
                        <a:ext cx="5880100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93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Conclusion: 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62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how many ways can we fill a bag with </a:t>
            </a:r>
            <a:r>
              <a:rPr lang="en-US" sz="4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of our fruits?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363740"/>
              </p:ext>
            </p:extLst>
          </p:nvPr>
        </p:nvGraphicFramePr>
        <p:xfrm>
          <a:off x="2436482" y="2819400"/>
          <a:ext cx="4271036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46" name="Equation" r:id="rId4" imgW="2095500" imgH="914400" progId="Equation.DSMT4">
                  <p:embed/>
                </p:oleObj>
              </mc:Choice>
              <mc:Fallback>
                <p:oleObj name="Equation" r:id="rId4" imgW="20955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482" y="2819400"/>
                        <a:ext cx="4271036" cy="1863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7559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6085" y="2979241"/>
            <a:ext cx="7164519" cy="707886"/>
            <a:chOff x="886085" y="2979241"/>
            <a:chExt cx="7164519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2133600" y="3010019"/>
              <a:ext cx="5917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k</a:t>
              </a:r>
              <a:r>
                <a:rPr lang="en-US" sz="3600" dirty="0" smtClean="0"/>
                <a:t> bananas</a:t>
              </a:r>
              <a:endParaRPr lang="en-US" sz="3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6085" y="2979241"/>
              <a:ext cx="67358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err="1" smtClean="0">
                  <a:solidFill>
                    <a:srgbClr val="939E00"/>
                  </a:solidFill>
                </a:rPr>
                <a:t>b</a:t>
              </a:r>
              <a:r>
                <a:rPr lang="en-US" sz="4000" baseline="-25000" dirty="0" err="1" smtClean="0">
                  <a:solidFill>
                    <a:srgbClr val="939E00"/>
                  </a:solidFill>
                </a:rPr>
                <a:t>k</a:t>
              </a:r>
              <a:endParaRPr lang="en-US" sz="4000" dirty="0">
                <a:solidFill>
                  <a:srgbClr val="939E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90600" y="2105561"/>
            <a:ext cx="6838308" cy="1323439"/>
            <a:chOff x="930168" y="2133600"/>
            <a:chExt cx="6838308" cy="2089588"/>
          </a:xfrm>
        </p:grpSpPr>
        <p:sp>
          <p:nvSpPr>
            <p:cNvPr id="12" name="TextBox 11"/>
            <p:cNvSpPr txBox="1"/>
            <p:nvPr/>
          </p:nvSpPr>
          <p:spPr>
            <a:xfrm>
              <a:off x="2133600" y="2164378"/>
              <a:ext cx="5634876" cy="102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j</a:t>
              </a:r>
              <a:r>
                <a:rPr lang="en-US" sz="3600" dirty="0" smtClean="0"/>
                <a:t> apples </a:t>
              </a:r>
              <a:endParaRPr lang="en-US" sz="3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0168" y="2133600"/>
              <a:ext cx="593832" cy="2089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err="1" smtClean="0">
                  <a:solidFill>
                    <a:srgbClr val="008000"/>
                  </a:solidFill>
                </a:rPr>
                <a:t>a</a:t>
              </a:r>
              <a:r>
                <a:rPr lang="en-US" sz="4000" baseline="-25000" dirty="0" err="1" smtClean="0">
                  <a:solidFill>
                    <a:srgbClr val="008000"/>
                  </a:solidFill>
                </a:rPr>
                <a:t>j</a:t>
              </a:r>
              <a:endParaRPr lang="en-US" sz="4000" baseline="-25000" dirty="0" smtClean="0">
                <a:solidFill>
                  <a:srgbClr val="008000"/>
                </a:solidFill>
              </a:endParaRPr>
            </a:p>
            <a:p>
              <a:endParaRPr lang="en-US" sz="4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8353" y="4191000"/>
            <a:ext cx="8374647" cy="1446550"/>
            <a:chOff x="388353" y="4191000"/>
            <a:chExt cx="8374647" cy="1446550"/>
          </a:xfrm>
        </p:grpSpPr>
        <p:sp>
          <p:nvSpPr>
            <p:cNvPr id="14" name="Rectangle 13"/>
            <p:cNvSpPr/>
            <p:nvPr/>
          </p:nvSpPr>
          <p:spPr>
            <a:xfrm>
              <a:off x="2133600" y="4191000"/>
              <a:ext cx="662940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5760" indent="-365760"/>
              <a:r>
                <a:rPr lang="en-US" dirty="0" smtClean="0"/>
                <a:t>= # ways to pick </a:t>
              </a:r>
              <a:r>
                <a:rPr lang="en-US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/>
                <a:t> apples       </a:t>
              </a:r>
            </a:p>
            <a:p>
              <a:pPr marL="365760" indent="-365760"/>
              <a:r>
                <a:rPr lang="en-US" dirty="0"/>
                <a:t> </a:t>
              </a:r>
              <a:r>
                <a:rPr lang="en-US" dirty="0" smtClean="0"/>
                <a:t>  and </a:t>
              </a:r>
              <a:r>
                <a:rPr lang="en-US" dirty="0" smtClean="0">
                  <a:solidFill>
                    <a:srgbClr val="000000"/>
                  </a:solidFill>
                </a:rPr>
                <a:t>rest </a:t>
              </a:r>
              <a:r>
                <a:rPr lang="en-US" dirty="0" smtClean="0"/>
                <a:t>bananas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8353" y="4191000"/>
              <a:ext cx="166904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a</a:t>
              </a:r>
              <a:r>
                <a:rPr lang="en-US" baseline="-25000" dirty="0" smtClean="0">
                  <a:solidFill>
                    <a:srgbClr val="008000"/>
                  </a:solidFill>
                </a:rPr>
                <a:t>j</a:t>
              </a:r>
              <a:r>
                <a:rPr lang="en-US" dirty="0" smtClean="0">
                  <a:solidFill>
                    <a:srgbClr val="939E00"/>
                  </a:solidFill>
                </a:rPr>
                <a:t>b</a:t>
              </a:r>
              <a:r>
                <a:rPr lang="en-US" baseline="-25000" dirty="0" smtClean="0">
                  <a:solidFill>
                    <a:srgbClr val="939E00"/>
                  </a:solidFill>
                </a:rPr>
                <a:t>12-j</a:t>
              </a:r>
              <a:endParaRPr lang="en-US" dirty="0">
                <a:solidFill>
                  <a:srgbClr val="939E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786868"/>
              </p:ext>
            </p:extLst>
          </p:nvPr>
        </p:nvGraphicFramePr>
        <p:xfrm>
          <a:off x="584200" y="2495550"/>
          <a:ext cx="7886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4" name="Equation" r:id="rId3" imgW="7886700" imgH="914400" progId="Equation.DSMT4">
                  <p:embed/>
                </p:oleObj>
              </mc:Choice>
              <mc:Fallback>
                <p:oleObj name="Equation" r:id="rId3" imgW="788670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495550"/>
                        <a:ext cx="7886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743200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0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bananas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467100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 </a:t>
            </a:r>
            <a:r>
              <a:rPr lang="en-US" sz="3600" dirty="0" smtClean="0"/>
              <a:t>apple   and </a:t>
            </a:r>
            <a:r>
              <a:rPr lang="en-US" sz="3600" dirty="0" smtClean="0">
                <a:solidFill>
                  <a:srgbClr val="0000FF"/>
                </a:solidFill>
              </a:rPr>
              <a:t>11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342153"/>
              </p:ext>
            </p:extLst>
          </p:nvPr>
        </p:nvGraphicFramePr>
        <p:xfrm>
          <a:off x="3124200" y="4331680"/>
          <a:ext cx="152399" cy="62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3" name="Equation" r:id="rId3" imgW="165100" imgH="673100" progId="Equation.DSMT4">
                  <p:embed/>
                </p:oleObj>
              </mc:Choice>
              <mc:Fallback>
                <p:oleObj name="Equation" r:id="rId3" imgW="165100" imgH="6731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31680"/>
                        <a:ext cx="152399" cy="6213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3400" y="5125135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0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252147" y="5791200"/>
            <a:ext cx="220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Total=5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55641" y="27432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7918772" y="346710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7955641" y="5125135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graphicFrame>
        <p:nvGraphicFramePr>
          <p:cNvPr id="181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37216"/>
              </p:ext>
            </p:extLst>
          </p:nvPr>
        </p:nvGraphicFramePr>
        <p:xfrm>
          <a:off x="8069263" y="4279899"/>
          <a:ext cx="160337" cy="653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4" name="Equation" r:id="rId5" imgW="165100" imgH="673100" progId="Equation.DSMT4">
                  <p:embed/>
                </p:oleObj>
              </mc:Choice>
              <mc:Fallback>
                <p:oleObj name="Equation" r:id="rId5" imgW="165100" imgH="6731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9263" y="4279899"/>
                        <a:ext cx="160337" cy="6536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898162" y="1981200"/>
            <a:ext cx="3169638" cy="769441"/>
            <a:chOff x="5898162" y="1981200"/>
            <a:chExt cx="3169638" cy="769441"/>
          </a:xfrm>
        </p:grpSpPr>
        <p:sp>
          <p:nvSpPr>
            <p:cNvPr id="12" name="TextBox 11"/>
            <p:cNvSpPr txBox="1"/>
            <p:nvPr/>
          </p:nvSpPr>
          <p:spPr>
            <a:xfrm>
              <a:off x="7476950" y="2020669"/>
              <a:ext cx="15908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u="sng" dirty="0" smtClean="0"/>
                <a:t>#ways</a:t>
              </a:r>
              <a:endParaRPr lang="en-US" sz="3600" u="sn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898162" y="1981200"/>
              <a:ext cx="5788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8000"/>
                  </a:solidFill>
                </a:rPr>
                <a:t>a</a:t>
              </a:r>
              <a:r>
                <a:rPr lang="en-US" baseline="-25000" dirty="0" err="1" smtClean="0">
                  <a:solidFill>
                    <a:srgbClr val="008000"/>
                  </a:solidFill>
                </a:rPr>
                <a:t>i</a:t>
              </a:r>
              <a:endParaRPr lang="en-US" baseline="-25000" dirty="0">
                <a:solidFill>
                  <a:srgbClr val="008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93241" y="1981200"/>
              <a:ext cx="12267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E1B400"/>
                  </a:solidFill>
                </a:rPr>
                <a:t>b</a:t>
              </a:r>
              <a:r>
                <a:rPr lang="en-US" baseline="-25000" dirty="0" smtClean="0">
                  <a:solidFill>
                    <a:srgbClr val="E1B400"/>
                  </a:solidFill>
                </a:rPr>
                <a:t>12-j</a:t>
              </a:r>
              <a:endParaRPr lang="en-US" baseline="-25000" dirty="0">
                <a:solidFill>
                  <a:srgbClr val="E1B400"/>
                </a:solidFill>
              </a:endParaRP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266410"/>
              </p:ext>
            </p:extLst>
          </p:nvPr>
        </p:nvGraphicFramePr>
        <p:xfrm>
          <a:off x="6172200" y="2743200"/>
          <a:ext cx="127195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5" name="Equation" r:id="rId7" imgW="393700" imgH="165100" progId="Equation.DSMT4">
                  <p:embed/>
                </p:oleObj>
              </mc:Choice>
              <mc:Fallback>
                <p:oleObj name="Equation" r:id="rId7" imgW="3937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72200" y="2743200"/>
                        <a:ext cx="127195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013193"/>
              </p:ext>
            </p:extLst>
          </p:nvPr>
        </p:nvGraphicFramePr>
        <p:xfrm>
          <a:off x="6188075" y="3484563"/>
          <a:ext cx="13938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6" name="Equation" r:id="rId9" imgW="431800" imgH="177800" progId="Equation.DSMT4">
                  <p:embed/>
                </p:oleObj>
              </mc:Choice>
              <mc:Fallback>
                <p:oleObj name="Equation" r:id="rId9" imgW="4318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88075" y="3484563"/>
                        <a:ext cx="139382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40451"/>
              </p:ext>
            </p:extLst>
          </p:nvPr>
        </p:nvGraphicFramePr>
        <p:xfrm>
          <a:off x="6195647" y="5181600"/>
          <a:ext cx="127195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7" name="Equation" r:id="rId11" imgW="393700" imgH="165100" progId="Equation.DSMT4">
                  <p:embed/>
                </p:oleObj>
              </mc:Choice>
              <mc:Fallback>
                <p:oleObj name="Equation" r:id="rId11" imgW="3937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95647" y="5181600"/>
                        <a:ext cx="127195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25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16" grpId="0"/>
      <p:bldP spid="19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5" y="3658850"/>
            <a:ext cx="70783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this is the coefficient</a:t>
            </a:r>
          </a:p>
          <a:p>
            <a:r>
              <a:rPr lang="en-US" dirty="0" smtClean="0"/>
              <a:t>of x</a:t>
            </a:r>
            <a:r>
              <a:rPr lang="en-US" baseline="30000" dirty="0" smtClean="0">
                <a:solidFill>
                  <a:srgbClr val="0000FF"/>
                </a:solidFill>
              </a:rPr>
              <a:t>12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rgbClr val="00B050"/>
                </a:solidFill>
              </a:rPr>
              <a:t>A</a:t>
            </a:r>
            <a:r>
              <a:rPr lang="en-US" dirty="0" err="1" smtClean="0"/>
              <a:t>(x)∙</a:t>
            </a:r>
            <a:r>
              <a:rPr lang="en-US" dirty="0" err="1" smtClean="0">
                <a:solidFill>
                  <a:srgbClr val="939E00"/>
                </a:solidFill>
              </a:rPr>
              <a:t>B</a:t>
            </a:r>
            <a:r>
              <a:rPr lang="en-US" dirty="0" err="1" smtClean="0"/>
              <a:t>(x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853900"/>
              </p:ext>
            </p:extLst>
          </p:nvPr>
        </p:nvGraphicFramePr>
        <p:xfrm>
          <a:off x="584200" y="2495550"/>
          <a:ext cx="7886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7" name="Equation" r:id="rId3" imgW="7886700" imgH="914400" progId="Equation.DSMT4">
                  <p:embed/>
                </p:oleObj>
              </mc:Choice>
              <mc:Fallback>
                <p:oleObj name="Equation" r:id="rId3" imgW="78867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495550"/>
                        <a:ext cx="7886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71137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Counting with Generating </a:t>
            </a:r>
            <a:r>
              <a:rPr lang="en-US" dirty="0" err="1" smtClean="0"/>
              <a:t>Funcs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924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Different types of items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Items of the same type are indistinguishable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How many different bags of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items exist, subject to constraints on the number of each type?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371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coefficient of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baseline="300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in the product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err="1" smtClean="0"/>
              <a:t>(x)∙</a:t>
            </a:r>
            <a:r>
              <a:rPr lang="en-US" sz="3600" dirty="0" err="1" smtClean="0">
                <a:solidFill>
                  <a:srgbClr val="939E00"/>
                </a:solidFill>
              </a:rPr>
              <a:t>B</a:t>
            </a:r>
            <a:r>
              <a:rPr lang="en-US" sz="3600" dirty="0" err="1" smtClean="0"/>
              <a:t>(x</a:t>
            </a:r>
            <a:r>
              <a:rPr lang="en-US" sz="3600" dirty="0" smtClean="0"/>
              <a:t>):</a:t>
            </a:r>
            <a:endParaRPr lang="en-US" sz="3600" dirty="0"/>
          </a:p>
        </p:txBody>
      </p:sp>
      <p:graphicFrame>
        <p:nvGraphicFramePr>
          <p:cNvPr id="230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482948"/>
              </p:ext>
            </p:extLst>
          </p:nvPr>
        </p:nvGraphicFramePr>
        <p:xfrm>
          <a:off x="914400" y="4648200"/>
          <a:ext cx="225266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25" name="Equation" r:id="rId3" imgW="2489200" imgH="914400" progId="Equation.DSMT4">
                  <p:embed/>
                </p:oleObj>
              </mc:Choice>
              <mc:Fallback>
                <p:oleObj name="Equation" r:id="rId3" imgW="2489200" imgH="914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2252663" cy="827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43928"/>
              </p:ext>
            </p:extLst>
          </p:nvPr>
        </p:nvGraphicFramePr>
        <p:xfrm>
          <a:off x="173048" y="2667000"/>
          <a:ext cx="8742352" cy="828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26" name="Equation" r:id="rId5" imgW="8178800" imgH="774700" progId="Equation.3">
                  <p:embed/>
                </p:oleObj>
              </mc:Choice>
              <mc:Fallback>
                <p:oleObj name="Equation" r:id="rId5" imgW="8178800" imgH="77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48" y="2667000"/>
                        <a:ext cx="8742352" cy="828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15733"/>
              </p:ext>
            </p:extLst>
          </p:nvPr>
        </p:nvGraphicFramePr>
        <p:xfrm>
          <a:off x="247650" y="3657600"/>
          <a:ext cx="8591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27" name="Equation" r:id="rId7" imgW="7810500" imgH="762000" progId="Equation.DSMT4">
                  <p:embed/>
                </p:oleObj>
              </mc:Choice>
              <mc:Fallback>
                <p:oleObj name="Equation" r:id="rId7" imgW="7810500" imgH="76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650" y="3657600"/>
                        <a:ext cx="85915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613861"/>
              </p:ext>
            </p:extLst>
          </p:nvPr>
        </p:nvGraphicFramePr>
        <p:xfrm>
          <a:off x="1714500" y="5486400"/>
          <a:ext cx="571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28" name="Equation" r:id="rId9" imgW="6311900" imgH="914400" progId="Equation.DSMT4">
                  <p:embed/>
                </p:oleObj>
              </mc:Choice>
              <mc:Fallback>
                <p:oleObj name="Equation" r:id="rId9" imgW="63119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486400"/>
                        <a:ext cx="5715000" cy="82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49428"/>
              </p:ext>
            </p:extLst>
          </p:nvPr>
        </p:nvGraphicFramePr>
        <p:xfrm>
          <a:off x="3276600" y="4648200"/>
          <a:ext cx="277018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29" name="Equation" r:id="rId11" imgW="3060700" imgH="914400" progId="Equation.DSMT4">
                  <p:embed/>
                </p:oleObj>
              </mc:Choice>
              <mc:Fallback>
                <p:oleObj name="Equation" r:id="rId11" imgW="30607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48200"/>
                        <a:ext cx="2770187" cy="827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131873"/>
            <a:ext cx="7848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is the coefficient of x</a:t>
            </a:r>
            <a:r>
              <a:rPr lang="en-US" sz="4800" baseline="30000" dirty="0" smtClean="0">
                <a:solidFill>
                  <a:srgbClr val="0000FF"/>
                </a:solidFill>
              </a:rPr>
              <a:t>12</a:t>
            </a:r>
            <a:r>
              <a:rPr lang="en-US" sz="4800" dirty="0" smtClean="0"/>
              <a:t> in </a:t>
            </a:r>
          </a:p>
          <a:p>
            <a:pPr algn="ctr"/>
            <a:r>
              <a:rPr lang="en-US" sz="6000" dirty="0" err="1" smtClean="0">
                <a:solidFill>
                  <a:srgbClr val="00B050"/>
                </a:solidFill>
              </a:rPr>
              <a:t>A</a:t>
            </a:r>
            <a:r>
              <a:rPr lang="en-US" sz="6000" dirty="0" err="1" smtClean="0"/>
              <a:t>(x)∙</a:t>
            </a:r>
            <a:r>
              <a:rPr lang="en-US" sz="6000" dirty="0" err="1" smtClean="0">
                <a:solidFill>
                  <a:srgbClr val="939E00"/>
                </a:solidFill>
              </a:rPr>
              <a:t>B</a:t>
            </a:r>
            <a:r>
              <a:rPr lang="en-US" sz="6000" dirty="0" err="1" smtClean="0"/>
              <a:t>(x</a:t>
            </a:r>
            <a:r>
              <a:rPr lang="en-US" sz="6000" dirty="0" smtClean="0"/>
              <a:t>)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886356" y="4268450"/>
            <a:ext cx="7419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generating function for</a:t>
            </a:r>
          </a:p>
          <a:p>
            <a:r>
              <a:rPr lang="en-US" dirty="0" smtClean="0"/>
              <a:t>picking apples &amp; bananas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43200" y="2667000"/>
          <a:ext cx="3678238" cy="226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59" name="Equation" r:id="rId3" imgW="762000" imgH="469900" progId="Equation.DSMT4">
                  <p:embed/>
                </p:oleObj>
              </mc:Choice>
              <mc:Fallback>
                <p:oleObj name="Equation" r:id="rId3" imgW="7620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67000"/>
                        <a:ext cx="3678238" cy="2268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onsidering only the oranges and bananas…</a:t>
            </a:r>
            <a:endParaRPr lang="en-US" sz="4000" dirty="0"/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1155700" y="2971800"/>
          <a:ext cx="66040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6603840" imgH="2920680" progId="Equation.DSMT4">
                  <p:embed/>
                </p:oleObj>
              </mc:Choice>
              <mc:Fallback>
                <p:oleObj name="Equation" r:id="rId4" imgW="6603840" imgH="292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971800"/>
                        <a:ext cx="6604000" cy="292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0626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021332"/>
              </p:ext>
            </p:extLst>
          </p:nvPr>
        </p:nvGraphicFramePr>
        <p:xfrm>
          <a:off x="1301750" y="1447800"/>
          <a:ext cx="648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04" name="Equation" r:id="rId4" imgW="6489700" imgH="850900" progId="Equation.DSMT4">
                  <p:embed/>
                </p:oleObj>
              </mc:Choice>
              <mc:Fallback>
                <p:oleObj name="Equation" r:id="rId4" imgW="64897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1447800"/>
                        <a:ext cx="648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2591812"/>
            <a:ext cx="876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makes sense: the only size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n</a:t>
            </a:r>
            <a:r>
              <a:rPr lang="en-US" sz="4800" dirty="0" smtClean="0"/>
              <a:t> bag of oranges &amp; bananas</a:t>
            </a:r>
          </a:p>
          <a:p>
            <a:r>
              <a:rPr lang="en-US" sz="4800" dirty="0" smtClean="0"/>
              <a:t>must have  </a:t>
            </a:r>
            <a:r>
              <a:rPr lang="en-US" sz="4800" dirty="0"/>
              <a:t>rem(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/>
              <a:t>,3</a:t>
            </a:r>
            <a:r>
              <a:rPr lang="en-US" sz="4800" dirty="0" smtClean="0"/>
              <a:t>) </a:t>
            </a:r>
            <a:r>
              <a:rPr lang="en-US" sz="4800" dirty="0" smtClean="0"/>
              <a:t>oranges</a:t>
            </a:r>
          </a:p>
          <a:p>
            <a:r>
              <a:rPr lang="en-US" sz="4800" dirty="0" smtClean="0"/>
              <a:t>and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800" dirty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4800" dirty="0">
                <a:sym typeface="Symbol"/>
              </a:rPr>
              <a:t> </a:t>
            </a:r>
            <a:r>
              <a:rPr lang="en-US" sz="4800" dirty="0"/>
              <a:t>rem(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/>
              <a:t>,3</a:t>
            </a:r>
            <a:r>
              <a:rPr lang="en-US" sz="4800" dirty="0" smtClean="0"/>
              <a:t>) </a:t>
            </a:r>
            <a:r>
              <a:rPr lang="en-US" sz="4800" dirty="0" smtClean="0"/>
              <a:t>bananas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3075511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76200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600" dirty="0" smtClean="0"/>
              <a:t>In how many ways can we fill a bag with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 smtClean="0"/>
              <a:t> fruits given the following constraints?</a:t>
            </a:r>
            <a:endParaRPr lang="en-US" sz="3600" dirty="0"/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At most 2 </a:t>
            </a:r>
            <a:r>
              <a:rPr lang="en-US" sz="3600" dirty="0" smtClean="0">
                <a:solidFill>
                  <a:srgbClr val="FF9900"/>
                </a:solidFill>
              </a:rPr>
              <a:t>oranges</a:t>
            </a:r>
            <a:r>
              <a:rPr lang="en-US" sz="3600" dirty="0" smtClean="0"/>
              <a:t>.</a:t>
            </a:r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00B050"/>
                </a:solidFill>
              </a:rPr>
              <a:t>apples</a:t>
            </a:r>
            <a:r>
              <a:rPr lang="en-US" sz="3600" dirty="0" smtClean="0"/>
              <a:t>.</a:t>
            </a:r>
          </a:p>
          <a:p>
            <a:pPr marL="274320"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939E00"/>
                </a:solidFill>
              </a:rPr>
              <a:t>bananas</a:t>
            </a:r>
            <a:r>
              <a:rPr lang="en-US" sz="3600" dirty="0" smtClean="0"/>
              <a:t> that only come in bunches of 3.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Bags with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 4 fruits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810000"/>
          </a:xfrm>
        </p:spPr>
        <p:txBody>
          <a:bodyPr/>
          <a:lstStyle/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1 </a:t>
            </a:r>
            <a:r>
              <a:rPr lang="en-US" sz="4000" dirty="0" smtClean="0">
                <a:solidFill>
                  <a:srgbClr val="00B050"/>
                </a:solidFill>
              </a:rPr>
              <a:t>apple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4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0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2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2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540514"/>
            <a:ext cx="6479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Number of 4-fruit bags: 5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At most 2 oranges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5800" y="1574799"/>
          <a:ext cx="3454400" cy="1397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2" name="Equation" r:id="rId3" imgW="3454200" imgH="1396800" progId="Equation.DSMT4">
                  <p:embed/>
                </p:oleObj>
              </mc:Choice>
              <mc:Fallback>
                <p:oleObj name="Equation" r:id="rId3" imgW="3454200" imgH="1396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74799"/>
                        <a:ext cx="3454400" cy="1397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352800" y="1447800"/>
            <a:ext cx="5257800" cy="1447800"/>
            <a:chOff x="3352800" y="1447800"/>
            <a:chExt cx="5257800" cy="1447800"/>
          </a:xfrm>
        </p:grpSpPr>
        <p:sp>
          <p:nvSpPr>
            <p:cNvPr id="11" name="TextBox 10"/>
            <p:cNvSpPr txBox="1"/>
            <p:nvPr/>
          </p:nvSpPr>
          <p:spPr>
            <a:xfrm>
              <a:off x="5181600" y="1447800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FF"/>
                  </a:solidFill>
                </a:rPr>
                <a:t># ways to pick k oranges</a:t>
              </a:r>
            </a:p>
          </p:txBody>
        </p:sp>
        <p:sp>
          <p:nvSpPr>
            <p:cNvPr id="12" name="Arc 11"/>
            <p:cNvSpPr/>
            <p:nvPr/>
          </p:nvSpPr>
          <p:spPr bwMode="auto">
            <a:xfrm>
              <a:off x="3352800" y="1600200"/>
              <a:ext cx="2590800" cy="1295400"/>
            </a:xfrm>
            <a:prstGeom prst="arc">
              <a:avLst>
                <a:gd name="adj1" fmla="val 11311335"/>
                <a:gd name="adj2" fmla="val 18544453"/>
              </a:avLst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762000" y="5257800"/>
          <a:ext cx="2895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3" name="Equation" r:id="rId5" imgW="2895480" imgH="647640" progId="Equation.DSMT4">
                  <p:embed/>
                </p:oleObj>
              </mc:Choice>
              <mc:Fallback>
                <p:oleObj name="Equation" r:id="rId5" imgW="2895480" imgH="647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2895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762000" y="45720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4" name="Equation" r:id="rId7" imgW="1295280" imgH="609480" progId="Equation.DSMT4">
                  <p:embed/>
                </p:oleObj>
              </mc:Choice>
              <mc:Fallback>
                <p:oleObj name="Equation" r:id="rId7" imgW="1295280" imgH="609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762000" y="38862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5" name="Equation" r:id="rId9" imgW="1295280" imgH="609480" progId="Equation.DSMT4">
                  <p:embed/>
                </p:oleObj>
              </mc:Choice>
              <mc:Fallback>
                <p:oleObj name="Equation" r:id="rId9" imgW="1295280" imgH="609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762000" y="3194050"/>
          <a:ext cx="1295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6" name="Equation" r:id="rId11" imgW="1295280" imgH="622080" progId="Equation.DSMT4">
                  <p:embed/>
                </p:oleObj>
              </mc:Choice>
              <mc:Fallback>
                <p:oleObj name="Equation" r:id="rId11" imgW="1295280" imgH="622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94050"/>
                        <a:ext cx="1295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5575300" y="4114800"/>
          <a:ext cx="1892300" cy="1346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7" name="Equation" r:id="rId13" imgW="1892160" imgH="1346040" progId="Equation.DSMT4">
                  <p:embed/>
                </p:oleObj>
              </mc:Choice>
              <mc:Fallback>
                <p:oleObj name="Equation" r:id="rId13" imgW="1892160" imgH="13460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114800"/>
                        <a:ext cx="1892300" cy="1346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429000" y="2819400"/>
            <a:ext cx="4800600" cy="3124200"/>
            <a:chOff x="3429000" y="2819400"/>
            <a:chExt cx="4800600" cy="3124200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3429000" y="2819400"/>
            <a:ext cx="546100" cy="312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88" name="Equation" r:id="rId15" imgW="545760" imgH="3124080" progId="Equation.DSMT4">
                    <p:embed/>
                  </p:oleObj>
                </mc:Choice>
                <mc:Fallback>
                  <p:oleObj name="Equation" r:id="rId15" imgW="545760" imgH="312408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2819400"/>
                          <a:ext cx="546100" cy="3124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4152900" y="3301999"/>
            <a:ext cx="4076700" cy="660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89" name="Equation" r:id="rId17" imgW="4076640" imgH="660240" progId="Equation.DSMT4">
                    <p:embed/>
                  </p:oleObj>
                </mc:Choice>
                <mc:Fallback>
                  <p:oleObj name="Equation" r:id="rId17" imgW="4076640" imgH="6602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900" y="3301999"/>
                          <a:ext cx="4076700" cy="660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" name="Picture 4" descr="C:\Documents and Settings\Jay Fucetola\Local Settings\Temporary Internet Files\Content.IE5\4UM4GAQE\j0436894[1]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172200" y="533400"/>
            <a:ext cx="571500" cy="5715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00" y="1295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There is only 1 way to pick a bag of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dirty="0" smtClean="0"/>
              <a:t> apples</a:t>
            </a:r>
            <a:r>
              <a:rPr lang="en-US" sz="4000" dirty="0" smtClean="0">
                <a:solidFill>
                  <a:srgbClr val="008000"/>
                </a:solidFill>
              </a:rPr>
              <a:t>:  </a:t>
            </a:r>
            <a:r>
              <a:rPr lang="en-US" sz="4000" dirty="0" err="1" smtClean="0">
                <a:solidFill>
                  <a:srgbClr val="008000"/>
                </a:solidFill>
              </a:rPr>
              <a:t>a</a:t>
            </a:r>
            <a:r>
              <a:rPr lang="en-US" sz="40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/>
              <a:t>= 1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Any number </a:t>
            </a:r>
            <a:r>
              <a:rPr lang="en-US" dirty="0" smtClean="0">
                <a:solidFill>
                  <a:srgbClr val="000000"/>
                </a:solidFill>
              </a:rPr>
              <a:t>of apples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363832"/>
              </p:ext>
            </p:extLst>
          </p:nvPr>
        </p:nvGraphicFramePr>
        <p:xfrm>
          <a:off x="450850" y="2776538"/>
          <a:ext cx="8253413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9" name="Equation" r:id="rId4" imgW="5461000" imgH="2133600" progId="Equation.DSMT4">
                  <p:embed/>
                </p:oleObj>
              </mc:Choice>
              <mc:Fallback>
                <p:oleObj name="Equation" r:id="rId4" imgW="5461000" imgH="2133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2776538"/>
                        <a:ext cx="8253413" cy="322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:\Documents and Settings\Jay Fucetola\Local Settings\Temporary Internet Files\Content.IE5\N8TPV7C9\j04369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5334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43719"/>
              </p:ext>
            </p:extLst>
          </p:nvPr>
        </p:nvGraphicFramePr>
        <p:xfrm>
          <a:off x="304800" y="3240088"/>
          <a:ext cx="801370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7" name="Equation" r:id="rId4" imgW="8013700" imgH="1562100" progId="Equation.DSMT4">
                  <p:embed/>
                </p:oleObj>
              </mc:Choice>
              <mc:Fallback>
                <p:oleObj name="Equation" r:id="rId4" imgW="8013700" imgH="1562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40088"/>
                        <a:ext cx="8013700" cy="156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679444"/>
              </p:ext>
            </p:extLst>
          </p:nvPr>
        </p:nvGraphicFramePr>
        <p:xfrm>
          <a:off x="271543" y="3147060"/>
          <a:ext cx="8796257" cy="1671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8" name="Equation" r:id="rId6" imgW="8280400" imgH="1574800" progId="Equation.3">
                  <p:embed/>
                </p:oleObj>
              </mc:Choice>
              <mc:Fallback>
                <p:oleObj name="Equation" r:id="rId6" imgW="8280400" imgH="1574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43" y="3147060"/>
                        <a:ext cx="8796257" cy="167194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Substituting 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30000" dirty="0" err="1" smtClean="0">
                <a:solidFill>
                  <a:srgbClr val="000000"/>
                </a:solidFill>
              </a:rPr>
              <a:t>k</a:t>
            </a:r>
            <a:r>
              <a:rPr lang="en-US" dirty="0" smtClean="0"/>
              <a:t> for 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167FB316-D213-489C-8FDE-91E3356C5A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135"/>
              </p:ext>
            </p:extLst>
          </p:nvPr>
        </p:nvGraphicFramePr>
        <p:xfrm>
          <a:off x="641350" y="1358900"/>
          <a:ext cx="51689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9" name="Equation" r:id="rId8" imgW="5168900" imgH="1574800" progId="Equation.3">
                  <p:embed/>
                </p:oleObj>
              </mc:Choice>
              <mc:Fallback>
                <p:oleObj name="Equation" r:id="rId8" imgW="5168900" imgH="1574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358900"/>
                        <a:ext cx="51689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116949"/>
              </p:ext>
            </p:extLst>
          </p:nvPr>
        </p:nvGraphicFramePr>
        <p:xfrm>
          <a:off x="952500" y="4870450"/>
          <a:ext cx="7632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0" name="Equation" r:id="rId10" imgW="7632700" imgH="1511300" progId="Equation.3">
                  <p:embed/>
                </p:oleObj>
              </mc:Choice>
              <mc:Fallback>
                <p:oleObj name="Equation" r:id="rId10" imgW="7632700" imgH="15113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870450"/>
                        <a:ext cx="76327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667000" y="4191000"/>
            <a:ext cx="5334000" cy="914400"/>
            <a:chOff x="2667000" y="4191000"/>
            <a:chExt cx="5334000" cy="9144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5400000">
              <a:off x="2362200" y="4572000"/>
              <a:ext cx="762000" cy="152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810000" y="4267200"/>
              <a:ext cx="9144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4953000" y="4191000"/>
              <a:ext cx="1905000" cy="914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6400800" y="4191000"/>
              <a:ext cx="16002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Bananas </a:t>
            </a:r>
            <a:r>
              <a:rPr lang="en-US" dirty="0" smtClean="0"/>
              <a:t>in bunches of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492993"/>
              </p:ext>
            </p:extLst>
          </p:nvPr>
        </p:nvGraphicFramePr>
        <p:xfrm>
          <a:off x="258763" y="1577975"/>
          <a:ext cx="87026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6" name="Equation" r:id="rId4" imgW="7251700" imgH="1092200" progId="Equation.3">
                  <p:embed/>
                </p:oleObj>
              </mc:Choice>
              <mc:Fallback>
                <p:oleObj name="Equation" r:id="rId4" imgW="7251700" imgH="1092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1577975"/>
                        <a:ext cx="8702675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330450" y="2895600"/>
          <a:ext cx="452596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7" name="Equation" r:id="rId6" imgW="3390840" imgH="1269720" progId="Equation.DSMT4">
                  <p:embed/>
                </p:oleObj>
              </mc:Choice>
              <mc:Fallback>
                <p:oleObj name="Equation" r:id="rId6" imgW="3390840" imgH="1269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895600"/>
                        <a:ext cx="4525963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C:\Documents and Settings\Jay Fucetola\Local Settings\Temporary Internet Files\Content.IE5\N8TPV7C9\j0436895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67600" y="3048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105400" cy="1143000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Convolution Rule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convolution.</a:t>
            </a:r>
            <a:fld id="{A585D087-0720-40C8-BCB9-442D95888E3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762000" y="4445000"/>
          <a:ext cx="3479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7" name="Equation" r:id="rId4" imgW="3479760" imgH="1269720" progId="Equation.DSMT4">
                  <p:embed/>
                </p:oleObj>
              </mc:Choice>
              <mc:Fallback>
                <p:oleObj name="Equation" r:id="rId4" imgW="3479760" imgH="1269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45000"/>
                        <a:ext cx="34798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762000" y="2921000"/>
          <a:ext cx="3251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8" name="Equation" r:id="rId6" imgW="3251160" imgH="1269720" progId="Equation.DSMT4">
                  <p:embed/>
                </p:oleObj>
              </mc:Choice>
              <mc:Fallback>
                <p:oleObj name="Equation" r:id="rId6" imgW="3251160" imgH="1269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21000"/>
                        <a:ext cx="32512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762000" y="1371600"/>
          <a:ext cx="3505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9" name="Equation" r:id="rId8" imgW="3504960" imgH="1346040" progId="Equation.DSMT4">
                  <p:embed/>
                </p:oleObj>
              </mc:Choice>
              <mc:Fallback>
                <p:oleObj name="Equation" r:id="rId8" imgW="3504960" imgH="1346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35052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1371600"/>
            <a:ext cx="403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We can use the individual generating functions to solve original fruit problem!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21953</TotalTime>
  <Words>630</Words>
  <Application>Microsoft Macintosh PowerPoint</Application>
  <PresentationFormat>On-screen Show (4:3)</PresentationFormat>
  <Paragraphs>120</Paragraphs>
  <Slides>23</Slides>
  <Notes>15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6.042 Lecture Template</vt:lpstr>
      <vt:lpstr>Equation</vt:lpstr>
      <vt:lpstr>MathType 6.0 Equation</vt:lpstr>
      <vt:lpstr>PowerPoint Presentation</vt:lpstr>
      <vt:lpstr>Counting with Generating Funcs</vt:lpstr>
      <vt:lpstr>Bags of fruit</vt:lpstr>
      <vt:lpstr>Bags with n = 4 fruits </vt:lpstr>
      <vt:lpstr>At most 2 oranges</vt:lpstr>
      <vt:lpstr>Any number of apples</vt:lpstr>
      <vt:lpstr>Substituting xk for x</vt:lpstr>
      <vt:lpstr>Bananas in bunches of 3</vt:lpstr>
      <vt:lpstr>Convolution Rule</vt:lpstr>
      <vt:lpstr>Convolution Rule</vt:lpstr>
      <vt:lpstr>Bags of Fruit</vt:lpstr>
      <vt:lpstr>A Familiar Generating Function</vt:lpstr>
      <vt:lpstr>A Familiar Generating Function?</vt:lpstr>
      <vt:lpstr>A Familiar Generating Function?</vt:lpstr>
      <vt:lpstr>Conclusion: Bags of Fruit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1913</cp:revision>
  <cp:lastPrinted>2012-04-20T13:32:44Z</cp:lastPrinted>
  <dcterms:created xsi:type="dcterms:W3CDTF">2010-04-23T03:47:24Z</dcterms:created>
  <dcterms:modified xsi:type="dcterms:W3CDTF">2013-04-25T00:20:43Z</dcterms:modified>
</cp:coreProperties>
</file>