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notesSlides/notesSlide13.xml" ContentType="application/vnd.openxmlformats-officedocument.presentationml.notesSlide+xml"/>
  <Override PartName="/ppt/embeddings/oleObject16.bin" ContentType="application/vnd.openxmlformats-officedocument.oleObject"/>
  <Override PartName="/ppt/notesSlides/notesSlide14.xml" ContentType="application/vnd.openxmlformats-officedocument.presentationml.notesSlide+xml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392" r:id="rId3"/>
    <p:sldId id="467" r:id="rId4"/>
    <p:sldId id="468" r:id="rId5"/>
    <p:sldId id="469" r:id="rId6"/>
    <p:sldId id="470" r:id="rId7"/>
    <p:sldId id="471" r:id="rId8"/>
    <p:sldId id="472" r:id="rId9"/>
    <p:sldId id="447" r:id="rId10"/>
    <p:sldId id="485" r:id="rId11"/>
    <p:sldId id="486" r:id="rId12"/>
    <p:sldId id="487" r:id="rId13"/>
    <p:sldId id="454" r:id="rId14"/>
    <p:sldId id="448" r:id="rId15"/>
    <p:sldId id="475" r:id="rId16"/>
    <p:sldId id="449" r:id="rId17"/>
    <p:sldId id="479" r:id="rId18"/>
    <p:sldId id="450" r:id="rId19"/>
    <p:sldId id="480" r:id="rId20"/>
    <p:sldId id="481" r:id="rId21"/>
    <p:sldId id="482" r:id="rId22"/>
    <p:sldId id="483" r:id="rId23"/>
    <p:sldId id="452" r:id="rId24"/>
    <p:sldId id="453" r:id="rId25"/>
    <p:sldId id="455" r:id="rId26"/>
    <p:sldId id="430" r:id="rId27"/>
    <p:sldId id="431" r:id="rId28"/>
    <p:sldId id="432" r:id="rId29"/>
    <p:sldId id="433" r:id="rId30"/>
    <p:sldId id="427" r:id="rId31"/>
  </p:sldIdLst>
  <p:sldSz cx="9144000" cy="6858000" type="screen4x3"/>
  <p:notesSz cx="9601200" cy="73152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03" autoAdjust="0"/>
    <p:restoredTop sz="94618" autoAdjust="0"/>
  </p:normalViewPr>
  <p:slideViewPr>
    <p:cSldViewPr snapToGrid="0" showGuides="1">
      <p:cViewPr>
        <p:scale>
          <a:sx n="120" d="100"/>
          <a:sy n="120" d="100"/>
        </p:scale>
        <p:origin x="-1120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3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97216-F7CF-45C8-938C-7B4DBF3D59F9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r>
              <a:rPr lang="en-US" dirty="0" smtClean="0"/>
              <a:t>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00305" y="6553200"/>
            <a:ext cx="1843699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r>
              <a:rPr lang="en-US" dirty="0" smtClean="0"/>
              <a:t>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84613" y="6553200"/>
            <a:ext cx="175939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46291" y="6553200"/>
            <a:ext cx="179771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38627" y="6553200"/>
            <a:ext cx="18053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3131" y="6553200"/>
            <a:ext cx="15608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8.png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The Logic of</a:t>
            </a:r>
            <a:br>
              <a:rPr lang="en-US" sz="8800" b="0" dirty="0" smtClean="0"/>
            </a:br>
            <a:r>
              <a:rPr lang="en-US" sz="8800" b="0" dirty="0" smtClean="0"/>
              <a:t>Propositions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62393" y="6553200"/>
            <a:ext cx="1581608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is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true,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30148" y="6553200"/>
            <a:ext cx="171385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Soundness &amp; Validity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226627" cy="34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A r</a:t>
            </a:r>
            <a:r>
              <a:rPr lang="en-US" sz="5400" dirty="0" smtClean="0">
                <a:latin typeface="Comic Sans MS"/>
                <a:cs typeface="Comic Sans MS"/>
              </a:rPr>
              <a:t>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{Antecedents}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08" y="1431462"/>
            <a:ext cx="9021172" cy="4140226"/>
          </a:xfrm>
        </p:spPr>
        <p:txBody>
          <a:bodyPr/>
          <a:lstStyle/>
          <a:p>
            <a:r>
              <a:rPr lang="en-US" sz="4400" dirty="0" smtClean="0"/>
              <a:t>3 Axiom patterns:</a:t>
            </a:r>
            <a:endParaRPr lang="en-US" sz="4000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P</a:t>
            </a:r>
            <a:endParaRPr lang="en-US" sz="4000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 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¬</a:t>
            </a:r>
            <a:r>
              <a:rPr lang="en-US" sz="4000" dirty="0" smtClean="0">
                <a:solidFill>
                  <a:srgbClr val="0000FF"/>
                </a:solidFill>
              </a:rPr>
              <a:t>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</a:t>
            </a:r>
            <a:r>
              <a:rPr lang="en-US" sz="4000" dirty="0" smtClean="0"/>
              <a:t>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00FF"/>
                </a:solidFill>
              </a:rPr>
              <a:t>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Q)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((Q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(P </a:t>
            </a:r>
            <a:r>
              <a:rPr lang="en-US" sz="4000" dirty="0" smtClean="0">
                <a:solidFill>
                  <a:srgbClr val="0000FF"/>
                </a:solidFill>
                <a:latin typeface="Symbol"/>
                <a:sym typeface="Symbol"/>
              </a:rPr>
              <a:t>→</a:t>
            </a:r>
            <a:r>
              <a:rPr lang="en-US" sz="4000" dirty="0" smtClean="0">
                <a:solidFill>
                  <a:srgbClr val="0000FF"/>
                </a:solidFill>
              </a:rPr>
              <a:t> R))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1 Rule: </a:t>
            </a:r>
            <a:r>
              <a:rPr lang="en-US" sz="4400" dirty="0" smtClean="0">
                <a:solidFill>
                  <a:srgbClr val="BB0FAB"/>
                </a:solidFill>
              </a:rPr>
              <a:t>modus ponens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93113" y="6553200"/>
            <a:ext cx="1650888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00" y="1355495"/>
            <a:ext cx="8111330" cy="4124786"/>
          </a:xfrm>
        </p:spPr>
        <p:txBody>
          <a:bodyPr/>
          <a:lstStyle/>
          <a:p>
            <a:pPr marL="0" indent="0"/>
            <a:r>
              <a:rPr lang="en-US" sz="4400" dirty="0" smtClean="0"/>
              <a:t>3 Axiom forms:</a:t>
            </a:r>
            <a:endParaRPr lang="en-US" sz="4000" dirty="0" smtClean="0">
              <a:solidFill>
                <a:srgbClr val="0000FF"/>
              </a:solidFill>
            </a:endParaRP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	 </a:t>
            </a:r>
          </a:p>
          <a:p>
            <a:pPr marL="0" indent="0"/>
            <a:r>
              <a:rPr lang="en-US" sz="4000" dirty="0" smtClean="0">
                <a:solidFill>
                  <a:srgbClr val="0000FF"/>
                </a:solidFill>
              </a:rPr>
              <a:t>  </a:t>
            </a:r>
          </a:p>
          <a:p>
            <a:pPr marL="171450" indent="-514350">
              <a:lnSpc>
                <a:spcPct val="150000"/>
              </a:lnSpc>
              <a:spcBef>
                <a:spcPts val="0"/>
              </a:spcBef>
            </a:pPr>
            <a:r>
              <a:rPr lang="en-US" sz="4400" dirty="0" smtClean="0"/>
              <a:t>One Rule: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50640"/>
              </p:ext>
            </p:extLst>
          </p:nvPr>
        </p:nvGraphicFramePr>
        <p:xfrm>
          <a:off x="702140" y="2048841"/>
          <a:ext cx="2811476" cy="7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3" name="Equation" r:id="rId3" imgW="850900" imgH="241300" progId="Equation.DSMT4">
                  <p:embed/>
                </p:oleObj>
              </mc:Choice>
              <mc:Fallback>
                <p:oleObj name="Equation" r:id="rId3" imgW="850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140" y="2048841"/>
                        <a:ext cx="2811476" cy="7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20855"/>
              </p:ext>
            </p:extLst>
          </p:nvPr>
        </p:nvGraphicFramePr>
        <p:xfrm>
          <a:off x="5499100" y="42545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4" name="Equation" r:id="rId5" imgW="139700" imgH="215900" progId="Equation.DSMT4">
                  <p:embed/>
                </p:oleObj>
              </mc:Choice>
              <mc:Fallback>
                <p:oleObj name="Equation" r:id="rId5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9100" y="42545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41049"/>
              </p:ext>
            </p:extLst>
          </p:nvPr>
        </p:nvGraphicFramePr>
        <p:xfrm>
          <a:off x="800088" y="2749550"/>
          <a:ext cx="31322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5" name="Equation" r:id="rId7" imgW="901700" imgH="241300" progId="Equation.DSMT4">
                  <p:embed/>
                </p:oleObj>
              </mc:Choice>
              <mc:Fallback>
                <p:oleObj name="Equation" r:id="rId7" imgW="901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0088" y="2749550"/>
                        <a:ext cx="313222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11499" y="4455584"/>
            <a:ext cx="4085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kern="0" dirty="0">
                <a:solidFill>
                  <a:srgbClr val="BB0FAB"/>
                </a:solidFill>
                <a:latin typeface="Comic Sans MS" pitchFamily="66" charset="0"/>
              </a:rPr>
              <a:t>modus ponens</a:t>
            </a:r>
            <a:endParaRPr lang="en-US" sz="6000" dirty="0" smtClean="0">
              <a:solidFill>
                <a:srgbClr val="BB0FAB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33526"/>
              </p:ext>
            </p:extLst>
          </p:nvPr>
        </p:nvGraphicFramePr>
        <p:xfrm>
          <a:off x="657781" y="3619505"/>
          <a:ext cx="7582582" cy="7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6" name="Equation" r:id="rId9" imgW="2209800" imgH="215900" progId="Equation.DSMT4">
                  <p:embed/>
                </p:oleObj>
              </mc:Choice>
              <mc:Fallback>
                <p:oleObj name="Equation" r:id="rId9" imgW="22098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7781" y="3619505"/>
                        <a:ext cx="7582582" cy="740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0112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1"/>
            <a:ext cx="8898340" cy="4612944"/>
          </a:xfrm>
        </p:spPr>
        <p:txBody>
          <a:bodyPr/>
          <a:lstStyle/>
          <a:p>
            <a:r>
              <a:rPr lang="en-US" sz="4400" dirty="0" smtClean="0"/>
              <a:t>Prove formulas by starting with</a:t>
            </a:r>
          </a:p>
          <a:p>
            <a:r>
              <a:rPr lang="en-US" sz="4400" dirty="0" smtClean="0"/>
              <a:t>axioms and repeatedly applying</a:t>
            </a:r>
          </a:p>
          <a:p>
            <a:r>
              <a:rPr lang="en-US" sz="4400" dirty="0" smtClean="0"/>
              <a:t>the inference rule.</a:t>
            </a:r>
          </a:p>
          <a:p>
            <a:r>
              <a:rPr lang="en-US" sz="4400" dirty="0" smtClean="0"/>
              <a:t>For example, to prove:</a:t>
            </a:r>
          </a:p>
          <a:p>
            <a:r>
              <a:rPr lang="en-US" sz="4400" dirty="0" smtClean="0"/>
              <a:t>                </a:t>
            </a:r>
            <a:r>
              <a:rPr lang="en-US" sz="6000" dirty="0" smtClean="0">
                <a:solidFill>
                  <a:srgbClr val="0000FF"/>
                </a:solidFill>
              </a:rPr>
              <a:t>   P→P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47695"/>
              </p:ext>
            </p:extLst>
          </p:nvPr>
        </p:nvGraphicFramePr>
        <p:xfrm>
          <a:off x="300565" y="2767013"/>
          <a:ext cx="84613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6" name="Equation" r:id="rId3" imgW="1854200" imgH="508000" progId="Equation.3">
                  <p:embed/>
                </p:oleObj>
              </mc:Choice>
              <mc:Fallback>
                <p:oleObj name="Equation" r:id="rId3" imgW="18542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565" y="2767013"/>
                        <a:ext cx="8461375" cy="231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2084" y="5154084"/>
            <a:ext cx="4733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426359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94086"/>
              </p:ext>
            </p:extLst>
          </p:nvPr>
        </p:nvGraphicFramePr>
        <p:xfrm>
          <a:off x="303213" y="2697163"/>
          <a:ext cx="8394700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6" name="Equation" r:id="rId3" imgW="1854200" imgH="533400" progId="Equation.DSMT4">
                  <p:embed/>
                </p:oleObj>
              </mc:Choice>
              <mc:Fallback>
                <p:oleObj name="Equation" r:id="rId3" imgW="18542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213" y="2697163"/>
                        <a:ext cx="8394700" cy="241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5595" y="1254858"/>
            <a:ext cx="4607906" cy="12322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5400" dirty="0" smtClean="0"/>
              <a:t>3</a:t>
            </a:r>
            <a:r>
              <a:rPr lang="en-US" sz="5400" baseline="30000" dirty="0" smtClean="0"/>
              <a:t>rd</a:t>
            </a:r>
            <a:r>
              <a:rPr lang="en-US" sz="5400" dirty="0" smtClean="0"/>
              <a:t> axiom: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4772" y="5154084"/>
            <a:ext cx="4338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replace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dirty="0" smtClean="0">
                <a:latin typeface="Comic Sans MS" pitchFamily="66" charset="0"/>
              </a:rPr>
              <a:t> by </a:t>
            </a:r>
            <a:endParaRPr lang="en-US" sz="5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48557"/>
              </p:ext>
            </p:extLst>
          </p:nvPr>
        </p:nvGraphicFramePr>
        <p:xfrm>
          <a:off x="5435508" y="5103284"/>
          <a:ext cx="238559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17" name="Equation" r:id="rId5" imgW="546100" imgH="241300" progId="Equation.DSMT4">
                  <p:embed/>
                </p:oleObj>
              </mc:Choice>
              <mc:Fallback>
                <p:oleObj name="Equation" r:id="rId5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08" y="5103284"/>
                        <a:ext cx="2385595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92554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9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5595" y="1254858"/>
            <a:ext cx="4607906" cy="123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5400" smtClean="0"/>
              <a:t>3</a:t>
            </a:r>
            <a:r>
              <a:rPr lang="en-US" sz="5400" baseline="30000" smtClean="0"/>
              <a:t>rd</a:t>
            </a:r>
            <a:r>
              <a:rPr lang="en-US" sz="5400" smtClean="0"/>
              <a:t> axiom: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43058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34301"/>
              </p:ext>
            </p:extLst>
          </p:nvPr>
        </p:nvGraphicFramePr>
        <p:xfrm>
          <a:off x="219423" y="2730499"/>
          <a:ext cx="8614837" cy="234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72" name="Equation" r:id="rId3" imgW="1955800" imgH="533400" progId="Equation.DSMT4">
                  <p:embed/>
                </p:oleObj>
              </mc:Choice>
              <mc:Fallback>
                <p:oleObj name="Equation" r:id="rId3" imgW="19558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423" y="2730499"/>
                        <a:ext cx="8614837" cy="234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847266" y="2162335"/>
            <a:ext cx="3936402" cy="876913"/>
            <a:chOff x="635598" y="3104247"/>
            <a:chExt cx="3936402" cy="876913"/>
          </a:xfrm>
        </p:grpSpPr>
        <p:sp>
          <p:nvSpPr>
            <p:cNvPr id="8" name="Left Brace 7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2)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5463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730" y="174396"/>
            <a:ext cx="2760569" cy="902925"/>
          </a:xfrm>
        </p:spPr>
        <p:txBody>
          <a:bodyPr/>
          <a:lstStyle/>
          <a:p>
            <a:r>
              <a:rPr lang="en-US" sz="36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IMPLIES</a:t>
            </a:r>
            <a:endParaRPr lang="en-US" sz="40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3598"/>
              </p:ext>
            </p:extLst>
          </p:nvPr>
        </p:nvGraphicFramePr>
        <p:xfrm>
          <a:off x="2415343" y="2926081"/>
          <a:ext cx="4955421" cy="35069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767"/>
                <a:gridCol w="1278458"/>
                <a:gridCol w="2505196"/>
              </a:tblGrid>
              <a:tr h="70279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mic Sans MS" pitchFamily="66" charset="0"/>
                        </a:rPr>
                        <a:t>IMPLIES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33CC33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33CC33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090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IMPLIES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P is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and Q is </a:t>
            </a: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534" y="2212521"/>
            <a:ext cx="5305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IMPLIES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 bwMode="auto">
          <a:xfrm>
            <a:off x="7537747" y="6581001"/>
            <a:ext cx="16062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19458" y="4286833"/>
            <a:ext cx="4372985" cy="827608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5316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910470"/>
              </p:ext>
            </p:extLst>
          </p:nvPr>
        </p:nvGraphicFramePr>
        <p:xfrm>
          <a:off x="219075" y="2841625"/>
          <a:ext cx="86153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95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2841625"/>
                        <a:ext cx="8615363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85206" y="3148758"/>
            <a:ext cx="3936402" cy="876913"/>
            <a:chOff x="635598" y="3104247"/>
            <a:chExt cx="3936402" cy="876913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2461845" y="1871005"/>
              <a:ext cx="283908" cy="3936402"/>
            </a:xfrm>
            <a:prstGeom prst="leftBrac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89649" y="3104247"/>
              <a:ext cx="21146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C0099"/>
                  </a:solidFill>
                  <a:latin typeface="Comic Sans MS" pitchFamily="66" charset="0"/>
                </a:rPr>
                <a:t>Axiom 1)</a:t>
              </a:r>
              <a:endParaRPr lang="en-US" sz="3600" dirty="0">
                <a:solidFill>
                  <a:srgbClr val="CC0099"/>
                </a:solidFill>
                <a:latin typeface="Comic Sans MS" pitchFamily="66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011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02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Lukasiewicz</a:t>
            </a:r>
            <a:r>
              <a:rPr lang="en-US" sz="4000" dirty="0" smtClean="0"/>
              <a:t>’ Proof</a:t>
            </a:r>
            <a:endParaRPr lang="en-US" sz="40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904202"/>
              </p:ext>
            </p:extLst>
          </p:nvPr>
        </p:nvGraphicFramePr>
        <p:xfrm>
          <a:off x="5765513" y="3947052"/>
          <a:ext cx="240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19" name="Equation" r:id="rId3" imgW="546100" imgH="215900" progId="Equation.DSMT4">
                  <p:embed/>
                </p:oleObj>
              </mc:Choice>
              <mc:Fallback>
                <p:oleObj name="Equation" r:id="rId3" imgW="5461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513" y="3947052"/>
                        <a:ext cx="2405063" cy="95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51343" y="1349196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 apply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modus ponens</a:t>
            </a:r>
            <a:r>
              <a:rPr lang="en-US" sz="4800" dirty="0" smtClean="0">
                <a:latin typeface="Comic Sans MS" pitchFamily="66" charset="0"/>
              </a:rPr>
              <a:t>:</a:t>
            </a:r>
            <a:endParaRPr lang="en-US" sz="4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230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8" y="1514900"/>
            <a:ext cx="9021172" cy="4885899"/>
          </a:xfrm>
        </p:spPr>
        <p:txBody>
          <a:bodyPr/>
          <a:lstStyle/>
          <a:p>
            <a:r>
              <a:rPr lang="en-US" sz="5400" dirty="0" smtClean="0"/>
              <a:t>The 3 Axioms are all </a:t>
            </a:r>
            <a:r>
              <a:rPr lang="en-US" sz="5400" dirty="0" smtClean="0">
                <a:solidFill>
                  <a:srgbClr val="008000"/>
                </a:solidFill>
              </a:rPr>
              <a:t>valid</a:t>
            </a:r>
          </a:p>
          <a:p>
            <a:r>
              <a:rPr lang="en-US" sz="5400" dirty="0" smtClean="0"/>
              <a:t>(verify by truth table).</a:t>
            </a:r>
          </a:p>
          <a:p>
            <a:r>
              <a:rPr lang="en-US" sz="5400" dirty="0" smtClean="0"/>
              <a:t>We know modus ponens is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sound</a:t>
            </a:r>
            <a:r>
              <a:rPr lang="en-US" sz="54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08" y="4487594"/>
            <a:ext cx="8659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      So </a:t>
            </a:r>
            <a:r>
              <a:rPr lang="en-US" sz="5400" i="1" dirty="0" smtClean="0">
                <a:latin typeface="Comic Sans MS" pitchFamily="66" charset="0"/>
              </a:rPr>
              <a:t>every provable </a:t>
            </a:r>
          </a:p>
          <a:p>
            <a:r>
              <a:rPr lang="en-US" sz="5400" i="1" dirty="0" smtClean="0">
                <a:latin typeface="Comic Sans MS" pitchFamily="66" charset="0"/>
              </a:rPr>
              <a:t>formula</a:t>
            </a:r>
            <a:r>
              <a:rPr lang="en-US" sz="5400" dirty="0" smtClean="0">
                <a:latin typeface="Comic Sans MS" pitchFamily="66" charset="0"/>
              </a:rPr>
              <a:t> is also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Proof System</a:t>
            </a:r>
            <a:endParaRPr lang="en-US" sz="3600" dirty="0"/>
          </a:p>
        </p:txBody>
      </p:sp>
      <p:sp useBgFill="1">
        <p:nvSpPr>
          <p:cNvPr id="17" name="Title 1"/>
          <p:cNvSpPr txBox="1">
            <a:spLocks/>
          </p:cNvSpPr>
          <p:nvPr/>
        </p:nvSpPr>
        <p:spPr bwMode="auto">
          <a:xfrm>
            <a:off x="1429180" y="368518"/>
            <a:ext cx="6794500" cy="1003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Lukasiewicz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’ System is 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Sound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68467" y="6553200"/>
            <a:ext cx="167553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44" y="1448974"/>
            <a:ext cx="8216055" cy="5028026"/>
          </a:xfrm>
        </p:spPr>
        <p:txBody>
          <a:bodyPr/>
          <a:lstStyle/>
          <a:p>
            <a:r>
              <a:rPr lang="en-US" sz="4800" dirty="0" smtClean="0"/>
              <a:t>Conversely, </a:t>
            </a:r>
            <a:r>
              <a:rPr lang="en-US" sz="4800" i="1" dirty="0" smtClean="0"/>
              <a:t>every  </a:t>
            </a:r>
            <a:r>
              <a:rPr lang="en-US" sz="4800" dirty="0" smtClean="0">
                <a:solidFill>
                  <a:srgbClr val="008000"/>
                </a:solidFill>
              </a:rPr>
              <a:t>valid</a:t>
            </a:r>
            <a:endParaRPr lang="en-US" sz="4800" i="1" dirty="0" smtClean="0"/>
          </a:p>
          <a:p>
            <a:r>
              <a:rPr lang="en-US" sz="4800" dirty="0" smtClean="0"/>
              <a:t>(</a:t>
            </a:r>
            <a:r>
              <a:rPr lang="en-US" sz="4000" dirty="0" smtClean="0">
                <a:solidFill>
                  <a:srgbClr val="0000FF"/>
                </a:solidFill>
                <a:latin typeface="cmsy10"/>
              </a:rPr>
              <a:t>NOT</a:t>
            </a:r>
            <a:r>
              <a:rPr lang="en-US" sz="4800" dirty="0" smtClean="0"/>
              <a:t>,</a:t>
            </a:r>
            <a:r>
              <a:rPr lang="en-US" sz="4800" dirty="0" smtClean="0">
                <a:solidFill>
                  <a:srgbClr val="0000FF"/>
                </a:solidFill>
              </a:rPr>
              <a:t>→</a:t>
            </a:r>
            <a:r>
              <a:rPr lang="en-US" sz="4800" dirty="0" smtClean="0"/>
              <a:t>)-formula is </a:t>
            </a:r>
            <a:r>
              <a:rPr lang="en-US" sz="4800" i="1" dirty="0" smtClean="0"/>
              <a:t>provable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System is “</a:t>
            </a:r>
            <a:r>
              <a:rPr lang="en-US" sz="6000" dirty="0" smtClean="0">
                <a:solidFill>
                  <a:srgbClr val="008000"/>
                </a:solidFill>
              </a:rPr>
              <a:t>complete</a:t>
            </a:r>
            <a:r>
              <a:rPr lang="en-US" sz="4800" dirty="0" smtClean="0"/>
              <a:t>”.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Not hard to </a:t>
            </a:r>
            <a:r>
              <a:rPr lang="en-US" sz="4000" dirty="0" smtClean="0">
                <a:solidFill>
                  <a:srgbClr val="BB0FAB"/>
                </a:solidFill>
              </a:rPr>
              <a:t>verify but would </a:t>
            </a:r>
            <a:r>
              <a:rPr lang="en-US" sz="4000" dirty="0" smtClean="0">
                <a:solidFill>
                  <a:srgbClr val="BB0FAB"/>
                </a:solidFill>
              </a:rPr>
              <a:t>take</a:t>
            </a:r>
          </a:p>
          <a:p>
            <a:r>
              <a:rPr lang="en-US" sz="4000" dirty="0" smtClean="0">
                <a:solidFill>
                  <a:srgbClr val="BB0FAB"/>
                </a:solidFill>
              </a:rPr>
              <a:t>a </a:t>
            </a:r>
            <a:r>
              <a:rPr lang="en-US" sz="4000" dirty="0" smtClean="0">
                <a:solidFill>
                  <a:srgbClr val="BB0FAB"/>
                </a:solidFill>
              </a:rPr>
              <a:t>full lecture; </a:t>
            </a:r>
            <a:r>
              <a:rPr lang="en-US" sz="4000" dirty="0" smtClean="0">
                <a:solidFill>
                  <a:srgbClr val="BB0FAB"/>
                </a:solidFill>
              </a:rPr>
              <a:t>we omit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9" y="327546"/>
            <a:ext cx="7493001" cy="1039292"/>
          </a:xfrm>
        </p:spPr>
        <p:txBody>
          <a:bodyPr/>
          <a:lstStyle/>
          <a:p>
            <a:r>
              <a:rPr lang="en-US" sz="3600" dirty="0" err="1" smtClean="0"/>
              <a:t>Lukasiewicz</a:t>
            </a:r>
            <a:r>
              <a:rPr lang="en-US" sz="3600" dirty="0" smtClean="0"/>
              <a:t>’ System is </a:t>
            </a:r>
            <a:r>
              <a:rPr lang="en-US" sz="3600" dirty="0" smtClean="0">
                <a:solidFill>
                  <a:srgbClr val="008000"/>
                </a:solidFill>
              </a:rPr>
              <a:t>Complete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702" y="363538"/>
            <a:ext cx="7568418" cy="1029164"/>
          </a:xfrm>
        </p:spPr>
        <p:txBody>
          <a:bodyPr/>
          <a:lstStyle/>
          <a:p>
            <a:r>
              <a:rPr lang="en-US" sz="3600" dirty="0" smtClean="0"/>
              <a:t>validity checking still inefficient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7779" y="1855332"/>
            <a:ext cx="8322397" cy="3134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Deduction proofs in general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no better than truth tables. 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No efficient method for</a:t>
            </a:r>
          </a:p>
          <a:p>
            <a:pPr algn="l"/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verifying validity is known.</a:t>
            </a:r>
            <a:endParaRPr lang="en-US" sz="4800" dirty="0">
              <a:solidFill>
                <a:srgbClr val="CC0099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</a:t>
            </a:r>
          </a:p>
          <a:p>
            <a:pPr algn="ctr"/>
            <a:r>
              <a:rPr lang="en-US" sz="2800" b="1" dirty="0" smtClean="0"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/>
                <a:cs typeface="Comic Sans MS"/>
              </a:rPr>
              <a:t>Java Logical Expressions: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302888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8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half adder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4340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49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A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Comic Sans MS" pitchFamily="66" charset="0"/>
                  </a:rPr>
                  <a:t>B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latin typeface="Comic Sans MS" pitchFamily="66" charset="0"/>
                </a:rPr>
                <a:t>c</a:t>
              </a:r>
              <a:r>
                <a:rPr lang="en-US" sz="3200" baseline="-25000" dirty="0" err="1" smtClean="0">
                  <a:latin typeface="Comic Sans MS" pitchFamily="66" charset="0"/>
                </a:rPr>
                <a:t>in</a:t>
              </a:r>
              <a:endParaRPr lang="en-US" sz="3200" baseline="-25000" dirty="0"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d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mic Sans MS" pitchFamily="66" charset="0"/>
              </a:rPr>
              <a:t>c</a:t>
            </a:r>
            <a:r>
              <a:rPr lang="en-US" sz="3200" baseline="-25000" dirty="0" err="1" smtClean="0">
                <a:latin typeface="Comic Sans MS" pitchFamily="66" charset="0"/>
              </a:rPr>
              <a:t>out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full adder</a:t>
            </a:r>
            <a:endParaRPr lang="en-US" sz="3200" dirty="0"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s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endParaRPr lang="en-US" sz="3200" baseline="-25000" dirty="0"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389228" y="6540057"/>
            <a:ext cx="17001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propositional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logic.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774446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73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43822" y="6567488"/>
            <a:ext cx="1700180" cy="276999"/>
          </a:xfrm>
          <a:noFill/>
        </p:spPr>
        <p:txBody>
          <a:bodyPr/>
          <a:lstStyle/>
          <a:p>
            <a:r>
              <a:rPr lang="en-US" sz="1200" dirty="0" smtClean="0"/>
              <a:t>propositional </a:t>
            </a:r>
            <a:r>
              <a:rPr lang="en-US" sz="1200" dirty="0" smtClean="0"/>
              <a:t>logic.</a:t>
            </a:r>
            <a:fld id="{CBD9AEC5-2546-4473-B982-5733658B7CFB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469" y="1068642"/>
            <a:ext cx="7491455" cy="5026749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9600" dirty="0" smtClean="0"/>
              <a:t> 1—3</a:t>
            </a:r>
          </a:p>
          <a:p>
            <a:pPr algn="ctr">
              <a:spcBef>
                <a:spcPts val="1200"/>
              </a:spcBef>
            </a:pPr>
            <a:r>
              <a:rPr lang="en-US" sz="8000" dirty="0" smtClean="0"/>
              <a:t>extra 4 &amp; 5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41849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conclusion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Freeform 7"/>
          <p:cNvSpPr/>
          <p:nvPr/>
        </p:nvSpPr>
        <p:spPr bwMode="auto">
          <a:xfrm>
            <a:off x="7961376" y="2401824"/>
            <a:ext cx="786384" cy="1438656"/>
          </a:xfrm>
          <a:custGeom>
            <a:avLst/>
            <a:gdLst>
              <a:gd name="connsiteX0" fmla="*/ 0 w 786384"/>
              <a:gd name="connsiteY0" fmla="*/ 1438656 h 1438656"/>
              <a:gd name="connsiteX1" fmla="*/ 621792 w 786384"/>
              <a:gd name="connsiteY1" fmla="*/ 975360 h 1438656"/>
              <a:gd name="connsiteX2" fmla="*/ 743712 w 786384"/>
              <a:gd name="connsiteY2" fmla="*/ 365760 h 1438656"/>
              <a:gd name="connsiteX3" fmla="*/ 365760 w 786384"/>
              <a:gd name="connsiteY3" fmla="*/ 0 h 143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384" h="1438656">
                <a:moveTo>
                  <a:pt x="0" y="1438656"/>
                </a:moveTo>
                <a:cubicBezTo>
                  <a:pt x="248920" y="1296416"/>
                  <a:pt x="497840" y="1154176"/>
                  <a:pt x="621792" y="975360"/>
                </a:cubicBezTo>
                <a:cubicBezTo>
                  <a:pt x="745744" y="796544"/>
                  <a:pt x="786384" y="528320"/>
                  <a:pt x="743712" y="365760"/>
                </a:cubicBezTo>
                <a:cubicBezTo>
                  <a:pt x="701040" y="203200"/>
                  <a:pt x="430784" y="65024"/>
                  <a:pt x="36576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3249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hypothesis.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95871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121" y="1897044"/>
            <a:ext cx="8141429" cy="307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(1=-1)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We reasoned</a:t>
            </a:r>
            <a:r>
              <a:rPr lang="en-US" sz="4800" i="1" dirty="0" smtClean="0">
                <a:latin typeface="Comic Sans MS" pitchFamily="66" charset="0"/>
              </a:rPr>
              <a:t> correctly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reach the false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from the false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hypothesis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8" y="6553200"/>
            <a:ext cx="1606254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908304" y="2609088"/>
            <a:ext cx="3895344" cy="1914144"/>
          </a:xfrm>
          <a:custGeom>
            <a:avLst/>
            <a:gdLst>
              <a:gd name="connsiteX0" fmla="*/ 3895344 w 3895344"/>
              <a:gd name="connsiteY0" fmla="*/ 1828800 h 1914144"/>
              <a:gd name="connsiteX1" fmla="*/ 603504 w 3895344"/>
              <a:gd name="connsiteY1" fmla="*/ 1609344 h 1914144"/>
              <a:gd name="connsiteX2" fmla="*/ 274320 w 3895344"/>
              <a:gd name="connsiteY2" fmla="*/ 0 h 191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5344" h="1914144">
                <a:moveTo>
                  <a:pt x="3895344" y="1828800"/>
                </a:moveTo>
                <a:cubicBezTo>
                  <a:pt x="2551176" y="1871472"/>
                  <a:pt x="1207008" y="1914144"/>
                  <a:pt x="603504" y="1609344"/>
                </a:cubicBezTo>
                <a:cubicBezTo>
                  <a:pt x="0" y="1304544"/>
                  <a:pt x="329184" y="272288"/>
                  <a:pt x="274320" y="0"/>
                </a:cubicBezTo>
              </a:path>
            </a:pathLst>
          </a:custGeom>
          <a:noFill/>
          <a:ln w="34925" cap="flat" cmpd="sng" algn="ctr">
            <a:solidFill>
              <a:srgbClr val="BB0FAB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2259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5869" y="6553200"/>
            <a:ext cx="1608133" cy="276999"/>
          </a:xfrm>
          <a:noFill/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294" y="304800"/>
            <a:ext cx="5600272" cy="10719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 True Implication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5376" y="1943427"/>
            <a:ext cx="8583141" cy="3139321"/>
          </a:xfrm>
          <a:prstGeom prst="rect">
            <a:avLst/>
          </a:prstGeom>
          <a:noFill/>
          <a:ln w="34925"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(1=-1)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IMPLIES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(I am Pope)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The </a:t>
            </a:r>
            <a:r>
              <a:rPr lang="en-US" sz="4800" i="1" dirty="0" smtClean="0">
                <a:latin typeface="Comic Sans MS" pitchFamily="66" charset="0"/>
              </a:rPr>
              <a:t>whole implication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true</a:t>
            </a:r>
            <a:r>
              <a:rPr lang="en-US" sz="48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even though both conclusion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&amp; hypothesis are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false</a:t>
            </a:r>
            <a:r>
              <a:rPr lang="en-US" sz="48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9733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37747" y="6553200"/>
            <a:ext cx="1606254" cy="276999"/>
          </a:xfrm>
        </p:spPr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smtClean="0"/>
              <a:t>logic.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99428" y="6553200"/>
            <a:ext cx="164457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propositional </a:t>
            </a:r>
            <a:r>
              <a:rPr lang="en-US" dirty="0" smtClean="0"/>
              <a:t>logic..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23414"/>
              </p:ext>
            </p:extLst>
          </p:nvPr>
        </p:nvGraphicFramePr>
        <p:xfrm>
          <a:off x="1505999" y="896409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5999" y="896409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7492</TotalTime>
  <Words>694</Words>
  <Application>Microsoft Macintosh PowerPoint</Application>
  <PresentationFormat>On-screen Show (4:3)</PresentationFormat>
  <Paragraphs>187</Paragraphs>
  <Slides>29</Slides>
  <Notes>15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1_6.042 Lecture Template</vt:lpstr>
      <vt:lpstr>Equation</vt:lpstr>
      <vt:lpstr>The Logic of Propositions</vt:lpstr>
      <vt:lpstr> IMPLIES</vt:lpstr>
      <vt:lpstr>A True Implication</vt:lpstr>
      <vt:lpstr>A True Implication</vt:lpstr>
      <vt:lpstr>A True Implication</vt:lpstr>
      <vt:lpstr>A True Implication</vt:lpstr>
      <vt:lpstr>A True Implication</vt:lpstr>
      <vt:lpstr>Proving Validity</vt:lpstr>
      <vt:lpstr>modus ponens rule</vt:lpstr>
      <vt:lpstr>Soundness</vt:lpstr>
      <vt:lpstr>Soundness</vt:lpstr>
      <vt:lpstr>Soundness &amp; Validity</vt:lpstr>
      <vt:lpstr>Lukasiewicz’ Proof System</vt:lpstr>
      <vt:lpstr>Lukasiewicz’ Proof System</vt:lpstr>
      <vt:lpstr>Lukasiewicz’ Proof System</vt:lpstr>
      <vt:lpstr>A Lukasiewicz’ Proof</vt:lpstr>
      <vt:lpstr>A Lukasiewicz’ Proof</vt:lpstr>
      <vt:lpstr>A Lukasiewicz’ Proof</vt:lpstr>
      <vt:lpstr>A Lukasiewicz’ Proof</vt:lpstr>
      <vt:lpstr>A Lukasiewicz’ Proof</vt:lpstr>
      <vt:lpstr>A Lukasiewicz’ Proof</vt:lpstr>
      <vt:lpstr>Lukasiewicz’ Proof System</vt:lpstr>
      <vt:lpstr>Lukasiewicz’ System is Complete</vt:lpstr>
      <vt:lpstr>validity checking still inefficient</vt:lpstr>
      <vt:lpstr>Other Applications</vt:lpstr>
      <vt:lpstr>Digital Logic</vt:lpstr>
      <vt:lpstr>Application:  Digital Logic</vt:lpstr>
      <vt:lpstr>Digital Logic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642</cp:revision>
  <cp:lastPrinted>2013-04-04T02:59:25Z</cp:lastPrinted>
  <dcterms:created xsi:type="dcterms:W3CDTF">2011-02-09T15:01:58Z</dcterms:created>
  <dcterms:modified xsi:type="dcterms:W3CDTF">2013-04-04T02:59:29Z</dcterms:modified>
</cp:coreProperties>
</file>