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11"/>
  </p:notesMasterIdLst>
  <p:handoutMasterIdLst>
    <p:handoutMasterId r:id="rId12"/>
  </p:handoutMasterIdLst>
  <p:sldIdLst>
    <p:sldId id="392" r:id="rId3"/>
    <p:sldId id="425" r:id="rId4"/>
    <p:sldId id="393" r:id="rId5"/>
    <p:sldId id="395" r:id="rId6"/>
    <p:sldId id="405" r:id="rId7"/>
    <p:sldId id="406" r:id="rId8"/>
    <p:sldId id="407" r:id="rId9"/>
    <p:sldId id="404" r:id="rId10"/>
  </p:sldIdLst>
  <p:sldSz cx="9144000" cy="6858000" type="screen4x3"/>
  <p:notesSz cx="9601200" cy="7315200"/>
  <p:custDataLst>
    <p:tags r:id="rId14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703" autoAdjust="0"/>
    <p:restoredTop sz="94618" autoAdjust="0"/>
  </p:normalViewPr>
  <p:slideViewPr>
    <p:cSldViewPr snapToGrid="0" showGuides="1">
      <p:cViewPr>
        <p:scale>
          <a:sx n="120" d="100"/>
          <a:sy n="120" d="100"/>
        </p:scale>
        <p:origin x="-1120" y="-192"/>
      </p:cViewPr>
      <p:guideLst>
        <p:guide orient="horz" pos="2160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4BDF0A-DE5E-4B9D-B286-7277CA32F52E}" type="slidenum">
              <a:rPr lang="en-US"/>
              <a:pPr/>
              <a:t>2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D51D58-EEA3-473B-80B7-1B3072D9585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C83F79-9AFA-4964-A67B-F3838C6DA33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223" y="6553200"/>
            <a:ext cx="192778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223" y="6553200"/>
            <a:ext cx="192778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223" y="6553200"/>
            <a:ext cx="192778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223" y="6553200"/>
            <a:ext cx="192778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223" y="6553200"/>
            <a:ext cx="192778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223" y="6553200"/>
            <a:ext cx="192778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6223" y="6553200"/>
            <a:ext cx="192778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54544" y="6553200"/>
            <a:ext cx="18894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15</a:t>
            </a:r>
            <a:r>
              <a:rPr lang="en-US" sz="1100" dirty="0" smtClean="0">
                <a:latin typeface="Comic Sans MS" pitchFamily="66" charset="0"/>
              </a:rPr>
              <a:t>, 2013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93413" y="6553200"/>
            <a:ext cx="16505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propositional logic I.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Propositional</a:t>
            </a:r>
            <a:r>
              <a:rPr lang="en-US" sz="8800" b="0" smtClean="0"/>
              <a:t/>
            </a:r>
            <a:br>
              <a:rPr lang="en-US" sz="8800" b="0" smtClean="0"/>
            </a:br>
            <a:r>
              <a:rPr lang="en-US" sz="8800" b="0" smtClean="0"/>
              <a:t>Operators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32324" y="6553200"/>
            <a:ext cx="1711677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advTm="10842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39774" y="2779494"/>
            <a:ext cx="7186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There are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5 </a:t>
            </a:r>
            <a:r>
              <a:rPr lang="en-US" sz="4400" dirty="0" smtClean="0">
                <a:latin typeface="Comic Sans MS" pitchFamily="66" charset="0"/>
              </a:rPr>
              <a:t>regular solids.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3771900" y="3634589"/>
            <a:ext cx="160020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4400" b="1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20904" y="2801775"/>
            <a:ext cx="1702191" cy="1641996"/>
            <a:chOff x="3699803" y="2813538"/>
            <a:chExt cx="1702191" cy="1641996"/>
          </a:xfrm>
        </p:grpSpPr>
        <p:sp>
          <p:nvSpPr>
            <p:cNvPr id="13" name="TextBox 12"/>
            <p:cNvSpPr txBox="1"/>
            <p:nvPr/>
          </p:nvSpPr>
          <p:spPr>
            <a:xfrm>
              <a:off x="3699803" y="2813538"/>
              <a:ext cx="529311" cy="76944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  <a:latin typeface="Comic Sans MS" pitchFamily="66" charset="0"/>
                </a:rPr>
                <a:t>6</a:t>
              </a:r>
              <a:endParaRPr lang="en-US" sz="44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180234" name="Text Box 10"/>
            <p:cNvSpPr txBox="1">
              <a:spLocks noChangeArrowheads="1"/>
            </p:cNvSpPr>
            <p:nvPr/>
          </p:nvSpPr>
          <p:spPr bwMode="auto">
            <a:xfrm>
              <a:off x="3719592" y="3686093"/>
              <a:ext cx="1682402" cy="76944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sz="4400" b="1" dirty="0">
                  <a:solidFill>
                    <a:schemeClr val="accent2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78" y="6553200"/>
            <a:ext cx="1736323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(Boolean) Logic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84501" y="1515404"/>
            <a:ext cx="8969122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A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proposition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is either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  <a:r>
              <a:rPr lang="en-US" sz="4000" dirty="0">
                <a:latin typeface="Comic Sans MS" pitchFamily="66" charset="0"/>
              </a:rPr>
              <a:t> or </a:t>
            </a:r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False</a:t>
            </a:r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286044" y="2168769"/>
            <a:ext cx="210506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3600" i="1" dirty="0" smtClean="0">
                <a:latin typeface="Comic Sans MS" pitchFamily="66" charset="0"/>
              </a:rPr>
              <a:t>Example:</a:t>
            </a:r>
            <a:endParaRPr lang="en-US" sz="3600" i="1" dirty="0">
              <a:latin typeface="Comic Sans MS" pitchFamily="66" charset="0"/>
            </a:endParaRP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363415" y="4487593"/>
            <a:ext cx="354740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3600" i="1" dirty="0">
                <a:solidFill>
                  <a:schemeClr val="hlink"/>
                </a:solidFill>
                <a:latin typeface="Comic Sans MS" pitchFamily="66" charset="0"/>
              </a:rPr>
              <a:t>Non</a:t>
            </a:r>
            <a:r>
              <a:rPr lang="en-US" sz="3600" i="1" dirty="0">
                <a:latin typeface="Comic Sans MS" pitchFamily="66" charset="0"/>
              </a:rPr>
              <a:t>-examples:</a:t>
            </a:r>
          </a:p>
        </p:txBody>
      </p:sp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4572000" y="4473795"/>
            <a:ext cx="3654792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Wake up!</a:t>
            </a:r>
          </a:p>
          <a:p>
            <a:pPr algn="l"/>
            <a:r>
              <a:rPr lang="en-US" sz="4400" dirty="0">
                <a:latin typeface="Comic Sans MS" pitchFamily="66" charset="0"/>
              </a:rPr>
              <a:t>Where am I</a:t>
            </a:r>
            <a:r>
              <a:rPr lang="en-US" sz="4400" dirty="0" smtClean="0">
                <a:latin typeface="Comic Sans MS" pitchFamily="66" charset="0"/>
              </a:rPr>
              <a:t>?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It’s 3PM.</a:t>
            </a:r>
            <a:endParaRPr lang="en-US" sz="4400" dirty="0">
              <a:latin typeface="Comic Sans MS" pitchFamily="66" charset="0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66001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0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0232" grpId="0"/>
      <p:bldP spid="180229" grpId="0"/>
      <p:bldP spid="180230" grpId="0"/>
      <p:bldP spid="1802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1050925" y="2292350"/>
          <a:ext cx="657383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48" name="Equation" r:id="rId5" imgW="1346040" imgH="215640" progId="Equation.DSMT4">
                  <p:embed/>
                </p:oleObj>
              </mc:Choice>
              <mc:Fallback>
                <p:oleObj name="Equation" r:id="rId5" imgW="1346040" imgH="2156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2292350"/>
                        <a:ext cx="6573837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6" name="Object 2"/>
          <p:cNvGraphicFramePr>
            <a:graphicFrameLocks noChangeAspect="1"/>
          </p:cNvGraphicFramePr>
          <p:nvPr/>
        </p:nvGraphicFramePr>
        <p:xfrm>
          <a:off x="1062042" y="2290754"/>
          <a:ext cx="648017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49" name="Equation" r:id="rId7" imgW="1333500" imgH="228600" progId="Equation.DSMT4">
                  <p:embed/>
                </p:oleObj>
              </mc:Choice>
              <mc:Fallback>
                <p:oleObj name="Equation" r:id="rId7" imgW="13335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42" y="2290754"/>
                        <a:ext cx="6480175" cy="11112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453933" y="4292548"/>
            <a:ext cx="8247293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even if a Greek carries</a:t>
            </a:r>
            <a: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both</a:t>
            </a:r>
          </a:p>
          <a:p>
            <a:pPr algn="ctr">
              <a:defRPr/>
            </a:pP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 Sword and a Javelin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899" y="1538151"/>
            <a:ext cx="80025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Greeks carry Swords or Javelins</a:t>
            </a:r>
            <a:endParaRPr lang="en-US" sz="3200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78" y="6553200"/>
            <a:ext cx="1736323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537" y="290732"/>
            <a:ext cx="4973509" cy="1158240"/>
          </a:xfrm>
        </p:spPr>
        <p:txBody>
          <a:bodyPr/>
          <a:lstStyle/>
          <a:p>
            <a:pPr eaLnBrk="1" hangingPunct="1"/>
            <a:r>
              <a:rPr lang="en-US" dirty="0" smtClean="0"/>
              <a:t>English to Math</a:t>
            </a: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advTm="88248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500" name="Object 4"/>
          <p:cNvGraphicFramePr>
            <a:graphicFrameLocks noChangeAspect="1"/>
          </p:cNvGraphicFramePr>
          <p:nvPr/>
        </p:nvGraphicFramePr>
        <p:xfrm>
          <a:off x="1104855" y="2292350"/>
          <a:ext cx="694531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02" name="Equation" r:id="rId5" imgW="1422360" imgH="215640" progId="Equation.DSMT4">
                  <p:embed/>
                </p:oleObj>
              </mc:Choice>
              <mc:Fallback>
                <p:oleObj name="Equation" r:id="rId5" imgW="142236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855" y="2292350"/>
                        <a:ext cx="6945312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497" name="Object 1"/>
          <p:cNvGraphicFramePr>
            <a:graphicFrameLocks noChangeAspect="1"/>
          </p:cNvGraphicFramePr>
          <p:nvPr/>
        </p:nvGraphicFramePr>
        <p:xfrm>
          <a:off x="1117203" y="2290763"/>
          <a:ext cx="6996113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03" name="Equation" r:id="rId7" imgW="1409700" imgH="228600" progId="Equation.DSMT4">
                  <p:embed/>
                </p:oleObj>
              </mc:Choice>
              <mc:Fallback>
                <p:oleObj name="Equation" r:id="rId7" imgW="1409700" imgH="228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203" y="2290763"/>
                        <a:ext cx="6996113" cy="11350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537" y="290732"/>
            <a:ext cx="4973509" cy="1158240"/>
          </a:xfrm>
        </p:spPr>
        <p:txBody>
          <a:bodyPr/>
          <a:lstStyle/>
          <a:p>
            <a:pPr eaLnBrk="1" hangingPunct="1"/>
            <a:r>
              <a:rPr lang="en-US" dirty="0" smtClean="0"/>
              <a:t>English to Math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2545" y="1497919"/>
            <a:ext cx="8918916" cy="90765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800" dirty="0" smtClean="0"/>
              <a:t>Greeks carry Bronze or Copper swords</a:t>
            </a:r>
          </a:p>
        </p:txBody>
      </p: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462541" y="4081463"/>
            <a:ext cx="8218917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Bronze or Copper </a:t>
            </a:r>
            <a:r>
              <a:rPr lang="en-US" sz="4400" dirty="0">
                <a:latin typeface="Comic Sans MS" pitchFamily="66" charset="0"/>
                <a:sym typeface="Euclid Symbol" pitchFamily="18" charset="2"/>
              </a:rPr>
              <a:t>but </a:t>
            </a:r>
            <a:r>
              <a:rPr lang="en-US" sz="4400" dirty="0">
                <a:solidFill>
                  <a:srgbClr val="BB0FAB"/>
                </a:solidFill>
                <a:latin typeface="Comic Sans MS" pitchFamily="66" charset="0"/>
                <a:sym typeface="Euclid Symbol" pitchFamily="18" charset="2"/>
              </a:rPr>
              <a:t>not </a:t>
            </a:r>
            <a:r>
              <a:rPr lang="en-US" sz="4400" dirty="0" smtClean="0">
                <a:solidFill>
                  <a:srgbClr val="BB0FAB"/>
                </a:solidFill>
                <a:latin typeface="Comic Sans MS" pitchFamily="66" charset="0"/>
                <a:sym typeface="Euclid Symbol" pitchFamily="18" charset="2"/>
              </a:rPr>
              <a:t>both</a:t>
            </a:r>
            <a:endParaRPr lang="en-US" sz="4400" dirty="0">
              <a:solidFill>
                <a:srgbClr val="BB0FAB"/>
              </a:solidFill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78" y="6553200"/>
            <a:ext cx="1736323" cy="276999"/>
          </a:xfrm>
        </p:spPr>
        <p:txBody>
          <a:bodyPr/>
          <a:lstStyle/>
          <a:p>
            <a:r>
              <a:rPr lang="en-US" dirty="0" smtClean="0"/>
              <a:t>propositional logic I.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advTm="57085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4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5632" y="208417"/>
            <a:ext cx="5053530" cy="1014208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731133"/>
              </p:ext>
            </p:extLst>
          </p:nvPr>
        </p:nvGraphicFramePr>
        <p:xfrm>
          <a:off x="2894647" y="2920617"/>
          <a:ext cx="3342376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0691"/>
                <a:gridCol w="928146"/>
                <a:gridCol w="1563539"/>
              </a:tblGrid>
              <a:tr h="655094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24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OR</a:t>
                      </a:r>
                      <a:r>
                        <a:rPr lang="en-US" sz="28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29341" y="1039650"/>
            <a:ext cx="71433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The value of (P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  <a:r>
              <a:rPr lang="en-US" sz="3600" dirty="0" smtClean="0">
                <a:latin typeface="Comic Sans MS" pitchFamily="66" charset="0"/>
              </a:rPr>
              <a:t> Q)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err="1" smtClean="0">
                <a:latin typeface="Comic Sans MS" pitchFamily="66" charset="0"/>
              </a:rPr>
              <a:t>iff</a:t>
            </a:r>
            <a:endParaRPr lang="en-US" sz="3600" dirty="0" smtClean="0">
              <a:latin typeface="Comic Sans MS" pitchFamily="66" charset="0"/>
            </a:endParaRPr>
          </a:p>
          <a:p>
            <a:r>
              <a:rPr lang="en-US" sz="3600" dirty="0" smtClean="0">
                <a:latin typeface="Comic Sans MS" pitchFamily="66" charset="0"/>
              </a:rPr>
              <a:t>  P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T,</a:t>
            </a:r>
            <a:r>
              <a:rPr lang="en-US" sz="3600" dirty="0" smtClean="0">
                <a:latin typeface="Comic Sans MS" pitchFamily="66" charset="0"/>
              </a:rPr>
              <a:t> or Q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or </a:t>
            </a:r>
            <a:r>
              <a:rPr lang="en-US" sz="3600" i="1" dirty="0" smtClean="0">
                <a:latin typeface="Comic Sans MS" pitchFamily="66" charset="0"/>
              </a:rPr>
              <a:t>both</a:t>
            </a:r>
            <a:r>
              <a:rPr lang="en-US" sz="3600" dirty="0" smtClean="0">
                <a:latin typeface="Comic Sans MS" pitchFamily="66" charset="0"/>
              </a:rPr>
              <a:t> are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T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6176" y="2212521"/>
            <a:ext cx="3951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79" y="6553200"/>
            <a:ext cx="1736323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7" name="Oval 6"/>
          <p:cNvSpPr/>
          <p:nvPr/>
        </p:nvSpPr>
        <p:spPr bwMode="auto">
          <a:xfrm>
            <a:off x="2804845" y="5732980"/>
            <a:ext cx="3513762" cy="698642"/>
          </a:xfrm>
          <a:prstGeom prst="ellipse">
            <a:avLst/>
          </a:prstGeom>
          <a:solidFill>
            <a:schemeClr val="accent2"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2445" y="5465852"/>
            <a:ext cx="2103461" cy="107721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iff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i="1" dirty="0" smtClean="0">
                <a:latin typeface="Comic Sans MS" pitchFamily="66" charset="0"/>
              </a:rPr>
              <a:t>both</a:t>
            </a:r>
          </a:p>
          <a:p>
            <a:r>
              <a:rPr lang="en-US" dirty="0" smtClean="0">
                <a:latin typeface="Comic Sans MS" pitchFamily="66" charset="0"/>
              </a:rPr>
              <a:t>P,Q are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63748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XOR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73004"/>
              </p:ext>
            </p:extLst>
          </p:nvPr>
        </p:nvGraphicFramePr>
        <p:xfrm>
          <a:off x="2471560" y="2850032"/>
          <a:ext cx="4215831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3000"/>
                <a:gridCol w="1170696"/>
                <a:gridCol w="1972135"/>
              </a:tblGrid>
              <a:tr h="68587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XOR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61798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XOR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</a:t>
            </a:r>
            <a:r>
              <a:rPr lang="en-US" sz="3200" i="1" dirty="0" smtClean="0">
                <a:latin typeface="Comic Sans MS" pitchFamily="66" charset="0"/>
              </a:rPr>
              <a:t>exactly</a:t>
            </a:r>
            <a:r>
              <a:rPr lang="en-US" sz="3200" dirty="0" smtClean="0">
                <a:latin typeface="Comic Sans MS" pitchFamily="66" charset="0"/>
              </a:rPr>
              <a:t> one of P and Q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6176" y="2212521"/>
            <a:ext cx="4248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XOR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78" y="6553200"/>
            <a:ext cx="1736323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394995"/>
              </p:ext>
            </p:extLst>
          </p:nvPr>
        </p:nvGraphicFramePr>
        <p:xfrm>
          <a:off x="2874115" y="2779391"/>
          <a:ext cx="3765455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92374"/>
                <a:gridCol w="973624"/>
                <a:gridCol w="1899457"/>
              </a:tblGrid>
              <a:tr h="70078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lang="en-US" sz="24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AND</a:t>
                      </a:r>
                      <a:r>
                        <a:rPr lang="en-US" sz="28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404258" y="1208316"/>
            <a:ext cx="62215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 </a:t>
            </a:r>
            <a:r>
              <a:rPr lang="en-US" sz="3200" i="1" dirty="0" smtClean="0">
                <a:latin typeface="Comic Sans MS" pitchFamily="66" charset="0"/>
              </a:rPr>
              <a:t>both</a:t>
            </a:r>
            <a:r>
              <a:rPr lang="en-US" sz="3200" dirty="0" smtClean="0">
                <a:latin typeface="Comic Sans MS" pitchFamily="66" charset="0"/>
              </a:rPr>
              <a:t> P and Q are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77274" y="2212521"/>
            <a:ext cx="4289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28" y="6553200"/>
            <a:ext cx="1736373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7" name="Oval 6"/>
          <p:cNvSpPr/>
          <p:nvPr/>
        </p:nvSpPr>
        <p:spPr bwMode="auto">
          <a:xfrm>
            <a:off x="2895456" y="3459337"/>
            <a:ext cx="3513762" cy="698642"/>
          </a:xfrm>
          <a:prstGeom prst="ellipse">
            <a:avLst/>
          </a:prstGeom>
          <a:solidFill>
            <a:srgbClr val="006600">
              <a:alpha val="2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89365" y="3231613"/>
            <a:ext cx="2242922" cy="107721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iff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i="1" dirty="0" smtClean="0">
                <a:latin typeface="Comic Sans MS" pitchFamily="66" charset="0"/>
              </a:rPr>
              <a:t>both</a:t>
            </a:r>
          </a:p>
          <a:p>
            <a:r>
              <a:rPr lang="en-US" dirty="0" smtClean="0">
                <a:latin typeface="Comic Sans MS" pitchFamily="66" charset="0"/>
              </a:rPr>
              <a:t>P,Q are </a:t>
            </a:r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248" y="208417"/>
            <a:ext cx="5402851" cy="1014208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NOT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915112"/>
              </p:ext>
            </p:extLst>
          </p:nvPr>
        </p:nvGraphicFramePr>
        <p:xfrm>
          <a:off x="3860050" y="3845154"/>
          <a:ext cx="2192130" cy="210311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0950"/>
                <a:gridCol w="1511180"/>
              </a:tblGrid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NOT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(P)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23912" y="1335743"/>
            <a:ext cx="7696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value of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latin typeface="Comic Sans MS" pitchFamily="66" charset="0"/>
              </a:rPr>
              <a:t>(P) is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T </a:t>
            </a:r>
            <a:r>
              <a:rPr lang="en-US" sz="4400" dirty="0" err="1" smtClean="0">
                <a:latin typeface="Comic Sans MS" pitchFamily="66" charset="0"/>
              </a:rPr>
              <a:t>iff</a:t>
            </a:r>
            <a:r>
              <a:rPr lang="en-US" sz="4400" dirty="0" smtClean="0">
                <a:latin typeface="Comic Sans MS" pitchFamily="66" charset="0"/>
              </a:rPr>
              <a:t>        </a:t>
            </a:r>
          </a:p>
          <a:p>
            <a:pPr algn="l"/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>
                <a:latin typeface="Comic Sans MS" pitchFamily="66" charset="0"/>
              </a:rPr>
              <a:t>value </a:t>
            </a:r>
            <a:r>
              <a:rPr lang="en-US" sz="4400" dirty="0" smtClean="0">
                <a:latin typeface="Comic Sans MS" pitchFamily="66" charset="0"/>
              </a:rPr>
              <a:t>of        P  is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400" dirty="0" smtClean="0">
                <a:latin typeface="Comic Sans MS" pitchFamily="66" charset="0"/>
              </a:rPr>
              <a:t>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91222" y="2948997"/>
            <a:ext cx="6010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Truth Table for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b="1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07678" y="6553200"/>
            <a:ext cx="1736323" cy="276999"/>
          </a:xfrm>
          <a:noFill/>
        </p:spPr>
        <p:txBody>
          <a:bodyPr/>
          <a:lstStyle/>
          <a:p>
            <a:r>
              <a:rPr lang="en-US" dirty="0" smtClean="0"/>
              <a:t>propositional logic I.</a:t>
            </a:r>
            <a:fld id="{0150943C-9303-41DF-A6FA-7E32D6C5D18E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3|1.5|9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5|20.8|14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13.3|13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6|23.6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7771</TotalTime>
  <Words>312</Words>
  <Application>Microsoft Macintosh PowerPoint</Application>
  <PresentationFormat>On-screen Show (4:3)</PresentationFormat>
  <Paragraphs>106</Paragraphs>
  <Slides>8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6.042 Lecture Template</vt:lpstr>
      <vt:lpstr>1_6.042 Lecture Template</vt:lpstr>
      <vt:lpstr>Equation</vt:lpstr>
      <vt:lpstr>Propositional Operators</vt:lpstr>
      <vt:lpstr>Propositional (Boolean) Logic</vt:lpstr>
      <vt:lpstr>English to Math</vt:lpstr>
      <vt:lpstr>English to Math</vt:lpstr>
      <vt:lpstr>Definition of OR</vt:lpstr>
      <vt:lpstr>Definition of XOR</vt:lpstr>
      <vt:lpstr>Definition of AND</vt:lpstr>
      <vt:lpstr>Definition of NOT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639</cp:revision>
  <cp:lastPrinted>2013-04-04T02:36:59Z</cp:lastPrinted>
  <dcterms:created xsi:type="dcterms:W3CDTF">2011-02-09T15:01:58Z</dcterms:created>
  <dcterms:modified xsi:type="dcterms:W3CDTF">2013-04-04T02:37:14Z</dcterms:modified>
</cp:coreProperties>
</file>