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1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2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3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15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42.bin" ContentType="application/vnd.openxmlformats-officedocument.oleObject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43.bin" ContentType="application/vnd.openxmlformats-officedocument.oleObject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4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23"/>
  </p:notesMasterIdLst>
  <p:handoutMasterIdLst>
    <p:handoutMasterId r:id="rId24"/>
  </p:handoutMasterIdLst>
  <p:sldIdLst>
    <p:sldId id="764" r:id="rId3"/>
    <p:sldId id="805" r:id="rId4"/>
    <p:sldId id="803" r:id="rId5"/>
    <p:sldId id="859" r:id="rId6"/>
    <p:sldId id="798" r:id="rId7"/>
    <p:sldId id="832" r:id="rId8"/>
    <p:sldId id="833" r:id="rId9"/>
    <p:sldId id="834" r:id="rId10"/>
    <p:sldId id="853" r:id="rId11"/>
    <p:sldId id="861" r:id="rId12"/>
    <p:sldId id="862" r:id="rId13"/>
    <p:sldId id="863" r:id="rId14"/>
    <p:sldId id="854" r:id="rId15"/>
    <p:sldId id="864" r:id="rId16"/>
    <p:sldId id="865" r:id="rId17"/>
    <p:sldId id="858" r:id="rId18"/>
    <p:sldId id="852" r:id="rId19"/>
    <p:sldId id="836" r:id="rId20"/>
    <p:sldId id="860" r:id="rId21"/>
    <p:sldId id="804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856" y="-632"/>
      </p:cViewPr>
      <p:guideLst>
        <p:guide orient="horz" pos="2159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wmf"/><Relationship Id="rId1" Type="http://schemas.openxmlformats.org/officeDocument/2006/relationships/image" Target="../media/image3.e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5.emf"/><Relationship Id="rId3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28.emf"/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12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13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14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16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17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18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19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214EA-5A11-4F74-BE22-31FC84D62DF5}" type="slidenum">
              <a:rPr lang="en-US"/>
              <a:pPr/>
              <a:t>20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CBA4-2503-4804-A27E-20926E013047}" type="slidenum">
              <a:rPr lang="en-US"/>
              <a:pPr/>
              <a:t>2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4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14332-11F0-4223-9A94-D6FE3C794190}" type="slidenum">
              <a:rPr lang="en-US"/>
              <a:pPr/>
              <a:t>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7BED8-8E3B-48C8-9E58-2EC7B247ADBB}" type="slidenum">
              <a:rPr lang="en-US"/>
              <a:pPr/>
              <a:t>6</a:t>
            </a:fld>
            <a:endParaRPr lang="en-US"/>
          </a:p>
        </p:txBody>
      </p:sp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7C3A1D7D-5864-44F9-8702-6402BA08B99D}" type="slidenum">
              <a:rPr lang="en-US" sz="1300">
                <a:latin typeface="Arial" pitchFamily="34" charset="0"/>
              </a:rPr>
              <a:pPr algn="r" defTabSz="966775"/>
              <a:t>6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endParaRPr lang="en-US"/>
          </a:p>
          <a:p>
            <a:r>
              <a:rPr lang="en-US"/>
              <a:t>Mean is not enough to keep you from worrying – what’s the probability that it fails immediately or within the ﬁrst minute, does it occasionally run forever, and occasionally fail immediately? </a:t>
            </a:r>
          </a:p>
          <a:p>
            <a:endParaRPr lang="en-US"/>
          </a:p>
          <a:p>
            <a:r>
              <a:rPr lang="en-US"/>
              <a:t>What is the expected deviation from the mean, </a:t>
            </a:r>
          </a:p>
          <a:p>
            <a:r>
              <a:rPr lang="en-US"/>
              <a:t>what do I expect when Mir lauches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82BC8-6102-4FB8-B539-61E38D2DF445}" type="slidenum">
              <a:rPr lang="en-US"/>
              <a:pPr/>
              <a:t>7</a:t>
            </a:fld>
            <a:endParaRPr lang="en-US"/>
          </a:p>
        </p:txBody>
      </p:sp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DAD7C7E5-A318-4B1E-81EB-8649FA949480}" type="slidenum">
              <a:rPr lang="en-US" sz="1300">
                <a:latin typeface="Arial" pitchFamily="34" charset="0"/>
              </a:rPr>
              <a:pPr algn="r" defTabSz="966775"/>
              <a:t>7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In general if I have a PDF how do I calculate variance.</a:t>
            </a:r>
          </a:p>
          <a:p>
            <a:r>
              <a:rPr lang="en-US"/>
              <a:t>Similar to calculating expectation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8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9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69200" y="6540501"/>
            <a:ext cx="1574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smtClean="0">
                <a:latin typeface="Comic Sans MS" pitchFamily="66" charset="0"/>
              </a:rPr>
              <a:t>variance.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493000" y="6515101"/>
            <a:ext cx="1651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14F-2.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3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2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23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2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5.bin"/><Relationship Id="rId12" Type="http://schemas.openxmlformats.org/officeDocument/2006/relationships/image" Target="../media/image32.emf"/><Relationship Id="rId13" Type="http://schemas.openxmlformats.org/officeDocument/2006/relationships/oleObject" Target="../embeddings/oleObject36.bin"/><Relationship Id="rId14" Type="http://schemas.openxmlformats.org/officeDocument/2006/relationships/image" Target="../media/image28.emf"/><Relationship Id="rId1" Type="http://schemas.openxmlformats.org/officeDocument/2006/relationships/vmlDrawing" Target="../drawings/vmlDrawing13.vml"/><Relationship Id="rId2" Type="http://schemas.openxmlformats.org/officeDocument/2006/relationships/tags" Target="../tags/tag12.xm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29.e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30.emf"/><Relationship Id="rId9" Type="http://schemas.openxmlformats.org/officeDocument/2006/relationships/oleObject" Target="../embeddings/oleObject34.bin"/><Relationship Id="rId10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emf"/><Relationship Id="rId12" Type="http://schemas.openxmlformats.org/officeDocument/2006/relationships/oleObject" Target="../embeddings/oleObject41.bin"/><Relationship Id="rId13" Type="http://schemas.openxmlformats.org/officeDocument/2006/relationships/image" Target="../media/image37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4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6.xml"/><Relationship Id="rId5" Type="http://schemas.openxmlformats.org/officeDocument/2006/relationships/image" Target="../media/image12.w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38.emf"/><Relationship Id="rId1" Type="http://schemas.openxmlformats.org/officeDocument/2006/relationships/vmlDrawing" Target="../drawings/vmlDrawing15.vml"/><Relationship Id="rId2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7.xml"/><Relationship Id="rId5" Type="http://schemas.openxmlformats.org/officeDocument/2006/relationships/image" Target="../media/image12.w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38.emf"/><Relationship Id="rId1" Type="http://schemas.openxmlformats.org/officeDocument/2006/relationships/vmlDrawing" Target="../drawings/vmlDrawing16.vml"/><Relationship Id="rId2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8.xml"/><Relationship Id="rId5" Type="http://schemas.openxmlformats.org/officeDocument/2006/relationships/oleObject" Target="../embeddings/oleObject44.bin"/><Relationship Id="rId6" Type="http://schemas.openxmlformats.org/officeDocument/2006/relationships/image" Target="../media/image39.emf"/><Relationship Id="rId1" Type="http://schemas.openxmlformats.org/officeDocument/2006/relationships/vmlDrawing" Target="../drawings/vmlDrawing17.vml"/><Relationship Id="rId2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2.wmf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3" Type="http://schemas.openxmlformats.org/officeDocument/2006/relationships/oleObject" Target="../embeddings/oleObject15.bin"/><Relationship Id="rId14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tags" Target="../tags/tag9.xm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28613" y="2209800"/>
            <a:ext cx="87249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600" dirty="0" smtClean="0">
                <a:solidFill>
                  <a:schemeClr val="tx2"/>
                </a:solidFill>
                <a:latin typeface="Comic Sans MS" pitchFamily="66" charset="0"/>
              </a:rPr>
              <a:t>Variance</a:t>
            </a:r>
            <a:endParaRPr lang="en-US" sz="8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8000" y="1003300"/>
            <a:ext cx="763014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660066"/>
                </a:solidFill>
                <a:latin typeface="Comic Sans MS"/>
                <a:cs typeface="Comic Sans MS"/>
              </a:rPr>
              <a:t>lemma: </a:t>
            </a:r>
            <a:r>
              <a:rPr lang="en-US" sz="5400" dirty="0" smtClean="0">
                <a:latin typeface="Comic Sans MS"/>
                <a:cs typeface="Comic Sans MS"/>
              </a:rPr>
              <a:t>For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F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latin typeface="Comic Sans MS"/>
                <a:cs typeface="Comic Sans MS"/>
              </a:rPr>
              <a:t> time to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failure,                 ,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904282"/>
              </p:ext>
            </p:extLst>
          </p:nvPr>
        </p:nvGraphicFramePr>
        <p:xfrm>
          <a:off x="366713" y="2933700"/>
          <a:ext cx="43894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98" name="Equation" r:id="rId3" imgW="1054100" imgH="241300" progId="Equation.DSMT4">
                  <p:embed/>
                </p:oleObj>
              </mc:Choice>
              <mc:Fallback>
                <p:oleObj name="Equation" r:id="rId3" imgW="1054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713" y="2933700"/>
                        <a:ext cx="4389437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58021"/>
              </p:ext>
            </p:extLst>
          </p:nvPr>
        </p:nvGraphicFramePr>
        <p:xfrm>
          <a:off x="3067050" y="1854199"/>
          <a:ext cx="34643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99" name="Equation" r:id="rId5" imgW="685800" imgH="215900" progId="Equation.DSMT4">
                  <p:embed/>
                </p:oleObj>
              </mc:Choice>
              <mc:Fallback>
                <p:oleObj name="Equation" r:id="rId5" imgW="685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7050" y="1854199"/>
                        <a:ext cx="3464300" cy="1090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7300" y="190500"/>
            <a:ext cx="769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Conditional time to failure</a:t>
            </a:r>
          </a:p>
        </p:txBody>
      </p:sp>
    </p:spTree>
    <p:extLst>
      <p:ext uri="{BB962C8B-B14F-4D97-AF65-F5344CB8AC3E}">
        <p14:creationId xmlns:p14="http://schemas.microsoft.com/office/powerpoint/2010/main" val="60720194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167265"/>
              </p:ext>
            </p:extLst>
          </p:nvPr>
        </p:nvGraphicFramePr>
        <p:xfrm>
          <a:off x="617537" y="5080000"/>
          <a:ext cx="8220076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21" name="Equation" r:id="rId3" imgW="1574800" imgH="241300" progId="Equation.DSMT4">
                  <p:embed/>
                </p:oleObj>
              </mc:Choice>
              <mc:Fallback>
                <p:oleObj name="Equation" r:id="rId3" imgW="15748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537" y="5080000"/>
                        <a:ext cx="8220076" cy="1258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8000" y="1003300"/>
            <a:ext cx="763014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660066"/>
                </a:solidFill>
                <a:latin typeface="Comic Sans MS"/>
                <a:cs typeface="Comic Sans MS"/>
              </a:rPr>
              <a:t>lemma: </a:t>
            </a:r>
            <a:r>
              <a:rPr lang="en-US" sz="5400" dirty="0" smtClean="0">
                <a:latin typeface="Comic Sans MS"/>
                <a:cs typeface="Comic Sans MS"/>
              </a:rPr>
              <a:t>For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F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latin typeface="Comic Sans MS"/>
                <a:cs typeface="Comic Sans MS"/>
              </a:rPr>
              <a:t> time to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failure,                 ,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56379"/>
              </p:ext>
            </p:extLst>
          </p:nvPr>
        </p:nvGraphicFramePr>
        <p:xfrm>
          <a:off x="366713" y="2925763"/>
          <a:ext cx="83026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22" name="Equation" r:id="rId5" imgW="1993900" imgH="241300" progId="Equation.DSMT4">
                  <p:embed/>
                </p:oleObj>
              </mc:Choice>
              <mc:Fallback>
                <p:oleObj name="Equation" r:id="rId5" imgW="1993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713" y="2925763"/>
                        <a:ext cx="8302625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948515"/>
              </p:ext>
            </p:extLst>
          </p:nvPr>
        </p:nvGraphicFramePr>
        <p:xfrm>
          <a:off x="3067050" y="1854199"/>
          <a:ext cx="34643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23" name="Equation" r:id="rId7" imgW="685800" imgH="215900" progId="Equation.DSMT4">
                  <p:embed/>
                </p:oleObj>
              </mc:Choice>
              <mc:Fallback>
                <p:oleObj name="Equation" r:id="rId7" imgW="685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67050" y="1854199"/>
                        <a:ext cx="3464300" cy="1090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7300" y="190500"/>
            <a:ext cx="769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Conditional time to failure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700" y="4038600"/>
            <a:ext cx="3296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660066"/>
                </a:solidFill>
                <a:latin typeface="Comic Sans MS"/>
                <a:cs typeface="Comic Sans MS"/>
              </a:rPr>
              <a:t>Corollary:</a:t>
            </a:r>
          </a:p>
        </p:txBody>
      </p:sp>
    </p:spTree>
    <p:extLst>
      <p:ext uri="{BB962C8B-B14F-4D97-AF65-F5344CB8AC3E}">
        <p14:creationId xmlns:p14="http://schemas.microsoft.com/office/powerpoint/2010/main" val="127540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538980"/>
              </p:ext>
            </p:extLst>
          </p:nvPr>
        </p:nvGraphicFramePr>
        <p:xfrm>
          <a:off x="871538" y="2197100"/>
          <a:ext cx="694372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38" name="Equation" r:id="rId5" imgW="1562100" imgH="482600" progId="Equation.DSMT4">
                  <p:embed/>
                </p:oleObj>
              </mc:Choice>
              <mc:Fallback>
                <p:oleObj name="Equation" r:id="rId5" imgW="1562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2197100"/>
                        <a:ext cx="6943725" cy="2146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781050"/>
            <a:ext cx="5152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total expectation</a:t>
            </a:r>
          </a:p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 approach: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434794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39" name="Equation" r:id="rId7" imgW="520700" imgH="241300" progId="Equation.DSMT4">
                  <p:embed/>
                </p:oleObj>
              </mc:Choice>
              <mc:Fallback>
                <p:oleObj name="Equation" r:id="rId7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8177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667398"/>
              </p:ext>
            </p:extLst>
          </p:nvPr>
        </p:nvGraphicFramePr>
        <p:xfrm>
          <a:off x="871538" y="2262188"/>
          <a:ext cx="6943725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10" name="Equation" r:id="rId4" imgW="1562100" imgH="457200" progId="Equation.DSMT4">
                  <p:embed/>
                </p:oleObj>
              </mc:Choice>
              <mc:Fallback>
                <p:oleObj name="Equation" r:id="rId4" imgW="1562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2262188"/>
                        <a:ext cx="6943725" cy="2036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555276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11" name="Equation" r:id="rId6" imgW="520700" imgH="241300" progId="Equation.DSMT4">
                  <p:embed/>
                </p:oleObj>
              </mc:Choice>
              <mc:Fallback>
                <p:oleObj name="Equation" r:id="rId6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3834" y="781050"/>
            <a:ext cx="5152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total expectation</a:t>
            </a:r>
          </a:p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 approach:</a:t>
            </a:r>
          </a:p>
        </p:txBody>
      </p:sp>
    </p:spTree>
    <p:extLst>
      <p:ext uri="{BB962C8B-B14F-4D97-AF65-F5344CB8AC3E}">
        <p14:creationId xmlns:p14="http://schemas.microsoft.com/office/powerpoint/2010/main" val="3043130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837592"/>
              </p:ext>
            </p:extLst>
          </p:nvPr>
        </p:nvGraphicFramePr>
        <p:xfrm>
          <a:off x="868363" y="2246313"/>
          <a:ext cx="5475287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988" name="Equation" r:id="rId4" imgW="1231900" imgH="469900" progId="Equation.DSMT4">
                  <p:embed/>
                </p:oleObj>
              </mc:Choice>
              <mc:Fallback>
                <p:oleObj name="Equation" r:id="rId4" imgW="1231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2246313"/>
                        <a:ext cx="5475287" cy="2093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527453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989" name="Equation" r:id="rId6" imgW="520700" imgH="241300" progId="Equation.DSMT4">
                  <p:embed/>
                </p:oleObj>
              </mc:Choice>
              <mc:Fallback>
                <p:oleObj name="Equation" r:id="rId6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3834" y="781050"/>
            <a:ext cx="5152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total expectation</a:t>
            </a:r>
          </a:p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 approach:</a:t>
            </a:r>
          </a:p>
        </p:txBody>
      </p:sp>
    </p:spTree>
    <p:extLst>
      <p:ext uri="{BB962C8B-B14F-4D97-AF65-F5344CB8AC3E}">
        <p14:creationId xmlns:p14="http://schemas.microsoft.com/office/powerpoint/2010/main" val="186528644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45466"/>
              </p:ext>
            </p:extLst>
          </p:nvPr>
        </p:nvGraphicFramePr>
        <p:xfrm>
          <a:off x="873125" y="2281238"/>
          <a:ext cx="6151563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2" name="Equation" r:id="rId4" imgW="1384300" imgH="711200" progId="Equation.DSMT4">
                  <p:embed/>
                </p:oleObj>
              </mc:Choice>
              <mc:Fallback>
                <p:oleObj name="Equation" r:id="rId4" imgW="13843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2281238"/>
                        <a:ext cx="6151563" cy="3168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99884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3" name="Equation" r:id="rId6" imgW="520700" imgH="241300" progId="Equation.DSMT4">
                  <p:embed/>
                </p:oleObj>
              </mc:Choice>
              <mc:Fallback>
                <p:oleObj name="Equation" r:id="rId6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3834" y="781050"/>
            <a:ext cx="5152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total expectation</a:t>
            </a:r>
          </a:p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 approach: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666" y="5418667"/>
            <a:ext cx="4454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now solve for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701291"/>
              </p:ext>
            </p:extLst>
          </p:nvPr>
        </p:nvGraphicFramePr>
        <p:xfrm>
          <a:off x="5311775" y="5416550"/>
          <a:ext cx="18208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4" name="Equation" r:id="rId8" imgW="444500" imgH="241300" progId="Equation.DSMT4">
                  <p:embed/>
                </p:oleObj>
              </mc:Choice>
              <mc:Fallback>
                <p:oleObj name="Equation" r:id="rId8" imgW="444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5416550"/>
                        <a:ext cx="1820863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02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348072"/>
              </p:ext>
            </p:extLst>
          </p:nvPr>
        </p:nvGraphicFramePr>
        <p:xfrm>
          <a:off x="1373188" y="1776413"/>
          <a:ext cx="51371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88" name="Equation" r:id="rId5" imgW="1155700" imgH="254000" progId="Equation.DSMT4">
                  <p:embed/>
                </p:oleObj>
              </mc:Choice>
              <mc:Fallback>
                <p:oleObj name="Equation" r:id="rId5" imgW="1155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1776413"/>
                        <a:ext cx="5137150" cy="1130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262242"/>
              </p:ext>
            </p:extLst>
          </p:nvPr>
        </p:nvGraphicFramePr>
        <p:xfrm>
          <a:off x="1355725" y="2862263"/>
          <a:ext cx="64389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89" name="Equation" r:id="rId7" imgW="1447800" imgH="254000" progId="Equation.DSMT4">
                  <p:embed/>
                </p:oleObj>
              </mc:Choice>
              <mc:Fallback>
                <p:oleObj name="Equation" r:id="rId7" imgW="1447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862263"/>
                        <a:ext cx="6438900" cy="1130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304779"/>
              </p:ext>
            </p:extLst>
          </p:nvPr>
        </p:nvGraphicFramePr>
        <p:xfrm>
          <a:off x="1319213" y="4030663"/>
          <a:ext cx="643731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90" name="Equation" r:id="rId9" imgW="1447800" imgH="254000" progId="Equation.DSMT4">
                  <p:embed/>
                </p:oleObj>
              </mc:Choice>
              <mc:Fallback>
                <p:oleObj name="Equation" r:id="rId9" imgW="1447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4030663"/>
                        <a:ext cx="6437312" cy="1130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19666" y="5418667"/>
            <a:ext cx="4454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now solve for 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665652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91" name="Equation" r:id="rId11" imgW="520700" imgH="241300" progId="Equation.DSMT4">
                  <p:embed/>
                </p:oleObj>
              </mc:Choice>
              <mc:Fallback>
                <p:oleObj name="Equation" r:id="rId11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700193"/>
              </p:ext>
            </p:extLst>
          </p:nvPr>
        </p:nvGraphicFramePr>
        <p:xfrm>
          <a:off x="5311775" y="5416550"/>
          <a:ext cx="18208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92" name="Equation" r:id="rId13" imgW="444500" imgH="241300" progId="Equation.DSMT4">
                  <p:embed/>
                </p:oleObj>
              </mc:Choice>
              <mc:Fallback>
                <p:oleObj name="Equation" r:id="rId13" imgW="444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5416550"/>
                        <a:ext cx="1820863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400066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3541"/>
              </p:ext>
            </p:extLst>
          </p:nvPr>
        </p:nvGraphicFramePr>
        <p:xfrm>
          <a:off x="1477963" y="1801813"/>
          <a:ext cx="44323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4" imgW="1193800" imgH="304800" progId="Equation.DSMT4">
                  <p:embed/>
                </p:oleObj>
              </mc:Choice>
              <mc:Fallback>
                <p:oleObj name="Equation" r:id="rId4" imgW="11938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1801813"/>
                        <a:ext cx="4432300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2682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311871"/>
              </p:ext>
            </p:extLst>
          </p:nvPr>
        </p:nvGraphicFramePr>
        <p:xfrm>
          <a:off x="1025525" y="2743200"/>
          <a:ext cx="69992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6" imgW="1816100" imgH="292100" progId="Equation.DSMT4">
                  <p:embed/>
                </p:oleObj>
              </mc:Choice>
              <mc:Fallback>
                <p:oleObj name="Equation" r:id="rId6" imgW="1816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743200"/>
                        <a:ext cx="6999288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99199" y="895349"/>
          <a:ext cx="2237093" cy="98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8" imgW="546100" imgH="241300" progId="Equation.DSMT4">
                  <p:embed/>
                </p:oleObj>
              </mc:Choice>
              <mc:Fallback>
                <p:oleObj name="Equation" r:id="rId8" imgW="546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199" y="895349"/>
                        <a:ext cx="2237093" cy="988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967280"/>
              </p:ext>
            </p:extLst>
          </p:nvPr>
        </p:nvGraphicFramePr>
        <p:xfrm>
          <a:off x="1001713" y="3630613"/>
          <a:ext cx="6335712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10" imgW="1574800" imgH="482600" progId="Equation.DSMT4">
                  <p:embed/>
                </p:oleObj>
              </mc:Choice>
              <mc:Fallback>
                <p:oleObj name="Equation" r:id="rId10" imgW="1574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3630613"/>
                        <a:ext cx="6335712" cy="194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19666" y="5319184"/>
            <a:ext cx="6663812" cy="1073152"/>
            <a:chOff x="719666" y="5319184"/>
            <a:chExt cx="6663812" cy="1073152"/>
          </a:xfrm>
        </p:grpSpPr>
        <p:sp>
          <p:nvSpPr>
            <p:cNvPr id="9" name="TextBox 8"/>
            <p:cNvSpPr txBox="1"/>
            <p:nvPr/>
          </p:nvSpPr>
          <p:spPr>
            <a:xfrm>
              <a:off x="719666" y="5418667"/>
              <a:ext cx="44549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E5"/>
                  </a:solidFill>
                  <a:latin typeface="Comic Sans MS"/>
                  <a:cs typeface="Comic Sans MS"/>
                </a:rPr>
                <a:t>now solve for </a:t>
              </a:r>
            </a:p>
          </p:txBody>
        </p:sp>
        <p:graphicFrame>
          <p:nvGraphicFramePr>
            <p:cNvPr id="359430" name="Object 4"/>
            <p:cNvGraphicFramePr>
              <a:graphicFrameLocks noChangeAspect="1"/>
            </p:cNvGraphicFramePr>
            <p:nvPr/>
          </p:nvGraphicFramePr>
          <p:xfrm>
            <a:off x="5298015" y="5319184"/>
            <a:ext cx="2085463" cy="1073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" name="Equation" r:id="rId12" imgW="469900" imgH="241300" progId="Equation.DSMT4">
                    <p:embed/>
                  </p:oleObj>
                </mc:Choice>
                <mc:Fallback>
                  <p:oleObj name="Equation" r:id="rId12" imgW="4699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015" y="5319184"/>
                          <a:ext cx="2085463" cy="1073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2851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63078" y="25159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-4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, E[F]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,  </a:t>
            </a:r>
            <a:r>
              <a:rPr lang="el-GR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            so by </a:t>
            </a:r>
            <a:r>
              <a:rPr lang="en-US" sz="4400" dirty="0" err="1" smtClean="0">
                <a:latin typeface="Comic Sans MS" pitchFamily="66" charset="0"/>
              </a:rPr>
              <a:t>Chebyshev</a:t>
            </a:r>
            <a:endParaRPr lang="en-US" sz="4400" b="1" dirty="0" smtClean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err="1" smtClean="0">
                <a:latin typeface="Comic Sans MS" pitchFamily="66" charset="0"/>
              </a:rPr>
              <a:t>Pr</a:t>
            </a:r>
            <a:r>
              <a:rPr lang="en-US" sz="4400" dirty="0" smtClean="0">
                <a:latin typeface="Comic Sans MS" pitchFamily="66" charset="0"/>
              </a:rPr>
              <a:t>[lasts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4 10</a:t>
            </a:r>
            <a:r>
              <a:rPr lang="en-US" sz="4400" baseline="30000" dirty="0" smtClean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hours</a:t>
            </a:r>
            <a:r>
              <a:rPr lang="en-US" sz="4400" dirty="0" smtClean="0">
                <a:latin typeface="Comic Sans MS" pitchFamily="66" charset="0"/>
              </a:rPr>
              <a:t>]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/4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31676105"/>
              </p:ext>
            </p:extLst>
          </p:nvPr>
        </p:nvGraphicFramePr>
        <p:xfrm>
          <a:off x="2214563" y="1004888"/>
          <a:ext cx="525145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92" name="Equation" r:id="rId6" imgW="1270000" imgH="482600" progId="Equation.DSMT4">
                  <p:embed/>
                </p:oleObj>
              </mc:Choice>
              <mc:Fallback>
                <p:oleObj name="Equation" r:id="rId6" imgW="12700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004888"/>
                        <a:ext cx="5251450" cy="1995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81200" y="990600"/>
            <a:ext cx="5613400" cy="20066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63078" y="25159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-4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, E[F]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,  </a:t>
            </a:r>
            <a:r>
              <a:rPr lang="el-GR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            so by </a:t>
            </a:r>
            <a:r>
              <a:rPr lang="en-US" sz="4400" dirty="0" err="1" smtClean="0">
                <a:latin typeface="Comic Sans MS" pitchFamily="66" charset="0"/>
              </a:rPr>
              <a:t>Chebyshev</a:t>
            </a:r>
            <a:endParaRPr lang="en-US" sz="4400" b="1" dirty="0" smtClean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err="1" smtClean="0">
                <a:latin typeface="Comic Sans MS" pitchFamily="66" charset="0"/>
              </a:rPr>
              <a:t>Pr</a:t>
            </a:r>
            <a:r>
              <a:rPr lang="en-US" sz="4400" dirty="0" smtClean="0">
                <a:latin typeface="Comic Sans MS" pitchFamily="66" charset="0"/>
              </a:rPr>
              <a:t>[lasts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 4.6 years </a:t>
            </a:r>
            <a:r>
              <a:rPr lang="en-US" sz="4400" dirty="0" smtClean="0">
                <a:latin typeface="Comic Sans MS" pitchFamily="66" charset="0"/>
              </a:rPr>
              <a:t>]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/4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43016834"/>
              </p:ext>
            </p:extLst>
          </p:nvPr>
        </p:nvGraphicFramePr>
        <p:xfrm>
          <a:off x="2214563" y="1004888"/>
          <a:ext cx="525145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22" name="Equation" r:id="rId6" imgW="1270000" imgH="482600" progId="Equation.DSMT4">
                  <p:embed/>
                </p:oleObj>
              </mc:Choice>
              <mc:Fallback>
                <p:oleObj name="Equation" r:id="rId6" imgW="1270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004888"/>
                        <a:ext cx="5251450" cy="1995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81200" y="990600"/>
            <a:ext cx="5613400" cy="20066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455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177749"/>
              </p:ext>
            </p:extLst>
          </p:nvPr>
        </p:nvGraphicFramePr>
        <p:xfrm>
          <a:off x="593725" y="2070100"/>
          <a:ext cx="44481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1" name="Equation" r:id="rId5" imgW="1397000" imgH="266700" progId="Equation.DSMT4">
                  <p:embed/>
                </p:oleObj>
              </mc:Choice>
              <mc:Fallback>
                <p:oleObj name="Equation" r:id="rId5" imgW="1397000" imgH="2667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2070100"/>
                        <a:ext cx="4448175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/>
              <a:t>Variance of an Indicator</a:t>
            </a: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1089025" y="974725"/>
            <a:ext cx="7019925" cy="762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 an indicator with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E[I]=p</a:t>
            </a:r>
            <a:r>
              <a:rPr lang="en-US" sz="4400" dirty="0">
                <a:latin typeface="Comic Sans MS" pitchFamily="66" charset="0"/>
              </a:rPr>
              <a:t>:</a:t>
            </a:r>
          </a:p>
        </p:txBody>
      </p:sp>
      <p:sp>
        <p:nvSpPr>
          <p:cNvPr id="781322" name="Rectangle 10"/>
          <p:cNvSpPr>
            <a:spLocks noChangeArrowheads="1"/>
          </p:cNvSpPr>
          <p:nvPr/>
        </p:nvSpPr>
        <p:spPr bwMode="auto">
          <a:xfrm>
            <a:off x="368300" y="2006600"/>
            <a:ext cx="1752600" cy="9271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3062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2" name="Equation" r:id="rId7" imgW="126720" imgH="190440" progId="Equation.DSMT4">
                  <p:embed/>
                </p:oleObj>
              </mc:Choice>
              <mc:Fallback>
                <p:oleObj name="Equation" r:id="rId7" imgW="12672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062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343382"/>
              </p:ext>
            </p:extLst>
          </p:nvPr>
        </p:nvGraphicFramePr>
        <p:xfrm>
          <a:off x="2357438" y="2887663"/>
          <a:ext cx="44291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3" name="Equation" r:id="rId9" imgW="1384300" imgH="266700" progId="Equation.DSMT4">
                  <p:embed/>
                </p:oleObj>
              </mc:Choice>
              <mc:Fallback>
                <p:oleObj name="Equation" r:id="rId9" imgW="1384300" imgH="266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2887663"/>
                        <a:ext cx="4429125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967162"/>
              </p:ext>
            </p:extLst>
          </p:nvPr>
        </p:nvGraphicFramePr>
        <p:xfrm>
          <a:off x="2390775" y="3676650"/>
          <a:ext cx="40259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4" name="Equation" r:id="rId11" imgW="1206500" imgH="266700" progId="Equation.DSMT4">
                  <p:embed/>
                </p:oleObj>
              </mc:Choice>
              <mc:Fallback>
                <p:oleObj name="Equation" r:id="rId11" imgW="1206500" imgH="266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3676650"/>
                        <a:ext cx="40259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284743" y="4473575"/>
          <a:ext cx="46116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5" name="Equation" r:id="rId13" imgW="1218960" imgH="253800" progId="Equation.DSMT4">
                  <p:embed/>
                </p:oleObj>
              </mc:Choice>
              <mc:Fallback>
                <p:oleObj name="Equation" r:id="rId13" imgW="121896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743" y="4473575"/>
                        <a:ext cx="4611688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5613400" y="4584700"/>
            <a:ext cx="1358900" cy="9144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2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350963" y="3604895"/>
            <a:ext cx="6459537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providing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,…,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are</a:t>
            </a:r>
            <a:endParaRPr lang="en-US" sz="4400" dirty="0"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pairwise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independent</a:t>
            </a:r>
            <a:endParaRPr lang="en-US" sz="2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729097" name="Rectangle 9"/>
          <p:cNvSpPr>
            <a:spLocks noChangeArrowheads="1"/>
          </p:cNvSpPr>
          <p:nvPr/>
        </p:nvSpPr>
        <p:spPr bwMode="auto">
          <a:xfrm>
            <a:off x="190500" y="1813560"/>
            <a:ext cx="8717280" cy="33528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875164"/>
              </p:ext>
            </p:extLst>
          </p:nvPr>
        </p:nvGraphicFramePr>
        <p:xfrm>
          <a:off x="479425" y="1666875"/>
          <a:ext cx="826135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9" name="Equation" r:id="rId5" imgW="2260600" imgH="558800" progId="Equation.DSMT4">
                  <p:embed/>
                </p:oleObj>
              </mc:Choice>
              <mc:Fallback>
                <p:oleObj name="Equation" r:id="rId5" imgW="2260600" imgH="558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666875"/>
                        <a:ext cx="8261350" cy="204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5000" y="1013460"/>
            <a:ext cx="79502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Pairwise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Independent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Additivity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0376" y="5191242"/>
            <a:ext cx="75921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again, a simple proof applying</a:t>
            </a:r>
          </a:p>
          <a:p>
            <a:r>
              <a:rPr lang="en-US" sz="3600" dirty="0" smtClean="0">
                <a:latin typeface="Comic Sans MS" pitchFamily="66" charset="0"/>
              </a:rPr>
              <a:t>linearity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to the def of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3600" dirty="0">
              <a:latin typeface="Comic Sans MS" pitchFamily="66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729097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6" name="Equation" r:id="rId5" imgW="1574800" imgH="279400" progId="Equation.DSMT4">
                  <p:embed/>
                </p:oleObj>
              </mc:Choice>
              <mc:Fallback>
                <p:oleObj name="Equation" r:id="rId5" imgW="1574800" imgH="279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974725"/>
                        <a:ext cx="7216775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696249"/>
              </p:ext>
            </p:extLst>
          </p:nvPr>
        </p:nvGraphicFramePr>
        <p:xfrm>
          <a:off x="1119188" y="2227263"/>
          <a:ext cx="7212012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7" name="Equation" r:id="rId7" imgW="1600200" imgH="254000" progId="Equation.DSMT4">
                  <p:embed/>
                </p:oleObj>
              </mc:Choice>
              <mc:Fallback>
                <p:oleObj name="Equation" r:id="rId7" imgW="1600200" imgH="254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227263"/>
                        <a:ext cx="7212012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449696" y="3954780"/>
            <a:ext cx="831838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simple </a:t>
            </a:r>
            <a:r>
              <a:rPr lang="en-US" sz="4400" dirty="0">
                <a:latin typeface="Comic Sans MS" pitchFamily="66" charset="0"/>
              </a:rPr>
              <a:t>proofs applying linearity</a:t>
            </a:r>
          </a:p>
          <a:p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the def of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9" name="Equation" r:id="rId5" imgW="1574800" imgH="279400" progId="Equation.DSMT4">
                  <p:embed/>
                </p:oleObj>
              </mc:Choice>
              <mc:Fallback>
                <p:oleObj name="Equation" r:id="rId5" imgW="1574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974725"/>
                        <a:ext cx="7216775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52194"/>
              </p:ext>
            </p:extLst>
          </p:nvPr>
        </p:nvGraphicFramePr>
        <p:xfrm>
          <a:off x="1135063" y="2227263"/>
          <a:ext cx="66960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10" name="Equation" r:id="rId7" imgW="1485900" imgH="254000" progId="Equation.DSMT4">
                  <p:embed/>
                </p:oleObj>
              </mc:Choice>
              <mc:Fallback>
                <p:oleObj name="Equation" r:id="rId7" imgW="1485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2227263"/>
                        <a:ext cx="6696075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6145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proof of 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Variance Formula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066800"/>
            <a:ext cx="8305800" cy="546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00FF"/>
                </a:solidFill>
              </a:rPr>
              <a:t>Var</a:t>
            </a:r>
            <a:r>
              <a:rPr lang="en-US" sz="4400" dirty="0" smtClean="0">
                <a:solidFill>
                  <a:srgbClr val="0000FF"/>
                </a:solidFill>
              </a:rPr>
              <a:t>[R]  </a:t>
            </a:r>
            <a:r>
              <a:rPr lang="en-US" sz="4400" dirty="0" smtClean="0">
                <a:solidFill>
                  <a:srgbClr val="000000"/>
                </a:solidFill>
              </a:rPr>
              <a:t>::= E[(R - </a:t>
            </a:r>
            <a:r>
              <a:rPr lang="en-US" sz="4400" dirty="0" smtClean="0">
                <a:solidFill>
                  <a:srgbClr val="000000"/>
                </a:solidFill>
                <a:sym typeface="Symbol" pitchFamily="18" charset="2"/>
              </a:rPr>
              <a:t>μ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r>
              <a:rPr lang="en-US" sz="4400" baseline="30000" dirty="0" smtClean="0">
                <a:solidFill>
                  <a:srgbClr val="000000"/>
                </a:solidFill>
              </a:rPr>
              <a:t>2</a:t>
            </a:r>
            <a:r>
              <a:rPr lang="en-US" sz="4400" dirty="0" smtClean="0">
                <a:solidFill>
                  <a:srgbClr val="000000"/>
                </a:solidFill>
              </a:rPr>
              <a:t>]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        </a:t>
            </a:r>
            <a:r>
              <a:rPr lang="en-US" sz="4000" dirty="0" smtClean="0"/>
              <a:t>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 - 2</a:t>
            </a:r>
            <a:r>
              <a:rPr lang="en-US" sz="4000" dirty="0" smtClean="0">
                <a:sym typeface="Symbol" pitchFamily="18" charset="2"/>
              </a:rPr>
              <a:t>μ R  </a:t>
            </a:r>
            <a:r>
              <a:rPr lang="en-US" sz="4000" dirty="0" smtClean="0"/>
              <a:t> + 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/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</a:t>
            </a:r>
            <a:r>
              <a:rPr lang="en-US" sz="4000" dirty="0">
                <a:solidFill>
                  <a:prstClr val="black"/>
                </a:solidFill>
                <a:latin typeface="ArialRoundedMTBold"/>
              </a:rPr>
              <a:t>∙</a:t>
            </a:r>
            <a:r>
              <a:rPr lang="en-US" sz="4000" dirty="0" smtClean="0">
                <a:sym typeface="Symbol" pitchFamily="18" charset="2"/>
              </a:rPr>
              <a:t>E[R]</a:t>
            </a:r>
            <a:r>
              <a:rPr lang="en-US" sz="4000" dirty="0" smtClean="0"/>
              <a:t> + E[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>
                <a:sym typeface="Symbol" pitchFamily="18" charset="2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</a:t>
            </a:r>
            <a:r>
              <a:rPr lang="en-US" sz="4000" dirty="0" smtClean="0">
                <a:solidFill>
                  <a:prstClr val="black"/>
                </a:solidFill>
                <a:latin typeface="ArialRoundedMTBold"/>
              </a:rPr>
              <a:t>∙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dirty="0" smtClean="0"/>
              <a:t>     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</a:t>
            </a:r>
            <a:r>
              <a:rPr lang="en-US" sz="4000" dirty="0" smtClean="0"/>
              <a:t>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None/>
            </a:pPr>
            <a:r>
              <a:rPr lang="en-US" dirty="0" smtClean="0"/>
              <a:t>                  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E[R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− E</a:t>
            </a:r>
            <a:r>
              <a:rPr lang="en-US" sz="4400" baseline="30000" dirty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[</a:t>
            </a:r>
            <a:r>
              <a:rPr lang="en-US" sz="4400" dirty="0" smtClean="0">
                <a:solidFill>
                  <a:srgbClr val="0000FF"/>
                </a:solidFill>
              </a:rPr>
              <a:t>R]</a:t>
            </a:r>
            <a:endParaRPr lang="en-US" sz="4400" baseline="300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419100" y="1092200"/>
            <a:ext cx="1892300" cy="8128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05100" y="4775200"/>
            <a:ext cx="4051300" cy="927100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j021508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7275" y="1016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75179" y="153678"/>
            <a:ext cx="6043632" cy="1186924"/>
          </a:xfrm>
        </p:spPr>
        <p:txBody>
          <a:bodyPr/>
          <a:lstStyle/>
          <a:p>
            <a:r>
              <a:rPr lang="en-US" sz="3600" dirty="0"/>
              <a:t>Space Station Mir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63268" y="1644650"/>
            <a:ext cx="8686717" cy="3637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Destructs with probability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in </a:t>
            </a:r>
            <a:r>
              <a:rPr lang="en-US" sz="4000" dirty="0">
                <a:latin typeface="Comic Sans MS" pitchFamily="66" charset="0"/>
              </a:rPr>
              <a:t>any given </a:t>
            </a:r>
            <a:r>
              <a:rPr lang="en-US" sz="4000" dirty="0" smtClean="0">
                <a:latin typeface="Comic Sans MS" pitchFamily="66" charset="0"/>
              </a:rPr>
              <a:t>hour</a:t>
            </a:r>
            <a:endParaRPr lang="en-US" sz="4000" dirty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[F]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/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(Mean Time to Fail)</a:t>
            </a:r>
          </a:p>
          <a:p>
            <a:pPr>
              <a:buNone/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Var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[F] </a:t>
            </a:r>
            <a:r>
              <a:rPr lang="en-US" sz="5400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FF00FF"/>
                </a:solidFill>
                <a:latin typeface="Comic Sans MS" pitchFamily="66" charset="0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8995" y="1563120"/>
            <a:ext cx="8670989" cy="3738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[F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k]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q</a:t>
            </a:r>
            <a:r>
              <a:rPr lang="en-US" sz="4800" baseline="30000" dirty="0" smtClean="0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b="1" baseline="30000" dirty="0">
                <a:solidFill>
                  <a:srgbClr val="0000F1"/>
                </a:solidFill>
                <a:latin typeface="Comic Sans MS" pitchFamily="66" charset="0"/>
                <a:cs typeface="Times New Roman" pitchFamily="18" charset="0"/>
              </a:rPr>
              <a:t>−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Var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[F]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E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[F</a:t>
            </a:r>
            <a:r>
              <a:rPr lang="en-US" sz="4800" baseline="5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]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E</a:t>
            </a:r>
            <a:r>
              <a:rPr lang="en-US" sz="4800" baseline="3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[F]</a:t>
            </a:r>
            <a:endParaRPr lang="en-US" sz="4800" baseline="50000" dirty="0" smtClean="0">
              <a:solidFill>
                <a:srgbClr val="0000F1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500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 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1, 2, 3,…,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k ,.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..</a:t>
            </a:r>
            <a:endParaRPr lang="en-US" sz="4800" b="1" dirty="0" smtClean="0">
              <a:solidFill>
                <a:srgbClr val="0000FF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     F</a:t>
            </a:r>
            <a:r>
              <a:rPr lang="en-US" sz="4800" baseline="30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 4, 9,…, k</a:t>
            </a:r>
            <a:r>
              <a:rPr lang="en-US" sz="4800" baseline="50000" dirty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…</a:t>
            </a:r>
            <a:endParaRPr lang="en-US" sz="4800" b="1" dirty="0">
              <a:solidFill>
                <a:srgbClr val="008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6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89378599"/>
              </p:ext>
            </p:extLst>
          </p:nvPr>
        </p:nvGraphicFramePr>
        <p:xfrm>
          <a:off x="3173413" y="4729163"/>
          <a:ext cx="4344987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3" name="Equation" r:id="rId5" imgW="1130300" imgH="457200" progId="Equation.DSMT4">
                  <p:embed/>
                </p:oleObj>
              </mc:Choice>
              <mc:Fallback>
                <p:oleObj name="Equation" r:id="rId5" imgW="11303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4729163"/>
                        <a:ext cx="4344987" cy="1757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977884"/>
              </p:ext>
            </p:extLst>
          </p:nvPr>
        </p:nvGraphicFramePr>
        <p:xfrm>
          <a:off x="3348038" y="3732213"/>
          <a:ext cx="3030537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4" name="Equation" r:id="rId7" imgW="736600" imgH="457200" progId="Equation.DSMT4">
                  <p:embed/>
                </p:oleObj>
              </mc:Choice>
              <mc:Fallback>
                <p:oleObj name="Equation" r:id="rId7" imgW="7366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732213"/>
                        <a:ext cx="3030537" cy="1884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60684"/>
              </p:ext>
            </p:extLst>
          </p:nvPr>
        </p:nvGraphicFramePr>
        <p:xfrm>
          <a:off x="1058863" y="1169988"/>
          <a:ext cx="26463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5" name="Equation" r:id="rId9" imgW="635000" imgH="241300" progId="Equation.DSMT4">
                  <p:embed/>
                </p:oleObj>
              </mc:Choice>
              <mc:Fallback>
                <p:oleObj name="Equation" r:id="rId9" imgW="6350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169988"/>
                        <a:ext cx="2646362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110681"/>
              </p:ext>
            </p:extLst>
          </p:nvPr>
        </p:nvGraphicFramePr>
        <p:xfrm>
          <a:off x="3978275" y="798513"/>
          <a:ext cx="4391025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6" name="Equation" r:id="rId11" imgW="1117600" imgH="444500" progId="Equation.DSMT4">
                  <p:embed/>
                </p:oleObj>
              </mc:Choice>
              <mc:Fallback>
                <p:oleObj name="Equation" r:id="rId11" imgW="11176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798513"/>
                        <a:ext cx="4391025" cy="175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8367"/>
              </p:ext>
            </p:extLst>
          </p:nvPr>
        </p:nvGraphicFramePr>
        <p:xfrm>
          <a:off x="3306763" y="2222500"/>
          <a:ext cx="4618037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7" name="Equation" r:id="rId13" imgW="1155700" imgH="444500" progId="Equation.DSMT4">
                  <p:embed/>
                </p:oleObj>
              </mc:Choice>
              <mc:Fallback>
                <p:oleObj name="Equation" r:id="rId13" imgW="1155700" imgH="4445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2222500"/>
                        <a:ext cx="4618037" cy="1776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300245"/>
              </p:ext>
            </p:extLst>
          </p:nvPr>
        </p:nvGraphicFramePr>
        <p:xfrm>
          <a:off x="871538" y="2197100"/>
          <a:ext cx="694372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4" name="Equation" r:id="rId5" imgW="1562100" imgH="482600" progId="Equation.DSMT4">
                  <p:embed/>
                </p:oleObj>
              </mc:Choice>
              <mc:Fallback>
                <p:oleObj name="Equation" r:id="rId5" imgW="1562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2197100"/>
                        <a:ext cx="6943725" cy="2146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781050"/>
            <a:ext cx="5152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total expectation</a:t>
            </a:r>
          </a:p>
          <a:p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 approach: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369309"/>
              </p:ext>
            </p:extLst>
          </p:nvPr>
        </p:nvGraphicFramePr>
        <p:xfrm>
          <a:off x="6350000" y="895350"/>
          <a:ext cx="2133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5" name="Equation" r:id="rId7" imgW="520700" imgH="241300" progId="Equation.DSMT4">
                  <p:embed/>
                </p:oleObj>
              </mc:Choice>
              <mc:Fallback>
                <p:oleObj name="Equation" r:id="rId7" imgW="52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895350"/>
                        <a:ext cx="21336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0625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3.8|15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.8|22.3|27.1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.8|22.3|27.1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5.2|4.6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1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5.8|1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5.8|1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1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6.2|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25.2|3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4.2|24.5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9590</TotalTime>
  <Words>573</Words>
  <Application>Microsoft Macintosh PowerPoint</Application>
  <PresentationFormat>On-screen Show (4:3)</PresentationFormat>
  <Paragraphs>104</Paragraphs>
  <Slides>20</Slides>
  <Notes>18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6.042 Lecture Template</vt:lpstr>
      <vt:lpstr>Default Design</vt:lpstr>
      <vt:lpstr>Equation</vt:lpstr>
      <vt:lpstr>MathType 6.0 Equation</vt:lpstr>
      <vt:lpstr>PowerPoint Presentation</vt:lpstr>
      <vt:lpstr>Variance of an Indicator</vt:lpstr>
      <vt:lpstr>Calculating Variance</vt:lpstr>
      <vt:lpstr>Calculating Variance</vt:lpstr>
      <vt:lpstr>proof of 2nd Variance Formula</vt:lpstr>
      <vt:lpstr>Space Station Mir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Time to Failure</vt:lpstr>
      <vt:lpstr>Mean Time to Failure</vt:lpstr>
      <vt:lpstr>Calculating Variance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1320</cp:revision>
  <cp:lastPrinted>2013-05-11T22:02:00Z</cp:lastPrinted>
  <dcterms:created xsi:type="dcterms:W3CDTF">2011-05-02T03:18:38Z</dcterms:created>
  <dcterms:modified xsi:type="dcterms:W3CDTF">2013-05-11T22:02:03Z</dcterms:modified>
</cp:coreProperties>
</file>