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4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5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6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31.bin" ContentType="application/vnd.openxmlformats-officedocument.oleObject"/>
  <Override PartName="/ppt/notesSlides/notesSlide19.xml" ContentType="application/vnd.openxmlformats-officedocument.presentationml.notesSlide+xml"/>
  <Override PartName="/ppt/embeddings/oleObject32.bin" ContentType="application/vnd.openxmlformats-officedocument.oleObject"/>
  <Override PartName="/ppt/notesSlides/notesSlide20.xml" ContentType="application/vnd.openxmlformats-officedocument.presentationml.notesSlide+xml"/>
  <Override PartName="/ppt/embeddings/oleObject33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27"/>
  </p:notesMasterIdLst>
  <p:handoutMasterIdLst>
    <p:handoutMasterId r:id="rId28"/>
  </p:handoutMasterIdLst>
  <p:sldIdLst>
    <p:sldId id="857" r:id="rId2"/>
    <p:sldId id="896" r:id="rId3"/>
    <p:sldId id="897" r:id="rId4"/>
    <p:sldId id="902" r:id="rId5"/>
    <p:sldId id="903" r:id="rId6"/>
    <p:sldId id="869" r:id="rId7"/>
    <p:sldId id="870" r:id="rId8"/>
    <p:sldId id="871" r:id="rId9"/>
    <p:sldId id="886" r:id="rId10"/>
    <p:sldId id="900" r:id="rId11"/>
    <p:sldId id="876" r:id="rId12"/>
    <p:sldId id="887" r:id="rId13"/>
    <p:sldId id="879" r:id="rId14"/>
    <p:sldId id="904" r:id="rId15"/>
    <p:sldId id="905" r:id="rId16"/>
    <p:sldId id="906" r:id="rId17"/>
    <p:sldId id="880" r:id="rId18"/>
    <p:sldId id="881" r:id="rId19"/>
    <p:sldId id="888" r:id="rId20"/>
    <p:sldId id="901" r:id="rId21"/>
    <p:sldId id="894" r:id="rId22"/>
    <p:sldId id="883" r:id="rId23"/>
    <p:sldId id="891" r:id="rId24"/>
    <p:sldId id="895" r:id="rId25"/>
    <p:sldId id="893" r:id="rId26"/>
  </p:sldIdLst>
  <p:sldSz cx="9144000" cy="6858000" type="screen4x3"/>
  <p:notesSz cx="9601200" cy="7315200"/>
  <p:custDataLst>
    <p:tags r:id="rId30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06" d="100"/>
          <a:sy n="106" d="100"/>
        </p:scale>
        <p:origin x="-144" y="-80"/>
      </p:cViewPr>
      <p:guideLst>
        <p:guide orient="horz" pos="2157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0.e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0.e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0.e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12285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April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4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2016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0.bin"/><Relationship Id="rId12" Type="http://schemas.openxmlformats.org/officeDocument/2006/relationships/image" Target="../media/image1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11.emf"/><Relationship Id="rId10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5.bin"/><Relationship Id="rId12" Type="http://schemas.openxmlformats.org/officeDocument/2006/relationships/image" Target="../media/image1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11.emf"/><Relationship Id="rId10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0.bin"/><Relationship Id="rId12" Type="http://schemas.openxmlformats.org/officeDocument/2006/relationships/image" Target="../media/image1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11.emf"/><Relationship Id="rId10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7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19602" y="1676400"/>
            <a:ext cx="7924800" cy="4114800"/>
          </a:xfrm>
        </p:spPr>
        <p:txBody>
          <a:bodyPr/>
          <a:lstStyle/>
          <a:p>
            <a:r>
              <a:rPr lang="en-US" sz="9600" b="1" dirty="0" smtClean="0"/>
              <a:t>Hall’s</a:t>
            </a:r>
          </a:p>
          <a:p>
            <a:r>
              <a:rPr lang="en-US" sz="9600" b="1" dirty="0" smtClean="0"/>
              <a:t>Theorem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9ACC12FA-6F6F-4B19-8ECB-8859505F4A8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2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36068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22736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</a:rPr>
              <a:t>d</a:t>
            </a:r>
            <a:r>
              <a:rPr lang="en-US" sz="4400" dirty="0">
                <a:latin typeface="Comic Sans MS" pitchFamily="8" charset="0"/>
              </a:rPr>
              <a:t>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66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d</a:t>
            </a:r>
            <a:r>
              <a:rPr lang="en-US" sz="4400" dirty="0" smtClean="0">
                <a:latin typeface="Comic Sans MS" pitchFamily="8" charset="0"/>
              </a:rPr>
              <a:t>  girls,</a:t>
            </a:r>
            <a:endParaRPr lang="en-US" sz="4400" dirty="0">
              <a:latin typeface="Comic Sans MS" pitchFamily="8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913901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986977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05713" y="6599857"/>
            <a:ext cx="1481137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F4B27A8-4FA1-4DF7-89DB-09404700A23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1647" y="3039753"/>
            <a:ext cx="8077200" cy="144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600" dirty="0">
                <a:solidFill>
                  <a:srgbClr val="9F009F"/>
                </a:solidFill>
                <a:latin typeface="Comic Sans MS" pitchFamily="8" charset="0"/>
              </a:rPr>
              <a:t>proof:</a:t>
            </a:r>
            <a:r>
              <a:rPr lang="en-US" sz="4800" dirty="0">
                <a:latin typeface="Comic Sans MS" pitchFamily="8" charset="0"/>
              </a:rPr>
              <a:t> </a:t>
            </a:r>
            <a:r>
              <a:rPr lang="en-US" sz="4000" dirty="0" smtClean="0">
                <a:latin typeface="Comic Sans MS" pitchFamily="8" charset="0"/>
              </a:rPr>
              <a:t>say set </a:t>
            </a:r>
            <a:r>
              <a:rPr lang="en-US" sz="4000" dirty="0">
                <a:solidFill>
                  <a:srgbClr val="0000CC"/>
                </a:solidFill>
                <a:latin typeface="Comic Sans MS" pitchFamily="8" charset="0"/>
              </a:rPr>
              <a:t>S</a:t>
            </a:r>
            <a:r>
              <a:rPr lang="en-US" sz="4000" dirty="0">
                <a:latin typeface="Comic Sans MS" pitchFamily="8" charset="0"/>
              </a:rPr>
              <a:t> of girls </a:t>
            </a:r>
            <a:r>
              <a:rPr lang="en-US" sz="4000" dirty="0" smtClean="0">
                <a:latin typeface="Comic Sans MS" pitchFamily="8" charset="0"/>
              </a:rPr>
              <a:t>has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8" charset="0"/>
              </a:rPr>
              <a:t>e</a:t>
            </a:r>
            <a:r>
              <a:rPr lang="en-US" sz="4000" dirty="0" smtClean="0">
                <a:solidFill>
                  <a:srgbClr val="00B050"/>
                </a:solidFill>
                <a:latin typeface="Comic Sans MS" pitchFamily="8" charset="0"/>
              </a:rPr>
              <a:t> </a:t>
            </a:r>
            <a:r>
              <a:rPr lang="en-US" sz="4000" dirty="0">
                <a:latin typeface="Comic Sans MS" pitchFamily="8" charset="0"/>
              </a:rPr>
              <a:t>incident edges:</a:t>
            </a:r>
            <a:endParaRPr lang="en-US" sz="40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366532" y="4341561"/>
            <a:ext cx="6505269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  d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smtClean="0">
                <a:latin typeface="Comic Sans MS" pitchFamily="8" charset="0"/>
              </a:rPr>
              <a:t>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e</a:t>
            </a:r>
            <a:r>
              <a:rPr lang="en-US" sz="4400" dirty="0">
                <a:solidFill>
                  <a:srgbClr val="0000CC"/>
                </a:solidFill>
                <a:sym typeface="Euclid Symbol" pitchFamily="18" charset="2"/>
              </a:rPr>
              <a:t>           </a:t>
            </a:r>
            <a:endParaRPr lang="en-US" sz="4400" dirty="0">
              <a:latin typeface="Comic Sans MS" pitchFamily="8" charset="0"/>
              <a:sym typeface="Euclid Symbol" pitchFamily="18" charset="2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so  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   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        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  <a:sym typeface="Euclid Symbol" pitchFamily="18" charset="2"/>
              </a:rPr>
              <a:t>E(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  <a:sym typeface="Euclid Symbol" pitchFamily="18" charset="2"/>
              </a:rPr>
              <a:t>S)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|</a:t>
            </a: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no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bottleneck </a:t>
            </a:r>
            <a:endParaRPr lang="en-US" sz="44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568221" y="4348396"/>
            <a:ext cx="3595916" cy="76944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b="1" dirty="0" smtClean="0">
                <a:solidFill>
                  <a:srgbClr val="FF66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d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  <a:sym typeface="Euclid Symbol" pitchFamily="18" charset="2"/>
              </a:rPr>
              <a:t>E(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  <a:sym typeface="Euclid Symbol" pitchFamily="18" charset="2"/>
              </a:rPr>
              <a:t>S)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|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030520" y="80539"/>
            <a:ext cx="5509842" cy="117570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b="1" dirty="0" smtClean="0">
                <a:latin typeface="Comic Sans MS" pitchFamily="8" charset="0"/>
              </a:rPr>
              <a:t>Degree constrained implies</a:t>
            </a:r>
          </a:p>
          <a:p>
            <a:pPr algn="ctr">
              <a:buNone/>
            </a:pPr>
            <a:r>
              <a:rPr lang="en-US" b="1" dirty="0" smtClean="0">
                <a:latin typeface="Comic Sans MS" pitchFamily="8" charset="0"/>
              </a:rPr>
              <a:t>Hall condition</a:t>
            </a:r>
            <a:endParaRPr lang="en-US" b="1" dirty="0">
              <a:latin typeface="Comic Sans MS" pitchFamily="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0957" y="5861172"/>
            <a:ext cx="172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QED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0639937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5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1079953" y="1007014"/>
            <a:ext cx="7143115" cy="8477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Comic Sans MS" pitchFamily="8" charset="0"/>
              </a:rPr>
              <a:t>Suppose </a:t>
            </a:r>
            <a:r>
              <a:rPr lang="en-US" sz="4800" dirty="0">
                <a:latin typeface="Comic Sans MS" pitchFamily="8" charset="0"/>
              </a:rPr>
              <a:t>no </a:t>
            </a:r>
            <a:r>
              <a:rPr lang="en-US" sz="4800" dirty="0" smtClean="0">
                <a:latin typeface="Comic Sans MS" pitchFamily="8" charset="0"/>
              </a:rPr>
              <a:t>bottlenecks.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56217" y="4003580"/>
            <a:ext cx="375039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9F009F"/>
                </a:solidFill>
                <a:latin typeface="Comic Sans MS" pitchFamily="8" charset="0"/>
              </a:rPr>
              <a:t>obviously</a:t>
            </a:r>
            <a:endParaRPr lang="en-US" sz="6600" dirty="0">
              <a:solidFill>
                <a:srgbClr val="9F009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A7C9C615-E7E3-4AD6-976A-E20C9A49FB1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8072" y="2044099"/>
            <a:ext cx="81134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9F009F"/>
                </a:solidFill>
                <a:latin typeface="Comic Sans MS" pitchFamily="8" charset="0"/>
              </a:rPr>
              <a:t>Lemma: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5400" dirty="0" smtClean="0">
                <a:latin typeface="Comic Sans MS" pitchFamily="8" charset="0"/>
              </a:rPr>
              <a:t>No </a:t>
            </a:r>
            <a:r>
              <a:rPr lang="en-US" sz="5400" dirty="0">
                <a:latin typeface="Comic Sans MS" pitchFamily="8" charset="0"/>
              </a:rPr>
              <a:t>bottlenecks </a:t>
            </a:r>
            <a:r>
              <a:rPr lang="en-US" sz="5400" dirty="0" smtClean="0">
                <a:latin typeface="Comic Sans MS" pitchFamily="8" charset="0"/>
              </a:rPr>
              <a:t>within </a:t>
            </a:r>
            <a:r>
              <a:rPr lang="en-US" sz="5400" dirty="0">
                <a:latin typeface="Comic Sans MS" pitchFamily="8" charset="0"/>
              </a:rPr>
              <a:t>any set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>
                <a:latin typeface="Comic Sans MS" pitchFamily="8" charset="0"/>
              </a:rPr>
              <a:t> of </a:t>
            </a:r>
            <a:r>
              <a:rPr lang="en-US" sz="5400" dirty="0" smtClean="0">
                <a:latin typeface="Comic Sans MS" pitchFamily="8" charset="0"/>
              </a:rPr>
              <a:t>girls.</a:t>
            </a:r>
            <a:endParaRPr lang="en-US" sz="5400" dirty="0" smtClean="0">
              <a:solidFill>
                <a:srgbClr val="0000FF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8909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/>
      <p:bldP spid="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A7C9C615-E7E3-4AD6-976A-E20C9A49FB1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79953" y="1007014"/>
            <a:ext cx="7143115" cy="8477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Comic Sans MS" pitchFamily="8" charset="0"/>
              </a:rPr>
              <a:t>Suppose </a:t>
            </a:r>
            <a:r>
              <a:rPr lang="en-US" sz="4800" dirty="0">
                <a:latin typeface="Comic Sans MS" pitchFamily="8" charset="0"/>
              </a:rPr>
              <a:t>no </a:t>
            </a:r>
            <a:r>
              <a:rPr lang="en-US" sz="4800" dirty="0" smtClean="0">
                <a:latin typeface="Comic Sans MS" pitchFamily="8" charset="0"/>
              </a:rPr>
              <a:t>bottlenecks.</a:t>
            </a:r>
            <a:endParaRPr lang="en-US" sz="4000" dirty="0">
              <a:latin typeface="Comic Sans MS" pitchFamily="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957536"/>
              </p:ext>
            </p:extLst>
          </p:nvPr>
        </p:nvGraphicFramePr>
        <p:xfrm>
          <a:off x="951894" y="4248867"/>
          <a:ext cx="76073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4" imgW="1282700" imgH="254000" progId="Equation.DSMT4">
                  <p:embed/>
                </p:oleObj>
              </mc:Choice>
              <mc:Fallback>
                <p:oleObj name="Equation" r:id="rId4" imgW="1282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1894" y="4248867"/>
                        <a:ext cx="7607300" cy="1506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4023" y="1819905"/>
            <a:ext cx="8825853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9F009F"/>
                </a:solidFill>
                <a:latin typeface="Comic Sans MS" pitchFamily="8" charset="0"/>
              </a:rPr>
              <a:t>Lemma: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8" charset="0"/>
              </a:rPr>
              <a:t>If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solidFill>
                  <a:srgbClr val="000000"/>
                </a:solidFill>
                <a:latin typeface="Comic Sans MS" pitchFamily="8" charset="0"/>
              </a:rPr>
              <a:t> a set of girls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with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000000"/>
                </a:solidFill>
                <a:latin typeface="Comic Sans MS" pitchFamily="8" charset="0"/>
              </a:rPr>
              <a:t>          |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solidFill>
                  <a:srgbClr val="000000"/>
                </a:solidFill>
                <a:latin typeface="Comic Sans MS" pitchFamily="8" charset="0"/>
              </a:rPr>
              <a:t>|</a:t>
            </a:r>
            <a:r>
              <a:rPr lang="en-US" sz="60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>
                <a:solidFill>
                  <a:srgbClr val="000000"/>
                </a:solidFill>
                <a:latin typeface="Comic Sans MS" pitchFamily="8" charset="0"/>
              </a:rPr>
              <a:t>|</a:t>
            </a:r>
            <a:r>
              <a:rPr lang="en-US" sz="6000" dirty="0">
                <a:solidFill>
                  <a:srgbClr val="0000FF"/>
                </a:solidFill>
                <a:latin typeface="Comic Sans MS" pitchFamily="8" charset="0"/>
              </a:rPr>
              <a:t>E(S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8" charset="0"/>
              </a:rPr>
              <a:t>)</a:t>
            </a:r>
            <a:r>
              <a:rPr lang="en-US" sz="6000" dirty="0" smtClean="0">
                <a:latin typeface="Comic Sans MS" pitchFamily="8" charset="0"/>
              </a:rPr>
              <a:t>|,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smtClean="0">
                <a:solidFill>
                  <a:srgbClr val="000000"/>
                </a:solidFill>
                <a:latin typeface="Comic Sans MS" pitchFamily="8" charset="0"/>
              </a:rPr>
              <a:t>then </a:t>
            </a:r>
            <a:r>
              <a:rPr lang="en-US" sz="5000" dirty="0">
                <a:solidFill>
                  <a:srgbClr val="000000"/>
                </a:solidFill>
                <a:latin typeface="Comic Sans MS" pitchFamily="8" charset="0"/>
              </a:rPr>
              <a:t>no bottlenecks </a:t>
            </a:r>
            <a:r>
              <a:rPr lang="en-US" sz="5000" dirty="0" smtClean="0">
                <a:solidFill>
                  <a:srgbClr val="000000"/>
                </a:solidFill>
                <a:latin typeface="Comic Sans MS" pitchFamily="8" charset="0"/>
              </a:rPr>
              <a:t>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Oval 27"/>
          <p:cNvSpPr>
            <a:spLocks noChangeArrowheads="1"/>
          </p:cNvSpPr>
          <p:nvPr/>
        </p:nvSpPr>
        <p:spPr bwMode="auto">
          <a:xfrm>
            <a:off x="7053263" y="1295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28"/>
          <p:cNvSpPr>
            <a:spLocks noChangeArrowheads="1"/>
          </p:cNvSpPr>
          <p:nvPr/>
        </p:nvSpPr>
        <p:spPr bwMode="auto">
          <a:xfrm>
            <a:off x="7205663" y="1828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6"/>
          <p:cNvSpPr>
            <a:spLocks noChangeArrowheads="1"/>
          </p:cNvSpPr>
          <p:nvPr/>
        </p:nvSpPr>
        <p:spPr bwMode="auto">
          <a:xfrm>
            <a:off x="1185863" y="1524000"/>
            <a:ext cx="1219200" cy="396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25"/>
          <p:cNvSpPr>
            <a:spLocks noChangeArrowheads="1"/>
          </p:cNvSpPr>
          <p:nvPr/>
        </p:nvSpPr>
        <p:spPr bwMode="auto">
          <a:xfrm>
            <a:off x="6519863" y="1066800"/>
            <a:ext cx="1143000" cy="4953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21"/>
          <p:cNvCxnSpPr>
            <a:cxnSpLocks noChangeShapeType="1"/>
          </p:cNvCxnSpPr>
          <p:nvPr/>
        </p:nvCxnSpPr>
        <p:spPr bwMode="auto">
          <a:xfrm flipV="1">
            <a:off x="1784350" y="3276600"/>
            <a:ext cx="5334000" cy="669925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8" name="AutoShape 22"/>
          <p:cNvCxnSpPr>
            <a:cxnSpLocks noChangeShapeType="1"/>
          </p:cNvCxnSpPr>
          <p:nvPr/>
        </p:nvCxnSpPr>
        <p:spPr bwMode="auto">
          <a:xfrm>
            <a:off x="1643063" y="2868613"/>
            <a:ext cx="5421312" cy="1039812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9" name="AutoShape 23"/>
          <p:cNvCxnSpPr>
            <a:cxnSpLocks noChangeShapeType="1"/>
          </p:cNvCxnSpPr>
          <p:nvPr/>
        </p:nvCxnSpPr>
        <p:spPr bwMode="auto">
          <a:xfrm flipV="1">
            <a:off x="1719263" y="3935413"/>
            <a:ext cx="5334000" cy="1093787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30" name="AutoShape 24"/>
          <p:cNvCxnSpPr>
            <a:cxnSpLocks noChangeShapeType="1"/>
          </p:cNvCxnSpPr>
          <p:nvPr/>
        </p:nvCxnSpPr>
        <p:spPr bwMode="auto">
          <a:xfrm flipV="1">
            <a:off x="1757363" y="3908425"/>
            <a:ext cx="5360987" cy="26988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31" name="Oval 40"/>
          <p:cNvSpPr>
            <a:spLocks noChangeArrowheads="1"/>
          </p:cNvSpPr>
          <p:nvPr/>
        </p:nvSpPr>
        <p:spPr bwMode="auto">
          <a:xfrm>
            <a:off x="1871663" y="22860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42"/>
          <p:cNvSpPr>
            <a:spLocks noChangeArrowheads="1"/>
          </p:cNvSpPr>
          <p:nvPr/>
        </p:nvSpPr>
        <p:spPr bwMode="auto">
          <a:xfrm>
            <a:off x="1795463" y="1676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43"/>
          <p:cNvSpPr>
            <a:spLocks noChangeArrowheads="1"/>
          </p:cNvSpPr>
          <p:nvPr/>
        </p:nvSpPr>
        <p:spPr bwMode="auto">
          <a:xfrm>
            <a:off x="1795463" y="2057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1719263" y="39243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1643063" y="2819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1719263" y="50292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6"/>
          <p:cNvSpPr>
            <a:spLocks noChangeArrowheads="1"/>
          </p:cNvSpPr>
          <p:nvPr/>
        </p:nvSpPr>
        <p:spPr bwMode="auto">
          <a:xfrm>
            <a:off x="7102475" y="146685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29"/>
          <p:cNvSpPr>
            <a:spLocks noChangeArrowheads="1"/>
          </p:cNvSpPr>
          <p:nvPr/>
        </p:nvSpPr>
        <p:spPr bwMode="auto">
          <a:xfrm>
            <a:off x="7053263" y="3200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30"/>
          <p:cNvSpPr>
            <a:spLocks noChangeArrowheads="1"/>
          </p:cNvSpPr>
          <p:nvPr/>
        </p:nvSpPr>
        <p:spPr bwMode="auto">
          <a:xfrm>
            <a:off x="7053263" y="38862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38"/>
          <p:cNvSpPr>
            <a:spLocks noChangeArrowheads="1"/>
          </p:cNvSpPr>
          <p:nvPr/>
        </p:nvSpPr>
        <p:spPr bwMode="auto">
          <a:xfrm>
            <a:off x="6900863" y="4876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Oval 4"/>
          <p:cNvSpPr>
            <a:spLocks noChangeArrowheads="1"/>
          </p:cNvSpPr>
          <p:nvPr/>
        </p:nvSpPr>
        <p:spPr bwMode="auto">
          <a:xfrm>
            <a:off x="7205663" y="2144713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3" name="Group 5"/>
          <p:cNvGrpSpPr>
            <a:grpSpLocks/>
          </p:cNvGrpSpPr>
          <p:nvPr/>
        </p:nvGrpSpPr>
        <p:grpSpPr bwMode="auto">
          <a:xfrm>
            <a:off x="1806575" y="1763713"/>
            <a:ext cx="5464175" cy="1512887"/>
            <a:chOff x="1255" y="1063"/>
            <a:chExt cx="3442" cy="953"/>
          </a:xfrm>
        </p:grpSpPr>
        <p:cxnSp>
          <p:nvCxnSpPr>
            <p:cNvPr id="9266" name="AutoShape 6"/>
            <p:cNvCxnSpPr>
              <a:cxnSpLocks noChangeShapeType="1"/>
            </p:cNvCxnSpPr>
            <p:nvPr/>
          </p:nvCxnSpPr>
          <p:spPr bwMode="auto">
            <a:xfrm>
              <a:off x="1272" y="1063"/>
              <a:ext cx="3425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7" name="AutoShape 7"/>
            <p:cNvCxnSpPr>
              <a:cxnSpLocks noChangeShapeType="1"/>
            </p:cNvCxnSpPr>
            <p:nvPr/>
          </p:nvCxnSpPr>
          <p:spPr bwMode="auto">
            <a:xfrm>
              <a:off x="1289" y="1289"/>
              <a:ext cx="3374" cy="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8" name="AutoShape 8"/>
            <p:cNvCxnSpPr>
              <a:cxnSpLocks noChangeShapeType="1"/>
            </p:cNvCxnSpPr>
            <p:nvPr/>
          </p:nvCxnSpPr>
          <p:spPr bwMode="auto">
            <a:xfrm flipV="1">
              <a:off x="1320" y="1344"/>
              <a:ext cx="3336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9" name="AutoShape 9"/>
            <p:cNvCxnSpPr>
              <a:cxnSpLocks noChangeShapeType="1"/>
            </p:cNvCxnSpPr>
            <p:nvPr/>
          </p:nvCxnSpPr>
          <p:spPr bwMode="auto">
            <a:xfrm>
              <a:off x="1255" y="1289"/>
              <a:ext cx="3305" cy="7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9244" name="AutoShape 39"/>
          <p:cNvCxnSpPr>
            <a:cxnSpLocks noChangeShapeType="1"/>
            <a:stCxn id="9236" idx="4"/>
            <a:endCxn id="9240" idx="3"/>
          </p:cNvCxnSpPr>
          <p:nvPr/>
        </p:nvCxnSpPr>
        <p:spPr bwMode="auto">
          <a:xfrm flipV="1">
            <a:off x="1757363" y="4941888"/>
            <a:ext cx="5154612" cy="163512"/>
          </a:xfrm>
          <a:prstGeom prst="straightConnector1">
            <a:avLst/>
          </a:prstGeom>
          <a:noFill/>
          <a:ln w="381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45" name="Rectangle 14"/>
          <p:cNvSpPr>
            <a:spLocks noGrp="1" noChangeArrowheads="1"/>
          </p:cNvSpPr>
          <p:nvPr>
            <p:ph type="title"/>
          </p:nvPr>
        </p:nvSpPr>
        <p:spPr>
          <a:xfrm>
            <a:off x="1290638" y="0"/>
            <a:ext cx="7654925" cy="1247775"/>
          </a:xfrm>
        </p:spPr>
        <p:txBody>
          <a:bodyPr/>
          <a:lstStyle/>
          <a:p>
            <a:r>
              <a:rPr lang="en-US" sz="3600" dirty="0" smtClean="0"/>
              <a:t>bottleneck between   &amp;        </a:t>
            </a:r>
            <a:r>
              <a:rPr lang="en-US" sz="4000" dirty="0" smtClean="0">
                <a:solidFill>
                  <a:srgbClr val="FF0000"/>
                </a:solidFill>
              </a:rPr>
              <a:t>?</a:t>
            </a:r>
            <a:r>
              <a:rPr lang="en-US" sz="4400" dirty="0" smtClean="0"/>
              <a:t> </a:t>
            </a:r>
          </a:p>
        </p:txBody>
      </p:sp>
      <p:graphicFrame>
        <p:nvGraphicFramePr>
          <p:cNvPr id="9218" name="Object 37"/>
          <p:cNvGraphicFramePr>
            <a:graphicFrameLocks noChangeAspect="1"/>
          </p:cNvGraphicFramePr>
          <p:nvPr/>
        </p:nvGraphicFramePr>
        <p:xfrm>
          <a:off x="3808413" y="3235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32353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7364416" y="2805113"/>
            <a:ext cx="1410466" cy="2582862"/>
            <a:chOff x="7364416" y="2805113"/>
            <a:chExt cx="1410466" cy="2582862"/>
          </a:xfrm>
        </p:grpSpPr>
        <p:sp>
          <p:nvSpPr>
            <p:cNvPr id="9258" name="AutoShape 35"/>
            <p:cNvSpPr>
              <a:spLocks/>
            </p:cNvSpPr>
            <p:nvPr/>
          </p:nvSpPr>
          <p:spPr bwMode="auto">
            <a:xfrm>
              <a:off x="7364416" y="2805113"/>
              <a:ext cx="148298" cy="2582862"/>
            </a:xfrm>
            <a:prstGeom prst="rightBrace">
              <a:avLst>
                <a:gd name="adj1" fmla="val 141672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Text Box 36"/>
            <p:cNvSpPr txBox="1">
              <a:spLocks noChangeArrowheads="1"/>
            </p:cNvSpPr>
            <p:nvPr/>
          </p:nvSpPr>
          <p:spPr bwMode="auto">
            <a:xfrm>
              <a:off x="7643667" y="3581619"/>
              <a:ext cx="1131215" cy="6463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3600" dirty="0" smtClean="0">
                  <a:latin typeface="Comic Sans MS" pitchFamily="8" charset="0"/>
                </a:rPr>
                <a:t>E(</a:t>
              </a:r>
              <a:r>
                <a:rPr lang="en-US" sz="3600" dirty="0">
                  <a:solidFill>
                    <a:srgbClr val="0000FF"/>
                  </a:solidFill>
                  <a:latin typeface="Comic Sans MS" pitchFamily="8" charset="0"/>
                </a:rPr>
                <a:t>S</a:t>
              </a:r>
              <a:r>
                <a:rPr lang="en-US" sz="3600" dirty="0">
                  <a:latin typeface="Comic Sans MS" pitchFamily="8" charset="0"/>
                </a:rPr>
                <a:t>)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15925" y="2790825"/>
            <a:ext cx="914400" cy="2514600"/>
            <a:chOff x="415215" y="2791326"/>
            <a:chExt cx="915407" cy="2514599"/>
          </a:xfrm>
        </p:grpSpPr>
        <p:sp>
          <p:nvSpPr>
            <p:cNvPr id="9256" name="Text Box 33"/>
            <p:cNvSpPr txBox="1">
              <a:spLocks noChangeArrowheads="1"/>
            </p:cNvSpPr>
            <p:nvPr/>
          </p:nvSpPr>
          <p:spPr bwMode="auto">
            <a:xfrm>
              <a:off x="415215" y="3573963"/>
              <a:ext cx="607093" cy="82391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>
                  <a:solidFill>
                    <a:srgbClr val="0000CC"/>
                  </a:solidFill>
                  <a:latin typeface="Comic Sans MS" pitchFamily="8" charset="0"/>
                </a:rPr>
                <a:t>S</a:t>
              </a:r>
            </a:p>
          </p:txBody>
        </p:sp>
        <p:sp>
          <p:nvSpPr>
            <p:cNvPr id="9257" name="Left Brace 54"/>
            <p:cNvSpPr>
              <a:spLocks/>
            </p:cNvSpPr>
            <p:nvPr/>
          </p:nvSpPr>
          <p:spPr bwMode="auto">
            <a:xfrm>
              <a:off x="1037874" y="2791326"/>
              <a:ext cx="292748" cy="2514599"/>
            </a:xfrm>
            <a:prstGeom prst="leftBrace">
              <a:avLst>
                <a:gd name="adj1" fmla="val 8351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125145"/>
              </p:ext>
            </p:extLst>
          </p:nvPr>
        </p:nvGraphicFramePr>
        <p:xfrm>
          <a:off x="5707063" y="45035"/>
          <a:ext cx="6127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" name="Equation" r:id="rId6" imgW="139680" imgH="215640" progId="Equation.DSMT4">
                  <p:embed/>
                </p:oleObj>
              </mc:Choice>
              <mc:Fallback>
                <p:oleObj name="Equation" r:id="rId6" imgW="139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45035"/>
                        <a:ext cx="612775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66965"/>
              </p:ext>
            </p:extLst>
          </p:nvPr>
        </p:nvGraphicFramePr>
        <p:xfrm>
          <a:off x="6732588" y="150813"/>
          <a:ext cx="13160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7" name="Equation" r:id="rId8" imgW="355600" imgH="254000" progId="Equation.DSMT4">
                  <p:embed/>
                </p:oleObj>
              </mc:Choice>
              <mc:Fallback>
                <p:oleObj name="Equation" r:id="rId8" imgW="35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50813"/>
                        <a:ext cx="1316037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Oval 18"/>
          <p:cNvSpPr>
            <a:spLocks noChangeArrowheads="1"/>
          </p:cNvSpPr>
          <p:nvPr/>
        </p:nvSpPr>
        <p:spPr bwMode="auto">
          <a:xfrm>
            <a:off x="1919288" y="2638425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7913" y="1335088"/>
            <a:ext cx="1965325" cy="519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bottleneck</a:t>
            </a:r>
          </a:p>
        </p:txBody>
      </p:sp>
      <p:sp>
        <p:nvSpPr>
          <p:cNvPr id="5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4AAEBA2A-95BF-4762-8C1D-64230527675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6800348" y="2659261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2222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Oval 27"/>
          <p:cNvSpPr>
            <a:spLocks noChangeArrowheads="1"/>
          </p:cNvSpPr>
          <p:nvPr/>
        </p:nvSpPr>
        <p:spPr bwMode="auto">
          <a:xfrm>
            <a:off x="7053263" y="1295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28"/>
          <p:cNvSpPr>
            <a:spLocks noChangeArrowheads="1"/>
          </p:cNvSpPr>
          <p:nvPr/>
        </p:nvSpPr>
        <p:spPr bwMode="auto">
          <a:xfrm>
            <a:off x="7205663" y="1828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6"/>
          <p:cNvSpPr>
            <a:spLocks noChangeArrowheads="1"/>
          </p:cNvSpPr>
          <p:nvPr/>
        </p:nvSpPr>
        <p:spPr bwMode="auto">
          <a:xfrm>
            <a:off x="1185863" y="1524000"/>
            <a:ext cx="1219200" cy="396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25"/>
          <p:cNvSpPr>
            <a:spLocks noChangeArrowheads="1"/>
          </p:cNvSpPr>
          <p:nvPr/>
        </p:nvSpPr>
        <p:spPr bwMode="auto">
          <a:xfrm>
            <a:off x="6519863" y="1066800"/>
            <a:ext cx="1143000" cy="4953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21"/>
          <p:cNvCxnSpPr>
            <a:cxnSpLocks noChangeShapeType="1"/>
          </p:cNvCxnSpPr>
          <p:nvPr/>
        </p:nvCxnSpPr>
        <p:spPr bwMode="auto">
          <a:xfrm flipV="1">
            <a:off x="1784350" y="3276600"/>
            <a:ext cx="5334000" cy="669925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8" name="AutoShape 22"/>
          <p:cNvCxnSpPr>
            <a:cxnSpLocks noChangeShapeType="1"/>
          </p:cNvCxnSpPr>
          <p:nvPr/>
        </p:nvCxnSpPr>
        <p:spPr bwMode="auto">
          <a:xfrm>
            <a:off x="1643063" y="2868613"/>
            <a:ext cx="5421312" cy="1039812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9" name="AutoShape 23"/>
          <p:cNvCxnSpPr>
            <a:cxnSpLocks noChangeShapeType="1"/>
          </p:cNvCxnSpPr>
          <p:nvPr/>
        </p:nvCxnSpPr>
        <p:spPr bwMode="auto">
          <a:xfrm flipV="1">
            <a:off x="1719263" y="3935413"/>
            <a:ext cx="5334000" cy="1093787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30" name="AutoShape 24"/>
          <p:cNvCxnSpPr>
            <a:cxnSpLocks noChangeShapeType="1"/>
          </p:cNvCxnSpPr>
          <p:nvPr/>
        </p:nvCxnSpPr>
        <p:spPr bwMode="auto">
          <a:xfrm flipV="1">
            <a:off x="1757363" y="3908425"/>
            <a:ext cx="5360987" cy="26988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31" name="Oval 40"/>
          <p:cNvSpPr>
            <a:spLocks noChangeArrowheads="1"/>
          </p:cNvSpPr>
          <p:nvPr/>
        </p:nvSpPr>
        <p:spPr bwMode="auto">
          <a:xfrm>
            <a:off x="1871663" y="22860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42"/>
          <p:cNvSpPr>
            <a:spLocks noChangeArrowheads="1"/>
          </p:cNvSpPr>
          <p:nvPr/>
        </p:nvSpPr>
        <p:spPr bwMode="auto">
          <a:xfrm>
            <a:off x="1795463" y="1676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43"/>
          <p:cNvSpPr>
            <a:spLocks noChangeArrowheads="1"/>
          </p:cNvSpPr>
          <p:nvPr/>
        </p:nvSpPr>
        <p:spPr bwMode="auto">
          <a:xfrm>
            <a:off x="1795463" y="2057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1719263" y="39243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1643063" y="2819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1719263" y="50292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6"/>
          <p:cNvSpPr>
            <a:spLocks noChangeArrowheads="1"/>
          </p:cNvSpPr>
          <p:nvPr/>
        </p:nvSpPr>
        <p:spPr bwMode="auto">
          <a:xfrm>
            <a:off x="7102475" y="146685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29"/>
          <p:cNvSpPr>
            <a:spLocks noChangeArrowheads="1"/>
          </p:cNvSpPr>
          <p:nvPr/>
        </p:nvSpPr>
        <p:spPr bwMode="auto">
          <a:xfrm>
            <a:off x="7053263" y="3200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30"/>
          <p:cNvSpPr>
            <a:spLocks noChangeArrowheads="1"/>
          </p:cNvSpPr>
          <p:nvPr/>
        </p:nvSpPr>
        <p:spPr bwMode="auto">
          <a:xfrm>
            <a:off x="7053263" y="38862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38"/>
          <p:cNvSpPr>
            <a:spLocks noChangeArrowheads="1"/>
          </p:cNvSpPr>
          <p:nvPr/>
        </p:nvSpPr>
        <p:spPr bwMode="auto">
          <a:xfrm>
            <a:off x="6900863" y="4876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Oval 4"/>
          <p:cNvSpPr>
            <a:spLocks noChangeArrowheads="1"/>
          </p:cNvSpPr>
          <p:nvPr/>
        </p:nvSpPr>
        <p:spPr bwMode="auto">
          <a:xfrm>
            <a:off x="7205663" y="2144713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3" name="Group 5"/>
          <p:cNvGrpSpPr>
            <a:grpSpLocks/>
          </p:cNvGrpSpPr>
          <p:nvPr/>
        </p:nvGrpSpPr>
        <p:grpSpPr bwMode="auto">
          <a:xfrm>
            <a:off x="1806575" y="1763713"/>
            <a:ext cx="5464175" cy="1512887"/>
            <a:chOff x="1255" y="1063"/>
            <a:chExt cx="3442" cy="953"/>
          </a:xfrm>
        </p:grpSpPr>
        <p:cxnSp>
          <p:nvCxnSpPr>
            <p:cNvPr id="9266" name="AutoShape 6"/>
            <p:cNvCxnSpPr>
              <a:cxnSpLocks noChangeShapeType="1"/>
            </p:cNvCxnSpPr>
            <p:nvPr/>
          </p:nvCxnSpPr>
          <p:spPr bwMode="auto">
            <a:xfrm>
              <a:off x="1272" y="1063"/>
              <a:ext cx="3425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7" name="AutoShape 7"/>
            <p:cNvCxnSpPr>
              <a:cxnSpLocks noChangeShapeType="1"/>
            </p:cNvCxnSpPr>
            <p:nvPr/>
          </p:nvCxnSpPr>
          <p:spPr bwMode="auto">
            <a:xfrm>
              <a:off x="1289" y="1289"/>
              <a:ext cx="3374" cy="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8" name="AutoShape 8"/>
            <p:cNvCxnSpPr>
              <a:cxnSpLocks noChangeShapeType="1"/>
            </p:cNvCxnSpPr>
            <p:nvPr/>
          </p:nvCxnSpPr>
          <p:spPr bwMode="auto">
            <a:xfrm flipV="1">
              <a:off x="1320" y="1344"/>
              <a:ext cx="3336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9" name="AutoShape 9"/>
            <p:cNvCxnSpPr>
              <a:cxnSpLocks noChangeShapeType="1"/>
            </p:cNvCxnSpPr>
            <p:nvPr/>
          </p:nvCxnSpPr>
          <p:spPr bwMode="auto">
            <a:xfrm>
              <a:off x="1255" y="1289"/>
              <a:ext cx="3305" cy="7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9244" name="AutoShape 39"/>
          <p:cNvCxnSpPr>
            <a:cxnSpLocks noChangeShapeType="1"/>
            <a:stCxn id="9236" idx="4"/>
            <a:endCxn id="9240" idx="3"/>
          </p:cNvCxnSpPr>
          <p:nvPr/>
        </p:nvCxnSpPr>
        <p:spPr bwMode="auto">
          <a:xfrm flipV="1">
            <a:off x="1757363" y="4941888"/>
            <a:ext cx="5154612" cy="163512"/>
          </a:xfrm>
          <a:prstGeom prst="straightConnector1">
            <a:avLst/>
          </a:prstGeom>
          <a:noFill/>
          <a:ln w="381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45" name="Rectangle 14"/>
          <p:cNvSpPr>
            <a:spLocks noGrp="1" noChangeArrowheads="1"/>
          </p:cNvSpPr>
          <p:nvPr>
            <p:ph type="title"/>
          </p:nvPr>
        </p:nvSpPr>
        <p:spPr>
          <a:xfrm>
            <a:off x="1290638" y="0"/>
            <a:ext cx="7654925" cy="1247775"/>
          </a:xfrm>
        </p:spPr>
        <p:txBody>
          <a:bodyPr/>
          <a:lstStyle/>
          <a:p>
            <a:r>
              <a:rPr lang="en-US" sz="3600" dirty="0" smtClean="0"/>
              <a:t>bottleneck between   &amp;        </a:t>
            </a:r>
            <a:r>
              <a:rPr lang="en-US" sz="4000" dirty="0" smtClean="0">
                <a:solidFill>
                  <a:srgbClr val="FF0000"/>
                </a:solidFill>
              </a:rPr>
              <a:t>?</a:t>
            </a:r>
            <a:r>
              <a:rPr lang="en-US" sz="4400" dirty="0" smtClean="0"/>
              <a:t> </a:t>
            </a:r>
          </a:p>
        </p:txBody>
      </p:sp>
      <p:graphicFrame>
        <p:nvGraphicFramePr>
          <p:cNvPr id="9218" name="Object 37"/>
          <p:cNvGraphicFramePr>
            <a:graphicFrameLocks noChangeAspect="1"/>
          </p:cNvGraphicFramePr>
          <p:nvPr/>
        </p:nvGraphicFramePr>
        <p:xfrm>
          <a:off x="3808413" y="3235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32353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36575" y="1528763"/>
            <a:ext cx="722313" cy="1154112"/>
            <a:chOff x="535790" y="1528011"/>
            <a:chExt cx="722645" cy="1155031"/>
          </a:xfrm>
        </p:grpSpPr>
        <p:graphicFrame>
          <p:nvGraphicFramePr>
            <p:cNvPr id="9222" name="Object 49"/>
            <p:cNvGraphicFramePr>
              <a:graphicFrameLocks noChangeAspect="1"/>
            </p:cNvGraphicFramePr>
            <p:nvPr/>
          </p:nvGraphicFramePr>
          <p:xfrm>
            <a:off x="535790" y="1564105"/>
            <a:ext cx="655720" cy="1018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3" name="Equation" r:id="rId6" imgW="139680" imgH="215640" progId="Equation.DSMT4">
                    <p:embed/>
                  </p:oleObj>
                </mc:Choice>
                <mc:Fallback>
                  <p:oleObj name="Equation" r:id="rId6" imgW="139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90" y="1564105"/>
                          <a:ext cx="655720" cy="10188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1" name="Left Brace 52"/>
            <p:cNvSpPr>
              <a:spLocks/>
            </p:cNvSpPr>
            <p:nvPr/>
          </p:nvSpPr>
          <p:spPr bwMode="auto">
            <a:xfrm>
              <a:off x="1090019" y="1528011"/>
              <a:ext cx="168416" cy="1155031"/>
            </a:xfrm>
            <a:prstGeom prst="leftBrace">
              <a:avLst>
                <a:gd name="adj1" fmla="val 8319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370761" y="1143000"/>
            <a:ext cx="1436688" cy="1408113"/>
            <a:chOff x="7370473" y="1143000"/>
            <a:chExt cx="1809378" cy="1407695"/>
          </a:xfrm>
        </p:grpSpPr>
        <p:graphicFrame>
          <p:nvGraphicFramePr>
            <p:cNvPr id="922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2806947"/>
                </p:ext>
              </p:extLst>
            </p:nvPr>
          </p:nvGraphicFramePr>
          <p:xfrm>
            <a:off x="7802326" y="1490560"/>
            <a:ext cx="1377525" cy="701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4" name="Equation" r:id="rId8" imgW="355600" imgH="254000" progId="Equation.DSMT4">
                    <p:embed/>
                  </p:oleObj>
                </mc:Choice>
                <mc:Fallback>
                  <p:oleObj name="Equation" r:id="rId8" imgW="3556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2326" y="1490560"/>
                          <a:ext cx="1377525" cy="7014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Right Brace 53"/>
            <p:cNvSpPr>
              <a:spLocks/>
            </p:cNvSpPr>
            <p:nvPr/>
          </p:nvSpPr>
          <p:spPr bwMode="auto">
            <a:xfrm>
              <a:off x="7370473" y="1143000"/>
              <a:ext cx="336884" cy="1407695"/>
            </a:xfrm>
            <a:prstGeom prst="rightBrace">
              <a:avLst>
                <a:gd name="adj1" fmla="val 8338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364416" y="2805113"/>
            <a:ext cx="1410466" cy="2582862"/>
            <a:chOff x="7364416" y="2805113"/>
            <a:chExt cx="1410466" cy="2582862"/>
          </a:xfrm>
        </p:grpSpPr>
        <p:sp>
          <p:nvSpPr>
            <p:cNvPr id="9258" name="AutoShape 35"/>
            <p:cNvSpPr>
              <a:spLocks/>
            </p:cNvSpPr>
            <p:nvPr/>
          </p:nvSpPr>
          <p:spPr bwMode="auto">
            <a:xfrm>
              <a:off x="7364416" y="2805113"/>
              <a:ext cx="148298" cy="2582862"/>
            </a:xfrm>
            <a:prstGeom prst="rightBrace">
              <a:avLst>
                <a:gd name="adj1" fmla="val 141672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Text Box 36"/>
            <p:cNvSpPr txBox="1">
              <a:spLocks noChangeArrowheads="1"/>
            </p:cNvSpPr>
            <p:nvPr/>
          </p:nvSpPr>
          <p:spPr bwMode="auto">
            <a:xfrm>
              <a:off x="7643667" y="3581619"/>
              <a:ext cx="1131215" cy="6463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3600" dirty="0" smtClean="0">
                  <a:latin typeface="Comic Sans MS" pitchFamily="8" charset="0"/>
                </a:rPr>
                <a:t>E(</a:t>
              </a:r>
              <a:r>
                <a:rPr lang="en-US" sz="3600" dirty="0">
                  <a:solidFill>
                    <a:srgbClr val="0000FF"/>
                  </a:solidFill>
                  <a:latin typeface="Comic Sans MS" pitchFamily="8" charset="0"/>
                </a:rPr>
                <a:t>S</a:t>
              </a:r>
              <a:r>
                <a:rPr lang="en-US" sz="3600" dirty="0">
                  <a:latin typeface="Comic Sans MS" pitchFamily="8" charset="0"/>
                </a:rPr>
                <a:t>)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15925" y="2790825"/>
            <a:ext cx="914400" cy="2514600"/>
            <a:chOff x="415215" y="2791326"/>
            <a:chExt cx="915407" cy="2514599"/>
          </a:xfrm>
        </p:grpSpPr>
        <p:sp>
          <p:nvSpPr>
            <p:cNvPr id="9256" name="Text Box 33"/>
            <p:cNvSpPr txBox="1">
              <a:spLocks noChangeArrowheads="1"/>
            </p:cNvSpPr>
            <p:nvPr/>
          </p:nvSpPr>
          <p:spPr bwMode="auto">
            <a:xfrm>
              <a:off x="415215" y="3573963"/>
              <a:ext cx="607093" cy="82391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>
                  <a:solidFill>
                    <a:srgbClr val="0000CC"/>
                  </a:solidFill>
                  <a:latin typeface="Comic Sans MS" pitchFamily="8" charset="0"/>
                </a:rPr>
                <a:t>S</a:t>
              </a:r>
            </a:p>
          </p:txBody>
        </p:sp>
        <p:sp>
          <p:nvSpPr>
            <p:cNvPr id="9257" name="Left Brace 54"/>
            <p:cNvSpPr>
              <a:spLocks/>
            </p:cNvSpPr>
            <p:nvPr/>
          </p:nvSpPr>
          <p:spPr bwMode="auto">
            <a:xfrm>
              <a:off x="1037874" y="2791326"/>
              <a:ext cx="292748" cy="2514599"/>
            </a:xfrm>
            <a:prstGeom prst="leftBrace">
              <a:avLst>
                <a:gd name="adj1" fmla="val 8351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930921"/>
              </p:ext>
            </p:extLst>
          </p:nvPr>
        </p:nvGraphicFramePr>
        <p:xfrm>
          <a:off x="5707063" y="45035"/>
          <a:ext cx="6127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Equation" r:id="rId10" imgW="139680" imgH="215640" progId="Equation.DSMT4">
                  <p:embed/>
                </p:oleObj>
              </mc:Choice>
              <mc:Fallback>
                <p:oleObj name="Equation" r:id="rId10" imgW="139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45035"/>
                        <a:ext cx="612775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877691"/>
              </p:ext>
            </p:extLst>
          </p:nvPr>
        </p:nvGraphicFramePr>
        <p:xfrm>
          <a:off x="6732588" y="150813"/>
          <a:ext cx="13160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Equation" r:id="rId11" imgW="355600" imgH="254000" progId="Equation.DSMT4">
                  <p:embed/>
                </p:oleObj>
              </mc:Choice>
              <mc:Fallback>
                <p:oleObj name="Equation" r:id="rId11" imgW="35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50813"/>
                        <a:ext cx="1316037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Oval 18"/>
          <p:cNvSpPr>
            <a:spLocks noChangeArrowheads="1"/>
          </p:cNvSpPr>
          <p:nvPr/>
        </p:nvSpPr>
        <p:spPr bwMode="auto">
          <a:xfrm>
            <a:off x="1919288" y="2638425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7913" y="1335088"/>
            <a:ext cx="1965325" cy="519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bottleneck</a:t>
            </a:r>
          </a:p>
        </p:txBody>
      </p:sp>
      <p:sp>
        <p:nvSpPr>
          <p:cNvPr id="5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4AAEBA2A-95BF-4762-8C1D-64230527675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6800348" y="2659261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1166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Oval 27"/>
          <p:cNvSpPr>
            <a:spLocks noChangeArrowheads="1"/>
          </p:cNvSpPr>
          <p:nvPr/>
        </p:nvSpPr>
        <p:spPr bwMode="auto">
          <a:xfrm>
            <a:off x="7053263" y="1295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28"/>
          <p:cNvSpPr>
            <a:spLocks noChangeArrowheads="1"/>
          </p:cNvSpPr>
          <p:nvPr/>
        </p:nvSpPr>
        <p:spPr bwMode="auto">
          <a:xfrm>
            <a:off x="7205663" y="1828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6"/>
          <p:cNvSpPr>
            <a:spLocks noChangeArrowheads="1"/>
          </p:cNvSpPr>
          <p:nvPr/>
        </p:nvSpPr>
        <p:spPr bwMode="auto">
          <a:xfrm>
            <a:off x="1185863" y="1524000"/>
            <a:ext cx="1219200" cy="396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25"/>
          <p:cNvSpPr>
            <a:spLocks noChangeArrowheads="1"/>
          </p:cNvSpPr>
          <p:nvPr/>
        </p:nvSpPr>
        <p:spPr bwMode="auto">
          <a:xfrm>
            <a:off x="6519863" y="1066800"/>
            <a:ext cx="1143000" cy="4953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21"/>
          <p:cNvCxnSpPr>
            <a:cxnSpLocks noChangeShapeType="1"/>
          </p:cNvCxnSpPr>
          <p:nvPr/>
        </p:nvCxnSpPr>
        <p:spPr bwMode="auto">
          <a:xfrm flipV="1">
            <a:off x="1784350" y="3276600"/>
            <a:ext cx="5334000" cy="669925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8" name="AutoShape 22"/>
          <p:cNvCxnSpPr>
            <a:cxnSpLocks noChangeShapeType="1"/>
          </p:cNvCxnSpPr>
          <p:nvPr/>
        </p:nvCxnSpPr>
        <p:spPr bwMode="auto">
          <a:xfrm>
            <a:off x="1643063" y="2868613"/>
            <a:ext cx="5421312" cy="1039812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9" name="AutoShape 23"/>
          <p:cNvCxnSpPr>
            <a:cxnSpLocks noChangeShapeType="1"/>
          </p:cNvCxnSpPr>
          <p:nvPr/>
        </p:nvCxnSpPr>
        <p:spPr bwMode="auto">
          <a:xfrm flipV="1">
            <a:off x="1719263" y="3935413"/>
            <a:ext cx="5334000" cy="1093787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30" name="AutoShape 24"/>
          <p:cNvCxnSpPr>
            <a:cxnSpLocks noChangeShapeType="1"/>
          </p:cNvCxnSpPr>
          <p:nvPr/>
        </p:nvCxnSpPr>
        <p:spPr bwMode="auto">
          <a:xfrm flipV="1">
            <a:off x="1757363" y="3908425"/>
            <a:ext cx="5360987" cy="26988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31" name="Oval 40"/>
          <p:cNvSpPr>
            <a:spLocks noChangeArrowheads="1"/>
          </p:cNvSpPr>
          <p:nvPr/>
        </p:nvSpPr>
        <p:spPr bwMode="auto">
          <a:xfrm>
            <a:off x="1871663" y="22860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42"/>
          <p:cNvSpPr>
            <a:spLocks noChangeArrowheads="1"/>
          </p:cNvSpPr>
          <p:nvPr/>
        </p:nvSpPr>
        <p:spPr bwMode="auto">
          <a:xfrm>
            <a:off x="1795463" y="1676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43"/>
          <p:cNvSpPr>
            <a:spLocks noChangeArrowheads="1"/>
          </p:cNvSpPr>
          <p:nvPr/>
        </p:nvSpPr>
        <p:spPr bwMode="auto">
          <a:xfrm>
            <a:off x="1795463" y="2057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1719263" y="39243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1643063" y="2819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1719263" y="50292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6"/>
          <p:cNvSpPr>
            <a:spLocks noChangeArrowheads="1"/>
          </p:cNvSpPr>
          <p:nvPr/>
        </p:nvSpPr>
        <p:spPr bwMode="auto">
          <a:xfrm>
            <a:off x="7102475" y="146685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29"/>
          <p:cNvSpPr>
            <a:spLocks noChangeArrowheads="1"/>
          </p:cNvSpPr>
          <p:nvPr/>
        </p:nvSpPr>
        <p:spPr bwMode="auto">
          <a:xfrm>
            <a:off x="7053263" y="3200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30"/>
          <p:cNvSpPr>
            <a:spLocks noChangeArrowheads="1"/>
          </p:cNvSpPr>
          <p:nvPr/>
        </p:nvSpPr>
        <p:spPr bwMode="auto">
          <a:xfrm>
            <a:off x="7053263" y="38862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38"/>
          <p:cNvSpPr>
            <a:spLocks noChangeArrowheads="1"/>
          </p:cNvSpPr>
          <p:nvPr/>
        </p:nvSpPr>
        <p:spPr bwMode="auto">
          <a:xfrm>
            <a:off x="6900863" y="4876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6291" name="Freeform 3"/>
          <p:cNvSpPr>
            <a:spLocks/>
          </p:cNvSpPr>
          <p:nvPr/>
        </p:nvSpPr>
        <p:spPr bwMode="auto">
          <a:xfrm>
            <a:off x="7005638" y="1665288"/>
            <a:ext cx="457200" cy="685800"/>
          </a:xfrm>
          <a:custGeom>
            <a:avLst/>
            <a:gdLst>
              <a:gd name="T0" fmla="*/ 70320270 w 408"/>
              <a:gd name="T1" fmla="*/ 207239633 h 632"/>
              <a:gd name="T2" fmla="*/ 10046075 w 408"/>
              <a:gd name="T3" fmla="*/ 320279463 h 632"/>
              <a:gd name="T4" fmla="*/ 10046075 w 408"/>
              <a:gd name="T5" fmla="*/ 546360074 h 632"/>
              <a:gd name="T6" fmla="*/ 70320270 w 408"/>
              <a:gd name="T7" fmla="*/ 659399972 h 632"/>
              <a:gd name="T8" fmla="*/ 190868686 w 408"/>
              <a:gd name="T9" fmla="*/ 715919853 h 632"/>
              <a:gd name="T10" fmla="*/ 371692423 w 408"/>
              <a:gd name="T11" fmla="*/ 715919853 h 632"/>
              <a:gd name="T12" fmla="*/ 492241908 w 408"/>
              <a:gd name="T13" fmla="*/ 546360074 h 632"/>
              <a:gd name="T14" fmla="*/ 492241908 w 408"/>
              <a:gd name="T15" fmla="*/ 376800430 h 632"/>
              <a:gd name="T16" fmla="*/ 492241908 w 408"/>
              <a:gd name="T17" fmla="*/ 263759514 h 632"/>
              <a:gd name="T18" fmla="*/ 371692423 w 408"/>
              <a:gd name="T19" fmla="*/ 37679938 h 632"/>
              <a:gd name="T20" fmla="*/ 251143989 w 408"/>
              <a:gd name="T21" fmla="*/ 37679938 h 632"/>
              <a:gd name="T22" fmla="*/ 130594469 w 408"/>
              <a:gd name="T23" fmla="*/ 94199836 h 632"/>
              <a:gd name="T24" fmla="*/ 70320270 w 408"/>
              <a:gd name="T25" fmla="*/ 207239633 h 6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8"/>
              <a:gd name="T40" fmla="*/ 0 h 632"/>
              <a:gd name="T41" fmla="*/ 408 w 408"/>
              <a:gd name="T42" fmla="*/ 632 h 6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8" h="632">
                <a:moveTo>
                  <a:pt x="56" y="176"/>
                </a:moveTo>
                <a:cubicBezTo>
                  <a:pt x="40" y="208"/>
                  <a:pt x="16" y="224"/>
                  <a:pt x="8" y="272"/>
                </a:cubicBezTo>
                <a:cubicBezTo>
                  <a:pt x="0" y="320"/>
                  <a:pt x="0" y="416"/>
                  <a:pt x="8" y="464"/>
                </a:cubicBezTo>
                <a:cubicBezTo>
                  <a:pt x="16" y="512"/>
                  <a:pt x="32" y="536"/>
                  <a:pt x="56" y="560"/>
                </a:cubicBezTo>
                <a:cubicBezTo>
                  <a:pt x="80" y="584"/>
                  <a:pt x="112" y="600"/>
                  <a:pt x="152" y="608"/>
                </a:cubicBezTo>
                <a:cubicBezTo>
                  <a:pt x="192" y="616"/>
                  <a:pt x="256" y="632"/>
                  <a:pt x="296" y="608"/>
                </a:cubicBezTo>
                <a:cubicBezTo>
                  <a:pt x="336" y="584"/>
                  <a:pt x="376" y="512"/>
                  <a:pt x="392" y="464"/>
                </a:cubicBezTo>
                <a:cubicBezTo>
                  <a:pt x="408" y="416"/>
                  <a:pt x="392" y="360"/>
                  <a:pt x="392" y="320"/>
                </a:cubicBezTo>
                <a:cubicBezTo>
                  <a:pt x="392" y="280"/>
                  <a:pt x="408" y="272"/>
                  <a:pt x="392" y="224"/>
                </a:cubicBezTo>
                <a:cubicBezTo>
                  <a:pt x="376" y="176"/>
                  <a:pt x="328" y="64"/>
                  <a:pt x="296" y="32"/>
                </a:cubicBezTo>
                <a:cubicBezTo>
                  <a:pt x="264" y="0"/>
                  <a:pt x="232" y="24"/>
                  <a:pt x="200" y="32"/>
                </a:cubicBezTo>
                <a:cubicBezTo>
                  <a:pt x="168" y="40"/>
                  <a:pt x="128" y="56"/>
                  <a:pt x="104" y="80"/>
                </a:cubicBezTo>
                <a:cubicBezTo>
                  <a:pt x="80" y="104"/>
                  <a:pt x="72" y="144"/>
                  <a:pt x="56" y="176"/>
                </a:cubicBezTo>
                <a:close/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2" name="Oval 4"/>
          <p:cNvSpPr>
            <a:spLocks noChangeArrowheads="1"/>
          </p:cNvSpPr>
          <p:nvPr/>
        </p:nvSpPr>
        <p:spPr bwMode="auto">
          <a:xfrm>
            <a:off x="7205663" y="2144713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3" name="Group 5"/>
          <p:cNvGrpSpPr>
            <a:grpSpLocks/>
          </p:cNvGrpSpPr>
          <p:nvPr/>
        </p:nvGrpSpPr>
        <p:grpSpPr bwMode="auto">
          <a:xfrm>
            <a:off x="1806575" y="1763713"/>
            <a:ext cx="5464175" cy="1512887"/>
            <a:chOff x="1255" y="1063"/>
            <a:chExt cx="3442" cy="953"/>
          </a:xfrm>
        </p:grpSpPr>
        <p:cxnSp>
          <p:nvCxnSpPr>
            <p:cNvPr id="9266" name="AutoShape 6"/>
            <p:cNvCxnSpPr>
              <a:cxnSpLocks noChangeShapeType="1"/>
            </p:cNvCxnSpPr>
            <p:nvPr/>
          </p:nvCxnSpPr>
          <p:spPr bwMode="auto">
            <a:xfrm>
              <a:off x="1272" y="1063"/>
              <a:ext cx="3425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7" name="AutoShape 7"/>
            <p:cNvCxnSpPr>
              <a:cxnSpLocks noChangeShapeType="1"/>
            </p:cNvCxnSpPr>
            <p:nvPr/>
          </p:nvCxnSpPr>
          <p:spPr bwMode="auto">
            <a:xfrm>
              <a:off x="1289" y="1289"/>
              <a:ext cx="3374" cy="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8" name="AutoShape 8"/>
            <p:cNvCxnSpPr>
              <a:cxnSpLocks noChangeShapeType="1"/>
            </p:cNvCxnSpPr>
            <p:nvPr/>
          </p:nvCxnSpPr>
          <p:spPr bwMode="auto">
            <a:xfrm flipV="1">
              <a:off x="1320" y="1344"/>
              <a:ext cx="3336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9" name="AutoShape 9"/>
            <p:cNvCxnSpPr>
              <a:cxnSpLocks noChangeShapeType="1"/>
            </p:cNvCxnSpPr>
            <p:nvPr/>
          </p:nvCxnSpPr>
          <p:spPr bwMode="auto">
            <a:xfrm>
              <a:off x="1255" y="1289"/>
              <a:ext cx="3305" cy="7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9244" name="AutoShape 39"/>
          <p:cNvCxnSpPr>
            <a:cxnSpLocks noChangeShapeType="1"/>
            <a:stCxn id="9236" idx="4"/>
            <a:endCxn id="9240" idx="3"/>
          </p:cNvCxnSpPr>
          <p:nvPr/>
        </p:nvCxnSpPr>
        <p:spPr bwMode="auto">
          <a:xfrm flipV="1">
            <a:off x="1757363" y="4941888"/>
            <a:ext cx="5154612" cy="163512"/>
          </a:xfrm>
          <a:prstGeom prst="straightConnector1">
            <a:avLst/>
          </a:prstGeom>
          <a:noFill/>
          <a:ln w="381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45" name="Rectangle 14"/>
          <p:cNvSpPr>
            <a:spLocks noGrp="1" noChangeArrowheads="1"/>
          </p:cNvSpPr>
          <p:nvPr>
            <p:ph type="title"/>
          </p:nvPr>
        </p:nvSpPr>
        <p:spPr>
          <a:xfrm>
            <a:off x="1290638" y="0"/>
            <a:ext cx="7654925" cy="1247775"/>
          </a:xfrm>
        </p:spPr>
        <p:txBody>
          <a:bodyPr/>
          <a:lstStyle/>
          <a:p>
            <a:r>
              <a:rPr lang="en-US" sz="3600" dirty="0" smtClean="0"/>
              <a:t>bottleneck between   &amp;        </a:t>
            </a:r>
            <a:r>
              <a:rPr lang="en-US" sz="4000" dirty="0" smtClean="0">
                <a:solidFill>
                  <a:srgbClr val="FF0000"/>
                </a:solidFill>
              </a:rPr>
              <a:t>?</a:t>
            </a:r>
            <a:r>
              <a:rPr lang="en-US" sz="4400" dirty="0" smtClean="0"/>
              <a:t> </a:t>
            </a:r>
          </a:p>
        </p:txBody>
      </p:sp>
      <p:graphicFrame>
        <p:nvGraphicFramePr>
          <p:cNvPr id="9218" name="Object 37"/>
          <p:cNvGraphicFramePr>
            <a:graphicFrameLocks noChangeAspect="1"/>
          </p:cNvGraphicFramePr>
          <p:nvPr/>
        </p:nvGraphicFramePr>
        <p:xfrm>
          <a:off x="3808413" y="3235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32353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465263" y="1104900"/>
            <a:ext cx="860425" cy="1485900"/>
            <a:chOff x="1048" y="696"/>
            <a:chExt cx="542" cy="936"/>
          </a:xfrm>
        </p:grpSpPr>
        <p:sp>
          <p:nvSpPr>
            <p:cNvPr id="9264" name="Freeform 45"/>
            <p:cNvSpPr>
              <a:spLocks/>
            </p:cNvSpPr>
            <p:nvPr/>
          </p:nvSpPr>
          <p:spPr bwMode="auto">
            <a:xfrm>
              <a:off x="1048" y="1000"/>
              <a:ext cx="408" cy="632"/>
            </a:xfrm>
            <a:custGeom>
              <a:avLst/>
              <a:gdLst>
                <a:gd name="T0" fmla="*/ 56 w 408"/>
                <a:gd name="T1" fmla="*/ 176 h 632"/>
                <a:gd name="T2" fmla="*/ 8 w 408"/>
                <a:gd name="T3" fmla="*/ 272 h 632"/>
                <a:gd name="T4" fmla="*/ 8 w 408"/>
                <a:gd name="T5" fmla="*/ 464 h 632"/>
                <a:gd name="T6" fmla="*/ 56 w 408"/>
                <a:gd name="T7" fmla="*/ 560 h 632"/>
                <a:gd name="T8" fmla="*/ 152 w 408"/>
                <a:gd name="T9" fmla="*/ 608 h 632"/>
                <a:gd name="T10" fmla="*/ 296 w 408"/>
                <a:gd name="T11" fmla="*/ 608 h 632"/>
                <a:gd name="T12" fmla="*/ 392 w 408"/>
                <a:gd name="T13" fmla="*/ 464 h 632"/>
                <a:gd name="T14" fmla="*/ 392 w 408"/>
                <a:gd name="T15" fmla="*/ 320 h 632"/>
                <a:gd name="T16" fmla="*/ 392 w 408"/>
                <a:gd name="T17" fmla="*/ 224 h 632"/>
                <a:gd name="T18" fmla="*/ 296 w 408"/>
                <a:gd name="T19" fmla="*/ 32 h 632"/>
                <a:gd name="T20" fmla="*/ 200 w 408"/>
                <a:gd name="T21" fmla="*/ 32 h 632"/>
                <a:gd name="T22" fmla="*/ 104 w 408"/>
                <a:gd name="T23" fmla="*/ 80 h 632"/>
                <a:gd name="T24" fmla="*/ 56 w 408"/>
                <a:gd name="T25" fmla="*/ 176 h 6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8"/>
                <a:gd name="T40" fmla="*/ 0 h 632"/>
                <a:gd name="T41" fmla="*/ 408 w 408"/>
                <a:gd name="T42" fmla="*/ 632 h 6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8" h="632">
                  <a:moveTo>
                    <a:pt x="56" y="176"/>
                  </a:moveTo>
                  <a:cubicBezTo>
                    <a:pt x="40" y="208"/>
                    <a:pt x="16" y="224"/>
                    <a:pt x="8" y="272"/>
                  </a:cubicBezTo>
                  <a:cubicBezTo>
                    <a:pt x="0" y="320"/>
                    <a:pt x="0" y="416"/>
                    <a:pt x="8" y="464"/>
                  </a:cubicBezTo>
                  <a:cubicBezTo>
                    <a:pt x="16" y="512"/>
                    <a:pt x="32" y="536"/>
                    <a:pt x="56" y="560"/>
                  </a:cubicBezTo>
                  <a:cubicBezTo>
                    <a:pt x="80" y="584"/>
                    <a:pt x="112" y="600"/>
                    <a:pt x="152" y="608"/>
                  </a:cubicBezTo>
                  <a:cubicBezTo>
                    <a:pt x="192" y="616"/>
                    <a:pt x="256" y="632"/>
                    <a:pt x="296" y="608"/>
                  </a:cubicBezTo>
                  <a:cubicBezTo>
                    <a:pt x="336" y="584"/>
                    <a:pt x="376" y="512"/>
                    <a:pt x="392" y="464"/>
                  </a:cubicBezTo>
                  <a:cubicBezTo>
                    <a:pt x="408" y="416"/>
                    <a:pt x="392" y="360"/>
                    <a:pt x="392" y="320"/>
                  </a:cubicBezTo>
                  <a:cubicBezTo>
                    <a:pt x="392" y="280"/>
                    <a:pt x="408" y="272"/>
                    <a:pt x="392" y="224"/>
                  </a:cubicBezTo>
                  <a:cubicBezTo>
                    <a:pt x="376" y="176"/>
                    <a:pt x="328" y="64"/>
                    <a:pt x="296" y="32"/>
                  </a:cubicBezTo>
                  <a:cubicBezTo>
                    <a:pt x="264" y="0"/>
                    <a:pt x="232" y="24"/>
                    <a:pt x="200" y="32"/>
                  </a:cubicBezTo>
                  <a:cubicBezTo>
                    <a:pt x="168" y="40"/>
                    <a:pt x="128" y="56"/>
                    <a:pt x="104" y="80"/>
                  </a:cubicBezTo>
                  <a:cubicBezTo>
                    <a:pt x="80" y="104"/>
                    <a:pt x="72" y="144"/>
                    <a:pt x="56" y="176"/>
                  </a:cubicBez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Text Box 46"/>
            <p:cNvSpPr txBox="1">
              <a:spLocks noChangeArrowheads="1"/>
            </p:cNvSpPr>
            <p:nvPr/>
          </p:nvSpPr>
          <p:spPr bwMode="auto">
            <a:xfrm>
              <a:off x="1296" y="696"/>
              <a:ext cx="294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rgbClr val="0000CC"/>
                  </a:solidFill>
                  <a:latin typeface="Comic Sans MS" pitchFamily="8" charset="0"/>
                </a:rPr>
                <a:t>T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36575" y="1528763"/>
            <a:ext cx="722313" cy="1154112"/>
            <a:chOff x="535790" y="1528011"/>
            <a:chExt cx="722645" cy="1155031"/>
          </a:xfrm>
        </p:grpSpPr>
        <p:graphicFrame>
          <p:nvGraphicFramePr>
            <p:cNvPr id="9222" name="Object 49"/>
            <p:cNvGraphicFramePr>
              <a:graphicFrameLocks noChangeAspect="1"/>
            </p:cNvGraphicFramePr>
            <p:nvPr/>
          </p:nvGraphicFramePr>
          <p:xfrm>
            <a:off x="535790" y="1564105"/>
            <a:ext cx="655720" cy="1018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7" name="Equation" r:id="rId6" imgW="139680" imgH="215640" progId="Equation.DSMT4">
                    <p:embed/>
                  </p:oleObj>
                </mc:Choice>
                <mc:Fallback>
                  <p:oleObj name="Equation" r:id="rId6" imgW="139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90" y="1564105"/>
                          <a:ext cx="655720" cy="10188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1" name="Left Brace 52"/>
            <p:cNvSpPr>
              <a:spLocks/>
            </p:cNvSpPr>
            <p:nvPr/>
          </p:nvSpPr>
          <p:spPr bwMode="auto">
            <a:xfrm>
              <a:off x="1090019" y="1528011"/>
              <a:ext cx="168416" cy="1155031"/>
            </a:xfrm>
            <a:prstGeom prst="leftBrace">
              <a:avLst>
                <a:gd name="adj1" fmla="val 8319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370761" y="1143000"/>
            <a:ext cx="1436688" cy="1408113"/>
            <a:chOff x="7370473" y="1143000"/>
            <a:chExt cx="1809378" cy="1407695"/>
          </a:xfrm>
        </p:grpSpPr>
        <p:graphicFrame>
          <p:nvGraphicFramePr>
            <p:cNvPr id="922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7209545"/>
                </p:ext>
              </p:extLst>
            </p:nvPr>
          </p:nvGraphicFramePr>
          <p:xfrm>
            <a:off x="7802326" y="1490560"/>
            <a:ext cx="1377525" cy="701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8" name="Equation" r:id="rId8" imgW="355600" imgH="254000" progId="Equation.DSMT4">
                    <p:embed/>
                  </p:oleObj>
                </mc:Choice>
                <mc:Fallback>
                  <p:oleObj name="Equation" r:id="rId8" imgW="3556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2326" y="1490560"/>
                          <a:ext cx="1377525" cy="7014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Right Brace 53"/>
            <p:cNvSpPr>
              <a:spLocks/>
            </p:cNvSpPr>
            <p:nvPr/>
          </p:nvSpPr>
          <p:spPr bwMode="auto">
            <a:xfrm>
              <a:off x="7370473" y="1143000"/>
              <a:ext cx="336884" cy="1407695"/>
            </a:xfrm>
            <a:prstGeom prst="rightBrace">
              <a:avLst>
                <a:gd name="adj1" fmla="val 8338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364416" y="2805113"/>
            <a:ext cx="1410466" cy="2582862"/>
            <a:chOff x="7364416" y="2805113"/>
            <a:chExt cx="1410466" cy="2582862"/>
          </a:xfrm>
        </p:grpSpPr>
        <p:sp>
          <p:nvSpPr>
            <p:cNvPr id="9258" name="AutoShape 35"/>
            <p:cNvSpPr>
              <a:spLocks/>
            </p:cNvSpPr>
            <p:nvPr/>
          </p:nvSpPr>
          <p:spPr bwMode="auto">
            <a:xfrm>
              <a:off x="7364416" y="2805113"/>
              <a:ext cx="148298" cy="2582862"/>
            </a:xfrm>
            <a:prstGeom prst="rightBrace">
              <a:avLst>
                <a:gd name="adj1" fmla="val 141672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Text Box 36"/>
            <p:cNvSpPr txBox="1">
              <a:spLocks noChangeArrowheads="1"/>
            </p:cNvSpPr>
            <p:nvPr/>
          </p:nvSpPr>
          <p:spPr bwMode="auto">
            <a:xfrm>
              <a:off x="7643667" y="3581619"/>
              <a:ext cx="1131215" cy="6463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3600" dirty="0" smtClean="0">
                  <a:latin typeface="Comic Sans MS" pitchFamily="8" charset="0"/>
                </a:rPr>
                <a:t>E(</a:t>
              </a:r>
              <a:r>
                <a:rPr lang="en-US" sz="3600" dirty="0">
                  <a:solidFill>
                    <a:srgbClr val="0000FF"/>
                  </a:solidFill>
                  <a:latin typeface="Comic Sans MS" pitchFamily="8" charset="0"/>
                </a:rPr>
                <a:t>S</a:t>
              </a:r>
              <a:r>
                <a:rPr lang="en-US" sz="3600" dirty="0">
                  <a:latin typeface="Comic Sans MS" pitchFamily="8" charset="0"/>
                </a:rPr>
                <a:t>)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15925" y="2790825"/>
            <a:ext cx="914400" cy="2514600"/>
            <a:chOff x="415215" y="2791326"/>
            <a:chExt cx="915407" cy="2514599"/>
          </a:xfrm>
        </p:grpSpPr>
        <p:sp>
          <p:nvSpPr>
            <p:cNvPr id="9256" name="Text Box 33"/>
            <p:cNvSpPr txBox="1">
              <a:spLocks noChangeArrowheads="1"/>
            </p:cNvSpPr>
            <p:nvPr/>
          </p:nvSpPr>
          <p:spPr bwMode="auto">
            <a:xfrm>
              <a:off x="415215" y="3573963"/>
              <a:ext cx="607093" cy="82391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>
                  <a:solidFill>
                    <a:srgbClr val="0000CC"/>
                  </a:solidFill>
                  <a:latin typeface="Comic Sans MS" pitchFamily="8" charset="0"/>
                </a:rPr>
                <a:t>S</a:t>
              </a:r>
            </a:p>
          </p:txBody>
        </p:sp>
        <p:sp>
          <p:nvSpPr>
            <p:cNvPr id="9257" name="Left Brace 54"/>
            <p:cNvSpPr>
              <a:spLocks/>
            </p:cNvSpPr>
            <p:nvPr/>
          </p:nvSpPr>
          <p:spPr bwMode="auto">
            <a:xfrm>
              <a:off x="1037874" y="2791326"/>
              <a:ext cx="292748" cy="2514599"/>
            </a:xfrm>
            <a:prstGeom prst="leftBrace">
              <a:avLst>
                <a:gd name="adj1" fmla="val 8351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462731"/>
              </p:ext>
            </p:extLst>
          </p:nvPr>
        </p:nvGraphicFramePr>
        <p:xfrm>
          <a:off x="5707063" y="45035"/>
          <a:ext cx="6127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Equation" r:id="rId10" imgW="139680" imgH="215640" progId="Equation.DSMT4">
                  <p:embed/>
                </p:oleObj>
              </mc:Choice>
              <mc:Fallback>
                <p:oleObj name="Equation" r:id="rId10" imgW="139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45035"/>
                        <a:ext cx="612775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022591"/>
              </p:ext>
            </p:extLst>
          </p:nvPr>
        </p:nvGraphicFramePr>
        <p:xfrm>
          <a:off x="6732588" y="150813"/>
          <a:ext cx="13160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Equation" r:id="rId11" imgW="355600" imgH="254000" progId="Equation.DSMT4">
                  <p:embed/>
                </p:oleObj>
              </mc:Choice>
              <mc:Fallback>
                <p:oleObj name="Equation" r:id="rId11" imgW="35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50813"/>
                        <a:ext cx="1316037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Oval 18"/>
          <p:cNvSpPr>
            <a:spLocks noChangeArrowheads="1"/>
          </p:cNvSpPr>
          <p:nvPr/>
        </p:nvSpPr>
        <p:spPr bwMode="auto">
          <a:xfrm>
            <a:off x="1919288" y="2638425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7913" y="1335088"/>
            <a:ext cx="1965325" cy="519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bottleneck</a:t>
            </a:r>
          </a:p>
        </p:txBody>
      </p:sp>
      <p:sp>
        <p:nvSpPr>
          <p:cNvPr id="5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4AAEBA2A-95BF-4762-8C1D-64230527675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6800348" y="2659261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1163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nimBg="1"/>
      <p:bldP spid="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Oval 27"/>
          <p:cNvSpPr>
            <a:spLocks noChangeArrowheads="1"/>
          </p:cNvSpPr>
          <p:nvPr/>
        </p:nvSpPr>
        <p:spPr bwMode="auto">
          <a:xfrm>
            <a:off x="7053263" y="1295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28"/>
          <p:cNvSpPr>
            <a:spLocks noChangeArrowheads="1"/>
          </p:cNvSpPr>
          <p:nvPr/>
        </p:nvSpPr>
        <p:spPr bwMode="auto">
          <a:xfrm>
            <a:off x="7205663" y="1828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6"/>
          <p:cNvSpPr>
            <a:spLocks noChangeArrowheads="1"/>
          </p:cNvSpPr>
          <p:nvPr/>
        </p:nvSpPr>
        <p:spPr bwMode="auto">
          <a:xfrm>
            <a:off x="1185863" y="1524000"/>
            <a:ext cx="1219200" cy="396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25"/>
          <p:cNvSpPr>
            <a:spLocks noChangeArrowheads="1"/>
          </p:cNvSpPr>
          <p:nvPr/>
        </p:nvSpPr>
        <p:spPr bwMode="auto">
          <a:xfrm>
            <a:off x="6519863" y="1066800"/>
            <a:ext cx="1143000" cy="4953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21"/>
          <p:cNvCxnSpPr>
            <a:cxnSpLocks noChangeShapeType="1"/>
          </p:cNvCxnSpPr>
          <p:nvPr/>
        </p:nvCxnSpPr>
        <p:spPr bwMode="auto">
          <a:xfrm flipV="1">
            <a:off x="1784350" y="3276600"/>
            <a:ext cx="5334000" cy="669925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8" name="AutoShape 22"/>
          <p:cNvCxnSpPr>
            <a:cxnSpLocks noChangeShapeType="1"/>
          </p:cNvCxnSpPr>
          <p:nvPr/>
        </p:nvCxnSpPr>
        <p:spPr bwMode="auto">
          <a:xfrm>
            <a:off x="1643063" y="2868613"/>
            <a:ext cx="5421312" cy="1039812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9" name="AutoShape 23"/>
          <p:cNvCxnSpPr>
            <a:cxnSpLocks noChangeShapeType="1"/>
          </p:cNvCxnSpPr>
          <p:nvPr/>
        </p:nvCxnSpPr>
        <p:spPr bwMode="auto">
          <a:xfrm flipV="1">
            <a:off x="1719263" y="3935413"/>
            <a:ext cx="5334000" cy="1093787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30" name="AutoShape 24"/>
          <p:cNvCxnSpPr>
            <a:cxnSpLocks noChangeShapeType="1"/>
          </p:cNvCxnSpPr>
          <p:nvPr/>
        </p:nvCxnSpPr>
        <p:spPr bwMode="auto">
          <a:xfrm flipV="1">
            <a:off x="1757363" y="3908425"/>
            <a:ext cx="5360987" cy="26988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31" name="Oval 40"/>
          <p:cNvSpPr>
            <a:spLocks noChangeArrowheads="1"/>
          </p:cNvSpPr>
          <p:nvPr/>
        </p:nvSpPr>
        <p:spPr bwMode="auto">
          <a:xfrm>
            <a:off x="1871663" y="22860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42"/>
          <p:cNvSpPr>
            <a:spLocks noChangeArrowheads="1"/>
          </p:cNvSpPr>
          <p:nvPr/>
        </p:nvSpPr>
        <p:spPr bwMode="auto">
          <a:xfrm>
            <a:off x="1795463" y="1676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43"/>
          <p:cNvSpPr>
            <a:spLocks noChangeArrowheads="1"/>
          </p:cNvSpPr>
          <p:nvPr/>
        </p:nvSpPr>
        <p:spPr bwMode="auto">
          <a:xfrm>
            <a:off x="1795463" y="2057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1719263" y="39243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1643063" y="2819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1719263" y="50292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6"/>
          <p:cNvSpPr>
            <a:spLocks noChangeArrowheads="1"/>
          </p:cNvSpPr>
          <p:nvPr/>
        </p:nvSpPr>
        <p:spPr bwMode="auto">
          <a:xfrm>
            <a:off x="7102475" y="146685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29"/>
          <p:cNvSpPr>
            <a:spLocks noChangeArrowheads="1"/>
          </p:cNvSpPr>
          <p:nvPr/>
        </p:nvSpPr>
        <p:spPr bwMode="auto">
          <a:xfrm>
            <a:off x="7053263" y="3200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30"/>
          <p:cNvSpPr>
            <a:spLocks noChangeArrowheads="1"/>
          </p:cNvSpPr>
          <p:nvPr/>
        </p:nvSpPr>
        <p:spPr bwMode="auto">
          <a:xfrm>
            <a:off x="7053263" y="38862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38"/>
          <p:cNvSpPr>
            <a:spLocks noChangeArrowheads="1"/>
          </p:cNvSpPr>
          <p:nvPr/>
        </p:nvSpPr>
        <p:spPr bwMode="auto">
          <a:xfrm>
            <a:off x="6900863" y="4876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6291" name="Freeform 3"/>
          <p:cNvSpPr>
            <a:spLocks/>
          </p:cNvSpPr>
          <p:nvPr/>
        </p:nvSpPr>
        <p:spPr bwMode="auto">
          <a:xfrm>
            <a:off x="7005638" y="1665288"/>
            <a:ext cx="457200" cy="685800"/>
          </a:xfrm>
          <a:custGeom>
            <a:avLst/>
            <a:gdLst>
              <a:gd name="T0" fmla="*/ 70320270 w 408"/>
              <a:gd name="T1" fmla="*/ 207239633 h 632"/>
              <a:gd name="T2" fmla="*/ 10046075 w 408"/>
              <a:gd name="T3" fmla="*/ 320279463 h 632"/>
              <a:gd name="T4" fmla="*/ 10046075 w 408"/>
              <a:gd name="T5" fmla="*/ 546360074 h 632"/>
              <a:gd name="T6" fmla="*/ 70320270 w 408"/>
              <a:gd name="T7" fmla="*/ 659399972 h 632"/>
              <a:gd name="T8" fmla="*/ 190868686 w 408"/>
              <a:gd name="T9" fmla="*/ 715919853 h 632"/>
              <a:gd name="T10" fmla="*/ 371692423 w 408"/>
              <a:gd name="T11" fmla="*/ 715919853 h 632"/>
              <a:gd name="T12" fmla="*/ 492241908 w 408"/>
              <a:gd name="T13" fmla="*/ 546360074 h 632"/>
              <a:gd name="T14" fmla="*/ 492241908 w 408"/>
              <a:gd name="T15" fmla="*/ 376800430 h 632"/>
              <a:gd name="T16" fmla="*/ 492241908 w 408"/>
              <a:gd name="T17" fmla="*/ 263759514 h 632"/>
              <a:gd name="T18" fmla="*/ 371692423 w 408"/>
              <a:gd name="T19" fmla="*/ 37679938 h 632"/>
              <a:gd name="T20" fmla="*/ 251143989 w 408"/>
              <a:gd name="T21" fmla="*/ 37679938 h 632"/>
              <a:gd name="T22" fmla="*/ 130594469 w 408"/>
              <a:gd name="T23" fmla="*/ 94199836 h 632"/>
              <a:gd name="T24" fmla="*/ 70320270 w 408"/>
              <a:gd name="T25" fmla="*/ 207239633 h 6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8"/>
              <a:gd name="T40" fmla="*/ 0 h 632"/>
              <a:gd name="T41" fmla="*/ 408 w 408"/>
              <a:gd name="T42" fmla="*/ 632 h 6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8" h="632">
                <a:moveTo>
                  <a:pt x="56" y="176"/>
                </a:moveTo>
                <a:cubicBezTo>
                  <a:pt x="40" y="208"/>
                  <a:pt x="16" y="224"/>
                  <a:pt x="8" y="272"/>
                </a:cubicBezTo>
                <a:cubicBezTo>
                  <a:pt x="0" y="320"/>
                  <a:pt x="0" y="416"/>
                  <a:pt x="8" y="464"/>
                </a:cubicBezTo>
                <a:cubicBezTo>
                  <a:pt x="16" y="512"/>
                  <a:pt x="32" y="536"/>
                  <a:pt x="56" y="560"/>
                </a:cubicBezTo>
                <a:cubicBezTo>
                  <a:pt x="80" y="584"/>
                  <a:pt x="112" y="600"/>
                  <a:pt x="152" y="608"/>
                </a:cubicBezTo>
                <a:cubicBezTo>
                  <a:pt x="192" y="616"/>
                  <a:pt x="256" y="632"/>
                  <a:pt x="296" y="608"/>
                </a:cubicBezTo>
                <a:cubicBezTo>
                  <a:pt x="336" y="584"/>
                  <a:pt x="376" y="512"/>
                  <a:pt x="392" y="464"/>
                </a:cubicBezTo>
                <a:cubicBezTo>
                  <a:pt x="408" y="416"/>
                  <a:pt x="392" y="360"/>
                  <a:pt x="392" y="320"/>
                </a:cubicBezTo>
                <a:cubicBezTo>
                  <a:pt x="392" y="280"/>
                  <a:pt x="408" y="272"/>
                  <a:pt x="392" y="224"/>
                </a:cubicBezTo>
                <a:cubicBezTo>
                  <a:pt x="376" y="176"/>
                  <a:pt x="328" y="64"/>
                  <a:pt x="296" y="32"/>
                </a:cubicBezTo>
                <a:cubicBezTo>
                  <a:pt x="264" y="0"/>
                  <a:pt x="232" y="24"/>
                  <a:pt x="200" y="32"/>
                </a:cubicBezTo>
                <a:cubicBezTo>
                  <a:pt x="168" y="40"/>
                  <a:pt x="128" y="56"/>
                  <a:pt x="104" y="80"/>
                </a:cubicBezTo>
                <a:cubicBezTo>
                  <a:pt x="80" y="104"/>
                  <a:pt x="72" y="144"/>
                  <a:pt x="56" y="176"/>
                </a:cubicBezTo>
                <a:close/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2" name="Oval 4"/>
          <p:cNvSpPr>
            <a:spLocks noChangeArrowheads="1"/>
          </p:cNvSpPr>
          <p:nvPr/>
        </p:nvSpPr>
        <p:spPr bwMode="auto">
          <a:xfrm>
            <a:off x="7205663" y="2144713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3" name="Group 5"/>
          <p:cNvGrpSpPr>
            <a:grpSpLocks/>
          </p:cNvGrpSpPr>
          <p:nvPr/>
        </p:nvGrpSpPr>
        <p:grpSpPr bwMode="auto">
          <a:xfrm>
            <a:off x="1806575" y="1763713"/>
            <a:ext cx="5464175" cy="1512887"/>
            <a:chOff x="1255" y="1063"/>
            <a:chExt cx="3442" cy="953"/>
          </a:xfrm>
        </p:grpSpPr>
        <p:cxnSp>
          <p:nvCxnSpPr>
            <p:cNvPr id="9266" name="AutoShape 6"/>
            <p:cNvCxnSpPr>
              <a:cxnSpLocks noChangeShapeType="1"/>
            </p:cNvCxnSpPr>
            <p:nvPr/>
          </p:nvCxnSpPr>
          <p:spPr bwMode="auto">
            <a:xfrm>
              <a:off x="1272" y="1063"/>
              <a:ext cx="3425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7" name="AutoShape 7"/>
            <p:cNvCxnSpPr>
              <a:cxnSpLocks noChangeShapeType="1"/>
            </p:cNvCxnSpPr>
            <p:nvPr/>
          </p:nvCxnSpPr>
          <p:spPr bwMode="auto">
            <a:xfrm>
              <a:off x="1289" y="1289"/>
              <a:ext cx="3374" cy="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8" name="AutoShape 8"/>
            <p:cNvCxnSpPr>
              <a:cxnSpLocks noChangeShapeType="1"/>
            </p:cNvCxnSpPr>
            <p:nvPr/>
          </p:nvCxnSpPr>
          <p:spPr bwMode="auto">
            <a:xfrm flipV="1">
              <a:off x="1320" y="1344"/>
              <a:ext cx="3336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9" name="AutoShape 9"/>
            <p:cNvCxnSpPr>
              <a:cxnSpLocks noChangeShapeType="1"/>
            </p:cNvCxnSpPr>
            <p:nvPr/>
          </p:nvCxnSpPr>
          <p:spPr bwMode="auto">
            <a:xfrm>
              <a:off x="1255" y="1289"/>
              <a:ext cx="3305" cy="7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9244" name="AutoShape 39"/>
          <p:cNvCxnSpPr>
            <a:cxnSpLocks noChangeShapeType="1"/>
            <a:stCxn id="9236" idx="4"/>
            <a:endCxn id="9240" idx="3"/>
          </p:cNvCxnSpPr>
          <p:nvPr/>
        </p:nvCxnSpPr>
        <p:spPr bwMode="auto">
          <a:xfrm flipV="1">
            <a:off x="1757363" y="4941888"/>
            <a:ext cx="5154612" cy="163512"/>
          </a:xfrm>
          <a:prstGeom prst="straightConnector1">
            <a:avLst/>
          </a:prstGeom>
          <a:noFill/>
          <a:ln w="381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45" name="Rectangle 14"/>
          <p:cNvSpPr>
            <a:spLocks noGrp="1" noChangeArrowheads="1"/>
          </p:cNvSpPr>
          <p:nvPr>
            <p:ph type="title"/>
          </p:nvPr>
        </p:nvSpPr>
        <p:spPr>
          <a:xfrm>
            <a:off x="1290638" y="0"/>
            <a:ext cx="7654925" cy="1247775"/>
          </a:xfrm>
        </p:spPr>
        <p:txBody>
          <a:bodyPr/>
          <a:lstStyle/>
          <a:p>
            <a:r>
              <a:rPr lang="en-US" sz="3600" dirty="0" smtClean="0"/>
              <a:t>bottleneck between   &amp;        </a:t>
            </a:r>
            <a:r>
              <a:rPr lang="en-US" sz="4000" dirty="0" smtClean="0">
                <a:solidFill>
                  <a:srgbClr val="FF0000"/>
                </a:solidFill>
              </a:rPr>
              <a:t>?</a:t>
            </a:r>
            <a:r>
              <a:rPr lang="en-US" sz="4400" dirty="0" smtClean="0"/>
              <a:t> </a:t>
            </a:r>
          </a:p>
        </p:txBody>
      </p:sp>
      <p:graphicFrame>
        <p:nvGraphicFramePr>
          <p:cNvPr id="9218" name="Object 37"/>
          <p:cNvGraphicFramePr>
            <a:graphicFrameLocks noChangeAspect="1"/>
          </p:cNvGraphicFramePr>
          <p:nvPr/>
        </p:nvGraphicFramePr>
        <p:xfrm>
          <a:off x="3808413" y="3235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32353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465263" y="1104900"/>
            <a:ext cx="860425" cy="1485900"/>
            <a:chOff x="1048" y="696"/>
            <a:chExt cx="542" cy="936"/>
          </a:xfrm>
        </p:grpSpPr>
        <p:sp>
          <p:nvSpPr>
            <p:cNvPr id="9264" name="Freeform 45"/>
            <p:cNvSpPr>
              <a:spLocks/>
            </p:cNvSpPr>
            <p:nvPr/>
          </p:nvSpPr>
          <p:spPr bwMode="auto">
            <a:xfrm>
              <a:off x="1048" y="1000"/>
              <a:ext cx="408" cy="632"/>
            </a:xfrm>
            <a:custGeom>
              <a:avLst/>
              <a:gdLst>
                <a:gd name="T0" fmla="*/ 56 w 408"/>
                <a:gd name="T1" fmla="*/ 176 h 632"/>
                <a:gd name="T2" fmla="*/ 8 w 408"/>
                <a:gd name="T3" fmla="*/ 272 h 632"/>
                <a:gd name="T4" fmla="*/ 8 w 408"/>
                <a:gd name="T5" fmla="*/ 464 h 632"/>
                <a:gd name="T6" fmla="*/ 56 w 408"/>
                <a:gd name="T7" fmla="*/ 560 h 632"/>
                <a:gd name="T8" fmla="*/ 152 w 408"/>
                <a:gd name="T9" fmla="*/ 608 h 632"/>
                <a:gd name="T10" fmla="*/ 296 w 408"/>
                <a:gd name="T11" fmla="*/ 608 h 632"/>
                <a:gd name="T12" fmla="*/ 392 w 408"/>
                <a:gd name="T13" fmla="*/ 464 h 632"/>
                <a:gd name="T14" fmla="*/ 392 w 408"/>
                <a:gd name="T15" fmla="*/ 320 h 632"/>
                <a:gd name="T16" fmla="*/ 392 w 408"/>
                <a:gd name="T17" fmla="*/ 224 h 632"/>
                <a:gd name="T18" fmla="*/ 296 w 408"/>
                <a:gd name="T19" fmla="*/ 32 h 632"/>
                <a:gd name="T20" fmla="*/ 200 w 408"/>
                <a:gd name="T21" fmla="*/ 32 h 632"/>
                <a:gd name="T22" fmla="*/ 104 w 408"/>
                <a:gd name="T23" fmla="*/ 80 h 632"/>
                <a:gd name="T24" fmla="*/ 56 w 408"/>
                <a:gd name="T25" fmla="*/ 176 h 6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8"/>
                <a:gd name="T40" fmla="*/ 0 h 632"/>
                <a:gd name="T41" fmla="*/ 408 w 408"/>
                <a:gd name="T42" fmla="*/ 632 h 6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8" h="632">
                  <a:moveTo>
                    <a:pt x="56" y="176"/>
                  </a:moveTo>
                  <a:cubicBezTo>
                    <a:pt x="40" y="208"/>
                    <a:pt x="16" y="224"/>
                    <a:pt x="8" y="272"/>
                  </a:cubicBezTo>
                  <a:cubicBezTo>
                    <a:pt x="0" y="320"/>
                    <a:pt x="0" y="416"/>
                    <a:pt x="8" y="464"/>
                  </a:cubicBezTo>
                  <a:cubicBezTo>
                    <a:pt x="16" y="512"/>
                    <a:pt x="32" y="536"/>
                    <a:pt x="56" y="560"/>
                  </a:cubicBezTo>
                  <a:cubicBezTo>
                    <a:pt x="80" y="584"/>
                    <a:pt x="112" y="600"/>
                    <a:pt x="152" y="608"/>
                  </a:cubicBezTo>
                  <a:cubicBezTo>
                    <a:pt x="192" y="616"/>
                    <a:pt x="256" y="632"/>
                    <a:pt x="296" y="608"/>
                  </a:cubicBezTo>
                  <a:cubicBezTo>
                    <a:pt x="336" y="584"/>
                    <a:pt x="376" y="512"/>
                    <a:pt x="392" y="464"/>
                  </a:cubicBezTo>
                  <a:cubicBezTo>
                    <a:pt x="408" y="416"/>
                    <a:pt x="392" y="360"/>
                    <a:pt x="392" y="320"/>
                  </a:cubicBezTo>
                  <a:cubicBezTo>
                    <a:pt x="392" y="280"/>
                    <a:pt x="408" y="272"/>
                    <a:pt x="392" y="224"/>
                  </a:cubicBezTo>
                  <a:cubicBezTo>
                    <a:pt x="376" y="176"/>
                    <a:pt x="328" y="64"/>
                    <a:pt x="296" y="32"/>
                  </a:cubicBezTo>
                  <a:cubicBezTo>
                    <a:pt x="264" y="0"/>
                    <a:pt x="232" y="24"/>
                    <a:pt x="200" y="32"/>
                  </a:cubicBezTo>
                  <a:cubicBezTo>
                    <a:pt x="168" y="40"/>
                    <a:pt x="128" y="56"/>
                    <a:pt x="104" y="80"/>
                  </a:cubicBezTo>
                  <a:cubicBezTo>
                    <a:pt x="80" y="104"/>
                    <a:pt x="72" y="144"/>
                    <a:pt x="56" y="176"/>
                  </a:cubicBez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Text Box 46"/>
            <p:cNvSpPr txBox="1">
              <a:spLocks noChangeArrowheads="1"/>
            </p:cNvSpPr>
            <p:nvPr/>
          </p:nvSpPr>
          <p:spPr bwMode="auto">
            <a:xfrm>
              <a:off x="1296" y="696"/>
              <a:ext cx="294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rgbClr val="0000CC"/>
                  </a:solidFill>
                  <a:latin typeface="Comic Sans MS" pitchFamily="8" charset="0"/>
                </a:rPr>
                <a:t>T</a:t>
              </a:r>
            </a:p>
          </p:txBody>
        </p:sp>
      </p:grpSp>
      <p:sp>
        <p:nvSpPr>
          <p:cNvPr id="396336" name="Text Box 48"/>
          <p:cNvSpPr txBox="1">
            <a:spLocks noChangeArrowheads="1"/>
          </p:cNvSpPr>
          <p:nvPr/>
        </p:nvSpPr>
        <p:spPr bwMode="auto">
          <a:xfrm>
            <a:off x="2446338" y="5103813"/>
            <a:ext cx="4473575" cy="158197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8" charset="0"/>
              </a:rPr>
              <a:t>then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 T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Symbol" pitchFamily="18" charset="2"/>
              </a:rPr>
              <a:t>∪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</a:p>
          <a:p>
            <a:pPr>
              <a:buNone/>
            </a:pPr>
            <a:r>
              <a:rPr lang="en-US" sz="4400" dirty="0">
                <a:latin typeface="Comic Sans MS" pitchFamily="8" charset="0"/>
              </a:rPr>
              <a:t>is a bottleneck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510463" y="5410200"/>
            <a:ext cx="838200" cy="1098550"/>
            <a:chOff x="4848" y="3408"/>
            <a:chExt cx="528" cy="692"/>
          </a:xfrm>
        </p:grpSpPr>
        <p:sp>
          <p:nvSpPr>
            <p:cNvPr id="9262" name="Text Box 51"/>
            <p:cNvSpPr txBox="1">
              <a:spLocks noChangeArrowheads="1"/>
            </p:cNvSpPr>
            <p:nvPr/>
          </p:nvSpPr>
          <p:spPr bwMode="auto">
            <a:xfrm>
              <a:off x="4848" y="3408"/>
              <a:ext cx="498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6600" dirty="0">
                  <a:solidFill>
                    <a:schemeClr val="accent2"/>
                  </a:solidFill>
                  <a:latin typeface="Comic Sans MS" pitchFamily="8" charset="0"/>
                </a:rPr>
                <a:t>X</a:t>
              </a:r>
            </a:p>
          </p:txBody>
        </p:sp>
        <p:sp>
          <p:nvSpPr>
            <p:cNvPr id="9263" name="Line 52"/>
            <p:cNvSpPr>
              <a:spLocks noChangeShapeType="1"/>
            </p:cNvSpPr>
            <p:nvPr/>
          </p:nvSpPr>
          <p:spPr bwMode="auto">
            <a:xfrm>
              <a:off x="4848" y="3744"/>
              <a:ext cx="528" cy="0"/>
            </a:xfrm>
            <a:prstGeom prst="line">
              <a:avLst/>
            </a:prstGeom>
            <a:noFill/>
            <a:ln w="635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36575" y="1528763"/>
            <a:ext cx="722313" cy="1154112"/>
            <a:chOff x="535790" y="1528011"/>
            <a:chExt cx="722645" cy="1155031"/>
          </a:xfrm>
        </p:grpSpPr>
        <p:graphicFrame>
          <p:nvGraphicFramePr>
            <p:cNvPr id="9222" name="Object 49"/>
            <p:cNvGraphicFramePr>
              <a:graphicFrameLocks noChangeAspect="1"/>
            </p:cNvGraphicFramePr>
            <p:nvPr/>
          </p:nvGraphicFramePr>
          <p:xfrm>
            <a:off x="535790" y="1564105"/>
            <a:ext cx="655720" cy="1018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1" name="Equation" r:id="rId6" imgW="139680" imgH="215640" progId="Equation.DSMT4">
                    <p:embed/>
                  </p:oleObj>
                </mc:Choice>
                <mc:Fallback>
                  <p:oleObj name="Equation" r:id="rId6" imgW="139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90" y="1564105"/>
                          <a:ext cx="655720" cy="10188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1" name="Left Brace 52"/>
            <p:cNvSpPr>
              <a:spLocks/>
            </p:cNvSpPr>
            <p:nvPr/>
          </p:nvSpPr>
          <p:spPr bwMode="auto">
            <a:xfrm>
              <a:off x="1090019" y="1528011"/>
              <a:ext cx="168416" cy="1155031"/>
            </a:xfrm>
            <a:prstGeom prst="leftBrace">
              <a:avLst>
                <a:gd name="adj1" fmla="val 8319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370761" y="1143000"/>
            <a:ext cx="1436688" cy="1408113"/>
            <a:chOff x="7370473" y="1143000"/>
            <a:chExt cx="1809378" cy="1407695"/>
          </a:xfrm>
        </p:grpSpPr>
        <p:graphicFrame>
          <p:nvGraphicFramePr>
            <p:cNvPr id="922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7435847"/>
                </p:ext>
              </p:extLst>
            </p:nvPr>
          </p:nvGraphicFramePr>
          <p:xfrm>
            <a:off x="7802326" y="1490560"/>
            <a:ext cx="1377525" cy="701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2" name="Equation" r:id="rId8" imgW="355600" imgH="254000" progId="Equation.DSMT4">
                    <p:embed/>
                  </p:oleObj>
                </mc:Choice>
                <mc:Fallback>
                  <p:oleObj name="Equation" r:id="rId8" imgW="3556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2326" y="1490560"/>
                          <a:ext cx="1377525" cy="7014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Right Brace 53"/>
            <p:cNvSpPr>
              <a:spLocks/>
            </p:cNvSpPr>
            <p:nvPr/>
          </p:nvSpPr>
          <p:spPr bwMode="auto">
            <a:xfrm>
              <a:off x="7370473" y="1143000"/>
              <a:ext cx="336884" cy="1407695"/>
            </a:xfrm>
            <a:prstGeom prst="rightBrace">
              <a:avLst>
                <a:gd name="adj1" fmla="val 8338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364416" y="2805113"/>
            <a:ext cx="1410466" cy="2582862"/>
            <a:chOff x="7364416" y="2805113"/>
            <a:chExt cx="1410466" cy="2582862"/>
          </a:xfrm>
        </p:grpSpPr>
        <p:sp>
          <p:nvSpPr>
            <p:cNvPr id="9258" name="AutoShape 35"/>
            <p:cNvSpPr>
              <a:spLocks/>
            </p:cNvSpPr>
            <p:nvPr/>
          </p:nvSpPr>
          <p:spPr bwMode="auto">
            <a:xfrm>
              <a:off x="7364416" y="2805113"/>
              <a:ext cx="148298" cy="2582862"/>
            </a:xfrm>
            <a:prstGeom prst="rightBrace">
              <a:avLst>
                <a:gd name="adj1" fmla="val 141672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Text Box 36"/>
            <p:cNvSpPr txBox="1">
              <a:spLocks noChangeArrowheads="1"/>
            </p:cNvSpPr>
            <p:nvPr/>
          </p:nvSpPr>
          <p:spPr bwMode="auto">
            <a:xfrm>
              <a:off x="7643667" y="3581619"/>
              <a:ext cx="1131215" cy="6463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3600" dirty="0" smtClean="0">
                  <a:latin typeface="Comic Sans MS" pitchFamily="8" charset="0"/>
                </a:rPr>
                <a:t>E(</a:t>
              </a:r>
              <a:r>
                <a:rPr lang="en-US" sz="3600" dirty="0">
                  <a:solidFill>
                    <a:srgbClr val="0000FF"/>
                  </a:solidFill>
                  <a:latin typeface="Comic Sans MS" pitchFamily="8" charset="0"/>
                </a:rPr>
                <a:t>S</a:t>
              </a:r>
              <a:r>
                <a:rPr lang="en-US" sz="3600" dirty="0">
                  <a:latin typeface="Comic Sans MS" pitchFamily="8" charset="0"/>
                </a:rPr>
                <a:t>)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15925" y="2790825"/>
            <a:ext cx="914400" cy="2514600"/>
            <a:chOff x="415215" y="2791326"/>
            <a:chExt cx="915407" cy="2514599"/>
          </a:xfrm>
        </p:grpSpPr>
        <p:sp>
          <p:nvSpPr>
            <p:cNvPr id="9256" name="Text Box 33"/>
            <p:cNvSpPr txBox="1">
              <a:spLocks noChangeArrowheads="1"/>
            </p:cNvSpPr>
            <p:nvPr/>
          </p:nvSpPr>
          <p:spPr bwMode="auto">
            <a:xfrm>
              <a:off x="415215" y="3573963"/>
              <a:ext cx="607093" cy="82391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>
                  <a:solidFill>
                    <a:srgbClr val="0000CC"/>
                  </a:solidFill>
                  <a:latin typeface="Comic Sans MS" pitchFamily="8" charset="0"/>
                </a:rPr>
                <a:t>S</a:t>
              </a:r>
            </a:p>
          </p:txBody>
        </p:sp>
        <p:sp>
          <p:nvSpPr>
            <p:cNvPr id="9257" name="Left Brace 54"/>
            <p:cNvSpPr>
              <a:spLocks/>
            </p:cNvSpPr>
            <p:nvPr/>
          </p:nvSpPr>
          <p:spPr bwMode="auto">
            <a:xfrm>
              <a:off x="1037874" y="2791326"/>
              <a:ext cx="292748" cy="2514599"/>
            </a:xfrm>
            <a:prstGeom prst="leftBrace">
              <a:avLst>
                <a:gd name="adj1" fmla="val 8351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877054"/>
              </p:ext>
            </p:extLst>
          </p:nvPr>
        </p:nvGraphicFramePr>
        <p:xfrm>
          <a:off x="5707063" y="45035"/>
          <a:ext cx="6127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10" imgW="139680" imgH="215640" progId="Equation.DSMT4">
                  <p:embed/>
                </p:oleObj>
              </mc:Choice>
              <mc:Fallback>
                <p:oleObj name="Equation" r:id="rId10" imgW="139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45035"/>
                        <a:ext cx="612775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928517"/>
              </p:ext>
            </p:extLst>
          </p:nvPr>
        </p:nvGraphicFramePr>
        <p:xfrm>
          <a:off x="6732588" y="150813"/>
          <a:ext cx="13160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Equation" r:id="rId11" imgW="355600" imgH="254000" progId="Equation.DSMT4">
                  <p:embed/>
                </p:oleObj>
              </mc:Choice>
              <mc:Fallback>
                <p:oleObj name="Equation" r:id="rId11" imgW="35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50813"/>
                        <a:ext cx="1316037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Oval 18"/>
          <p:cNvSpPr>
            <a:spLocks noChangeArrowheads="1"/>
          </p:cNvSpPr>
          <p:nvPr/>
        </p:nvSpPr>
        <p:spPr bwMode="auto">
          <a:xfrm>
            <a:off x="1919288" y="2638425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7913" y="1335088"/>
            <a:ext cx="1965325" cy="519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bottleneck</a:t>
            </a:r>
          </a:p>
        </p:txBody>
      </p:sp>
      <p:sp>
        <p:nvSpPr>
          <p:cNvPr id="5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4AAEBA2A-95BF-4762-8C1D-64230527675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6800348" y="2659261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7346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nimBg="1"/>
      <p:bldP spid="396336" grpId="0"/>
      <p:bldP spid="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1106" y="1088323"/>
            <a:ext cx="8401226" cy="475368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No bottlenecks implies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 perfect match.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9F009F"/>
                </a:solidFill>
              </a:rPr>
              <a:t>proof:</a:t>
            </a:r>
            <a:r>
              <a:rPr lang="en-US" sz="4800" i="1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/>
              <a:t>by strong induction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/>
              <a:t>on # girls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800" i="1" dirty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8EBA7E70-4927-4AE5-8E4E-EB022A4D632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10073167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7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330348" y="907303"/>
            <a:ext cx="8492830" cy="5262979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1: there is a </a:t>
            </a:r>
            <a:r>
              <a:rPr lang="en-US" sz="4800" dirty="0" smtClean="0">
                <a:latin typeface="Comic Sans MS" pitchFamily="8" charset="0"/>
              </a:rPr>
              <a:t>nonempty</a:t>
            </a:r>
            <a:endParaRPr lang="en-US" sz="4800" dirty="0">
              <a:latin typeface="Comic Sans MS" pitchFamily="8" charset="0"/>
            </a:endParaRP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proper subset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 of girls with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            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 smtClean="0">
                <a:latin typeface="Comic Sans MS" pitchFamily="8" charset="0"/>
              </a:rPr>
              <a:t>|E(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)|.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by </a:t>
            </a:r>
            <a:r>
              <a:rPr lang="en-US" sz="4400" dirty="0" smtClean="0">
                <a:solidFill>
                  <a:srgbClr val="9F009F"/>
                </a:solidFill>
                <a:latin typeface="Comic Sans MS" pitchFamily="8" charset="0"/>
              </a:rPr>
              <a:t>Lemmas</a:t>
            </a:r>
            <a:r>
              <a:rPr lang="en-US" sz="4800" dirty="0" smtClean="0">
                <a:latin typeface="Comic Sans MS" pitchFamily="8" charset="0"/>
              </a:rPr>
              <a:t>, </a:t>
            </a:r>
            <a:r>
              <a:rPr lang="en-US" sz="4800" dirty="0">
                <a:latin typeface="Comic Sans MS" pitchFamily="8" charset="0"/>
              </a:rPr>
              <a:t>no bottlenecks in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Hall graph     </a:t>
            </a:r>
            <a:r>
              <a:rPr lang="en-US" sz="4800" dirty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, </a:t>
            </a:r>
            <a:r>
              <a:rPr lang="en-US" sz="4800" dirty="0" smtClean="0">
                <a:latin typeface="Comic Sans MS" pitchFamily="8" charset="0"/>
              </a:rPr>
              <a:t>E(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)),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and </a:t>
            </a:r>
            <a:r>
              <a:rPr lang="en-US" sz="4800" dirty="0">
                <a:latin typeface="Comic Sans MS" pitchFamily="8" charset="0"/>
              </a:rPr>
              <a:t>none </a:t>
            </a:r>
            <a:r>
              <a:rPr lang="en-US" sz="4800" dirty="0" smtClean="0">
                <a:latin typeface="Comic Sans MS" pitchFamily="8" charset="0"/>
              </a:rPr>
              <a:t>in</a:t>
            </a:r>
            <a:endParaRPr lang="en-US" sz="4800" dirty="0">
              <a:latin typeface="Comic Sans MS" pitchFamily="8" charset="0"/>
            </a:endParaRPr>
          </a:p>
        </p:txBody>
      </p:sp>
      <p:graphicFrame>
        <p:nvGraphicFramePr>
          <p:cNvPr id="279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559740"/>
              </p:ext>
            </p:extLst>
          </p:nvPr>
        </p:nvGraphicFramePr>
        <p:xfrm>
          <a:off x="4186703" y="5343525"/>
          <a:ext cx="283527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4" imgW="622300" imgH="330200" progId="Equation.DSMT4">
                  <p:embed/>
                </p:oleObj>
              </mc:Choice>
              <mc:Fallback>
                <p:oleObj name="Equation" r:id="rId4" imgW="622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703" y="5343525"/>
                        <a:ext cx="2835275" cy="1323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5199D156-BED7-4ABA-8C84-A9EB6CBBA76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416957586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24556" y="929747"/>
            <a:ext cx="8565443" cy="304698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8" charset="0"/>
              </a:rPr>
              <a:t>by induction, match</a:t>
            </a:r>
          </a:p>
          <a:p>
            <a:pPr>
              <a:buNone/>
            </a:pPr>
            <a:r>
              <a:rPr lang="en-US" sz="6000" dirty="0" smtClean="0">
                <a:latin typeface="Comic Sans MS" pitchFamily="8" charset="0"/>
              </a:rPr>
              <a:t>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, </a:t>
            </a:r>
            <a:r>
              <a:rPr lang="en-US" sz="6000" dirty="0" smtClean="0">
                <a:latin typeface="Comic Sans MS" pitchFamily="8" charset="0"/>
              </a:rPr>
              <a:t>E(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)</a:t>
            </a:r>
            <a:r>
              <a:rPr lang="en-US" sz="6000" dirty="0" smtClean="0">
                <a:latin typeface="Comic Sans MS" pitchFamily="8" charset="0"/>
              </a:rPr>
              <a:t>) and</a:t>
            </a:r>
            <a:r>
              <a:rPr lang="en-US" sz="6000" dirty="0">
                <a:latin typeface="Comic Sans MS" pitchFamily="8" charset="0"/>
              </a:rPr>
              <a:t> </a:t>
            </a:r>
            <a:r>
              <a:rPr lang="en-US" sz="6000" dirty="0" smtClean="0">
                <a:latin typeface="Comic Sans MS" pitchFamily="8" charset="0"/>
              </a:rPr>
              <a:t>separately. </a:t>
            </a:r>
            <a:endParaRPr lang="en-US" sz="6000" dirty="0">
              <a:latin typeface="Comic Sans MS" pitchFamily="8" charset="0"/>
            </a:endParaRP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150772"/>
              </p:ext>
            </p:extLst>
          </p:nvPr>
        </p:nvGraphicFramePr>
        <p:xfrm>
          <a:off x="5256317" y="1783008"/>
          <a:ext cx="3360737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4" imgW="622300" imgH="330200" progId="Equation.DSMT4">
                  <p:embed/>
                </p:oleObj>
              </mc:Choice>
              <mc:Fallback>
                <p:oleObj name="Equation" r:id="rId4" imgW="622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317" y="1783008"/>
                        <a:ext cx="3360737" cy="159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0DDF95B9-153B-49A1-A27F-80A6A108AF0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179337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sz="4000" dirty="0" smtClean="0"/>
              <a:t> 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828800" y="2819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sp>
        <p:nvSpPr>
          <p:cNvPr id="43022" name="Oval 17"/>
          <p:cNvSpPr>
            <a:spLocks noChangeArrowheads="1"/>
          </p:cNvSpPr>
          <p:nvPr/>
        </p:nvSpPr>
        <p:spPr bwMode="auto">
          <a:xfrm>
            <a:off x="7239000" y="5791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3" name="Oval 18"/>
          <p:cNvSpPr>
            <a:spLocks noChangeArrowheads="1"/>
          </p:cNvSpPr>
          <p:nvPr/>
        </p:nvSpPr>
        <p:spPr bwMode="auto">
          <a:xfrm>
            <a:off x="7239000" y="1295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4" name="Oval 19"/>
          <p:cNvSpPr>
            <a:spLocks noChangeArrowheads="1"/>
          </p:cNvSpPr>
          <p:nvPr/>
        </p:nvSpPr>
        <p:spPr bwMode="auto">
          <a:xfrm>
            <a:off x="7391400" y="19050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5" name="Oval 20"/>
          <p:cNvSpPr>
            <a:spLocks noChangeArrowheads="1"/>
          </p:cNvSpPr>
          <p:nvPr/>
        </p:nvSpPr>
        <p:spPr bwMode="auto">
          <a:xfrm>
            <a:off x="7239000" y="3200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27095" y="1825390"/>
            <a:ext cx="5627688" cy="3994150"/>
            <a:chOff x="1837678" y="1846556"/>
            <a:chExt cx="5627688" cy="3994150"/>
          </a:xfrm>
        </p:grpSpPr>
        <p:cxnSp>
          <p:nvCxnSpPr>
            <p:cNvPr id="43027" name="AutoShape 23"/>
            <p:cNvCxnSpPr>
              <a:cxnSpLocks noChangeShapeType="1"/>
            </p:cNvCxnSpPr>
            <p:nvPr/>
          </p:nvCxnSpPr>
          <p:spPr bwMode="auto">
            <a:xfrm>
              <a:off x="2066278" y="1846556"/>
              <a:ext cx="5219700" cy="39941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29" name="AutoShape 28"/>
            <p:cNvCxnSpPr>
              <a:cxnSpLocks noChangeShapeType="1"/>
            </p:cNvCxnSpPr>
            <p:nvPr/>
          </p:nvCxnSpPr>
          <p:spPr bwMode="auto">
            <a:xfrm flipV="1">
              <a:off x="1978966" y="3285478"/>
              <a:ext cx="5334000" cy="66992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0" name="AutoShape 29"/>
            <p:cNvCxnSpPr>
              <a:cxnSpLocks noChangeShapeType="1"/>
            </p:cNvCxnSpPr>
            <p:nvPr/>
          </p:nvCxnSpPr>
          <p:spPr bwMode="auto">
            <a:xfrm>
              <a:off x="1922756" y="2845495"/>
              <a:ext cx="5399088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1" name="AutoShape 30"/>
            <p:cNvCxnSpPr>
              <a:cxnSpLocks noChangeShapeType="1"/>
            </p:cNvCxnSpPr>
            <p:nvPr/>
          </p:nvCxnSpPr>
          <p:spPr bwMode="auto">
            <a:xfrm>
              <a:off x="1837678" y="2877491"/>
              <a:ext cx="5421313" cy="10398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2" name="AutoShape 31"/>
            <p:cNvCxnSpPr>
              <a:cxnSpLocks noChangeShapeType="1"/>
            </p:cNvCxnSpPr>
            <p:nvPr/>
          </p:nvCxnSpPr>
          <p:spPr bwMode="auto">
            <a:xfrm>
              <a:off x="2028178" y="1852493"/>
              <a:ext cx="5437188" cy="152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3" name="AutoShape 32"/>
            <p:cNvCxnSpPr>
              <a:cxnSpLocks noChangeShapeType="1"/>
            </p:cNvCxnSpPr>
            <p:nvPr/>
          </p:nvCxnSpPr>
          <p:spPr bwMode="auto">
            <a:xfrm flipV="1">
              <a:off x="1922756" y="3944291"/>
              <a:ext cx="5334000" cy="10937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4" name="AutoShape 33"/>
            <p:cNvCxnSpPr>
              <a:cxnSpLocks noChangeShapeType="1"/>
            </p:cNvCxnSpPr>
            <p:nvPr/>
          </p:nvCxnSpPr>
          <p:spPr bwMode="auto">
            <a:xfrm flipV="1">
              <a:off x="1951978" y="3917303"/>
              <a:ext cx="5360988" cy="269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5" name="AutoShape 34"/>
            <p:cNvCxnSpPr>
              <a:cxnSpLocks noChangeShapeType="1"/>
            </p:cNvCxnSpPr>
            <p:nvPr/>
          </p:nvCxnSpPr>
          <p:spPr bwMode="auto">
            <a:xfrm flipV="1">
              <a:off x="1922756" y="1960856"/>
              <a:ext cx="5486400" cy="3124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C77B729E-9E31-475E-9CA5-309411DA903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843913" y="53975"/>
            <a:ext cx="6346318" cy="119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>
              <a:buNone/>
            </a:pPr>
            <a:r>
              <a:rPr lang="en-US" sz="4800" dirty="0" smtClean="0"/>
              <a:t>Bipartite graph </a:t>
            </a:r>
            <a:r>
              <a:rPr lang="en-US" sz="4800" dirty="0" smtClean="0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0035" y="5600408"/>
            <a:ext cx="144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L(H)</a:t>
            </a: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12602" y="5582796"/>
            <a:ext cx="1495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R(H)</a:t>
            </a: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83284" y="4702731"/>
            <a:ext cx="1492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E(H)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6324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24556" y="929747"/>
            <a:ext cx="8565443" cy="600164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8" charset="0"/>
              </a:rPr>
              <a:t>by induction, match</a:t>
            </a:r>
          </a:p>
          <a:p>
            <a:pPr>
              <a:buNone/>
            </a:pPr>
            <a:r>
              <a:rPr lang="en-US" sz="6000" dirty="0" smtClean="0">
                <a:latin typeface="Comic Sans MS" pitchFamily="8" charset="0"/>
              </a:rPr>
              <a:t>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, </a:t>
            </a:r>
            <a:r>
              <a:rPr lang="en-US" sz="6000" dirty="0" smtClean="0">
                <a:latin typeface="Comic Sans MS" pitchFamily="8" charset="0"/>
              </a:rPr>
              <a:t>E(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)</a:t>
            </a:r>
            <a:r>
              <a:rPr lang="en-US" sz="6000" dirty="0" smtClean="0">
                <a:latin typeface="Comic Sans MS" pitchFamily="8" charset="0"/>
              </a:rPr>
              <a:t>) and</a:t>
            </a:r>
            <a:r>
              <a:rPr lang="en-US" sz="6000" dirty="0">
                <a:latin typeface="Comic Sans MS" pitchFamily="8" charset="0"/>
              </a:rPr>
              <a:t> </a:t>
            </a:r>
            <a:r>
              <a:rPr lang="en-US" sz="6000" dirty="0" smtClean="0">
                <a:latin typeface="Comic Sans MS" pitchFamily="8" charset="0"/>
              </a:rPr>
              <a:t>separately. </a:t>
            </a:r>
            <a:r>
              <a:rPr lang="en-US" sz="6000" dirty="0">
                <a:latin typeface="Comic Sans MS" pitchFamily="8" charset="0"/>
              </a:rPr>
              <a:t> </a:t>
            </a:r>
            <a:r>
              <a:rPr lang="en-US" sz="6000" dirty="0" err="1">
                <a:latin typeface="Comic Sans MS" pitchFamily="8" charset="0"/>
              </a:rPr>
              <a:t>Matchings</a:t>
            </a:r>
            <a:r>
              <a:rPr lang="en-US" sz="6000" dirty="0">
                <a:latin typeface="Comic Sans MS" pitchFamily="8" charset="0"/>
              </a:rPr>
              <a:t> don’t overlap, so union is a complete matching.</a:t>
            </a:r>
          </a:p>
          <a:p>
            <a:pPr>
              <a:buNone/>
            </a:pPr>
            <a:endParaRPr lang="en-US" sz="6000" dirty="0">
              <a:latin typeface="Comic Sans MS" pitchFamily="8" charset="0"/>
            </a:endParaRP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558821"/>
              </p:ext>
            </p:extLst>
          </p:nvPr>
        </p:nvGraphicFramePr>
        <p:xfrm>
          <a:off x="5256317" y="1783008"/>
          <a:ext cx="3360737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4" imgW="622300" imgH="330200" progId="Equation.DSMT4">
                  <p:embed/>
                </p:oleObj>
              </mc:Choice>
              <mc:Fallback>
                <p:oleObj name="Equation" r:id="rId4" imgW="622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317" y="1783008"/>
                        <a:ext cx="3360737" cy="159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0DDF95B9-153B-49A1-A27F-80A6A108AF0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28700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27125"/>
            <a:ext cx="8382000" cy="269612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Pick a girl,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g</a:t>
            </a:r>
            <a:r>
              <a:rPr lang="en-US" sz="4800" dirty="0" smtClean="0">
                <a:latin typeface="Comic Sans MS" pitchFamily="8" charset="0"/>
              </a:rPr>
              <a:t>.</a:t>
            </a:r>
            <a:endParaRPr lang="en-US" sz="4800" dirty="0">
              <a:latin typeface="Comic Sans MS" pitchFamily="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376FF74-F1ED-4A97-A79B-860D4C23FD6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7913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27125"/>
            <a:ext cx="8382000" cy="343478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Pick a girl,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g</a:t>
            </a:r>
            <a:r>
              <a:rPr lang="en-US" sz="4800" dirty="0" smtClean="0">
                <a:latin typeface="Comic Sans MS" pitchFamily="8" charset="0"/>
              </a:rPr>
              <a:t>.  She must be compatible with some boy,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b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.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376FF74-F1ED-4A97-A79B-860D4C23FD6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27125"/>
            <a:ext cx="8382000" cy="269612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Match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g</a:t>
            </a:r>
            <a:r>
              <a:rPr lang="en-US" sz="4800" dirty="0" smtClean="0">
                <a:latin typeface="Comic Sans MS" pitchFamily="8" charset="0"/>
              </a:rPr>
              <a:t> with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b</a:t>
            </a:r>
            <a:r>
              <a:rPr lang="en-US" sz="4800" dirty="0" smtClean="0">
                <a:latin typeface="Comic Sans MS" pitchFamily="8" charset="0"/>
              </a:rPr>
              <a:t>.</a:t>
            </a:r>
            <a:endParaRPr lang="en-US" sz="4800" dirty="0">
              <a:latin typeface="Comic Sans MS" pitchFamily="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376FF74-F1ED-4A97-A79B-860D4C23FD6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4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26713" y="1127125"/>
            <a:ext cx="8513530" cy="443198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Match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g</a:t>
            </a:r>
            <a:r>
              <a:rPr lang="en-US" sz="4800" dirty="0" smtClean="0">
                <a:latin typeface="Comic Sans MS" pitchFamily="8" charset="0"/>
              </a:rPr>
              <a:t> with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b</a:t>
            </a:r>
            <a:r>
              <a:rPr lang="en-US" sz="4800" dirty="0" smtClean="0">
                <a:latin typeface="Comic Sans MS" pitchFamily="8" charset="0"/>
              </a:rPr>
              <a:t>.  Removing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b</a:t>
            </a:r>
            <a:r>
              <a:rPr lang="en-US" sz="4800" dirty="0" smtClean="0">
                <a:latin typeface="Comic Sans MS" pitchFamily="8" charset="0"/>
              </a:rPr>
              <a:t> still leaves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|, so no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bottlenecks.</a:t>
            </a:r>
            <a:endParaRPr lang="en-US" sz="4800" dirty="0">
              <a:latin typeface="Comic Sans MS" pitchFamily="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376FF74-F1ED-4A97-A79B-860D4C23FD6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13014"/>
            <a:ext cx="8382000" cy="505984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By induction, can match remaining girls &amp; boys.  This 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match along with </a:t>
            </a:r>
            <a:r>
              <a:rPr lang="en-US" sz="4800" dirty="0">
                <a:solidFill>
                  <a:srgbClr val="0000FF"/>
                </a:solidFill>
                <a:latin typeface="Comic Sans MS" pitchFamily="8" charset="0"/>
              </a:rPr>
              <a:t>g—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b </a:t>
            </a:r>
            <a:r>
              <a:rPr lang="en-US" sz="4800" dirty="0" smtClean="0">
                <a:latin typeface="Comic Sans MS" pitchFamily="8" charset="0"/>
              </a:rPr>
              <a:t>is complete match.</a:t>
            </a:r>
            <a:endParaRPr lang="en-US" sz="4800" dirty="0">
              <a:latin typeface="Comic Sans MS" pitchFamily="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376FF74-F1ED-4A97-A79B-860D4C23FD6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71136" y="5469721"/>
            <a:ext cx="172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QED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1300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uiExpand="1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sz="4000" dirty="0" smtClean="0"/>
              <a:t> 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C77B729E-9E31-475E-9CA5-309411DA903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0468" y="1150681"/>
            <a:ext cx="7644228" cy="457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00FF"/>
                </a:solidFill>
              </a:rPr>
              <a:t>match </a:t>
            </a:r>
            <a:r>
              <a:rPr lang="en-US" sz="5400" dirty="0" smtClean="0">
                <a:solidFill>
                  <a:schemeClr val="tx2"/>
                </a:solidFill>
              </a:rPr>
              <a:t>is a</a:t>
            </a:r>
          </a:p>
          <a:p>
            <a:pPr>
              <a:buNone/>
            </a:pPr>
            <a:r>
              <a:rPr lang="en-US" sz="5400" dirty="0" smtClean="0">
                <a:solidFill>
                  <a:srgbClr val="9F009F"/>
                </a:solidFill>
              </a:rPr>
              <a:t>total injective function</a:t>
            </a:r>
          </a:p>
          <a:p>
            <a:pPr algn="ctr"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0000FF"/>
                </a:solidFill>
              </a:rPr>
              <a:t>   </a:t>
            </a:r>
            <a:r>
              <a:rPr lang="en-US" sz="7200" dirty="0" err="1" smtClean="0">
                <a:solidFill>
                  <a:srgbClr val="9F009F"/>
                </a:solidFill>
              </a:rPr>
              <a:t>m</a:t>
            </a:r>
            <a:r>
              <a:rPr lang="en-US" sz="7200" dirty="0" err="1" smtClean="0">
                <a:solidFill>
                  <a:srgbClr val="0000FF"/>
                </a:solidFill>
              </a:rPr>
              <a:t>:L</a:t>
            </a:r>
            <a:r>
              <a:rPr lang="en-US" sz="7200" dirty="0" smtClean="0">
                <a:solidFill>
                  <a:srgbClr val="0000FF"/>
                </a:solidFill>
              </a:rPr>
              <a:t>(H)→R(H)</a:t>
            </a:r>
          </a:p>
          <a:p>
            <a:pPr algn="ctr">
              <a:spcAft>
                <a:spcPts val="0"/>
              </a:spcAft>
              <a:buNone/>
            </a:pPr>
            <a:r>
              <a:rPr lang="en-US" sz="7200" dirty="0" smtClean="0"/>
              <a:t> </a:t>
            </a:r>
            <a:r>
              <a:rPr lang="en-US" sz="6000" dirty="0" smtClean="0"/>
              <a:t>that follows edges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43913" y="53975"/>
            <a:ext cx="6346318" cy="119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>
              <a:buNone/>
            </a:pPr>
            <a:r>
              <a:rPr lang="en-US" sz="4800" dirty="0" smtClean="0"/>
              <a:t>Bipartite match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8141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sz="4000" dirty="0" smtClean="0"/>
              <a:t> 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C77B729E-9E31-475E-9CA5-309411DA903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0468" y="1150681"/>
            <a:ext cx="7644228" cy="457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00FF"/>
                </a:solidFill>
              </a:rPr>
              <a:t>match </a:t>
            </a:r>
            <a:r>
              <a:rPr lang="en-US" sz="5400" dirty="0" smtClean="0">
                <a:solidFill>
                  <a:schemeClr val="tx2"/>
                </a:solidFill>
              </a:rPr>
              <a:t>is a</a:t>
            </a:r>
          </a:p>
          <a:p>
            <a:pPr>
              <a:buNone/>
            </a:pPr>
            <a:r>
              <a:rPr lang="en-US" sz="5400" dirty="0" smtClean="0">
                <a:solidFill>
                  <a:srgbClr val="9F009F"/>
                </a:solidFill>
              </a:rPr>
              <a:t>total injective function</a:t>
            </a:r>
          </a:p>
          <a:p>
            <a:pPr algn="ctr"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0000FF"/>
                </a:solidFill>
              </a:rPr>
              <a:t>   </a:t>
            </a:r>
            <a:r>
              <a:rPr lang="en-US" sz="7200" dirty="0" err="1" smtClean="0">
                <a:solidFill>
                  <a:srgbClr val="9F009F"/>
                </a:solidFill>
              </a:rPr>
              <a:t>m</a:t>
            </a:r>
            <a:r>
              <a:rPr lang="en-US" sz="7200" dirty="0" err="1" smtClean="0">
                <a:solidFill>
                  <a:srgbClr val="0000FF"/>
                </a:solidFill>
              </a:rPr>
              <a:t>:L</a:t>
            </a:r>
            <a:r>
              <a:rPr lang="en-US" sz="7200" dirty="0" smtClean="0">
                <a:solidFill>
                  <a:srgbClr val="0000FF"/>
                </a:solidFill>
              </a:rPr>
              <a:t>(H)→R(H)</a:t>
            </a:r>
          </a:p>
          <a:p>
            <a:pPr algn="ctr">
              <a:spcAft>
                <a:spcPts val="0"/>
              </a:spcAft>
              <a:buNone/>
            </a:pPr>
            <a:r>
              <a:rPr lang="en-US" sz="7200" dirty="0" smtClean="0"/>
              <a:t> </a:t>
            </a:r>
            <a:endParaRPr lang="en-US" sz="6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43913" y="53975"/>
            <a:ext cx="6346318" cy="119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>
              <a:buNone/>
            </a:pPr>
            <a:r>
              <a:rPr lang="en-US" sz="4800" dirty="0" smtClean="0"/>
              <a:t>Bipartite match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429557"/>
              </p:ext>
            </p:extLst>
          </p:nvPr>
        </p:nvGraphicFramePr>
        <p:xfrm>
          <a:off x="1244600" y="4508500"/>
          <a:ext cx="66167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4" imgW="1079500" imgH="228600" progId="Equation.DSMT4">
                  <p:embed/>
                </p:oleObj>
              </mc:Choice>
              <mc:Fallback>
                <p:oleObj name="Equation" r:id="rId4" imgW="1079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4600" y="4508500"/>
                        <a:ext cx="6616700" cy="140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8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sz="4000" dirty="0" smtClean="0"/>
              <a:t> 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C77B729E-9E31-475E-9CA5-309411DA903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0468" y="1150681"/>
            <a:ext cx="7644228" cy="457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00FF"/>
                </a:solidFill>
              </a:rPr>
              <a:t>match </a:t>
            </a:r>
            <a:r>
              <a:rPr lang="en-US" sz="5400" dirty="0" smtClean="0">
                <a:solidFill>
                  <a:schemeClr val="tx2"/>
                </a:solidFill>
              </a:rPr>
              <a:t>is a</a:t>
            </a:r>
          </a:p>
          <a:p>
            <a:pPr>
              <a:buNone/>
            </a:pPr>
            <a:r>
              <a:rPr lang="en-US" sz="5400" dirty="0" smtClean="0">
                <a:solidFill>
                  <a:srgbClr val="9F009F"/>
                </a:solidFill>
              </a:rPr>
              <a:t>total injective function</a:t>
            </a:r>
          </a:p>
          <a:p>
            <a:pPr algn="ctr"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0000FF"/>
                </a:solidFill>
              </a:rPr>
              <a:t>   </a:t>
            </a:r>
            <a:r>
              <a:rPr lang="en-US" sz="7200" dirty="0" err="1" smtClean="0">
                <a:solidFill>
                  <a:srgbClr val="9F009F"/>
                </a:solidFill>
              </a:rPr>
              <a:t>m</a:t>
            </a:r>
            <a:r>
              <a:rPr lang="en-US" sz="7200" dirty="0" err="1" smtClean="0">
                <a:solidFill>
                  <a:srgbClr val="0000FF"/>
                </a:solidFill>
              </a:rPr>
              <a:t>:L</a:t>
            </a:r>
            <a:r>
              <a:rPr lang="en-US" sz="7200" dirty="0" smtClean="0">
                <a:solidFill>
                  <a:srgbClr val="0000FF"/>
                </a:solidFill>
              </a:rPr>
              <a:t>(H)→R(H)</a:t>
            </a:r>
          </a:p>
          <a:p>
            <a:pPr algn="ctr">
              <a:spcAft>
                <a:spcPts val="0"/>
              </a:spcAft>
              <a:buNone/>
            </a:pPr>
            <a:r>
              <a:rPr lang="en-US" sz="7200" dirty="0" smtClean="0"/>
              <a:t> </a:t>
            </a:r>
            <a:endParaRPr lang="en-US" sz="6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43913" y="53975"/>
            <a:ext cx="6346318" cy="119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>
              <a:buNone/>
            </a:pPr>
            <a:r>
              <a:rPr lang="en-US" sz="4800" dirty="0" smtClean="0"/>
              <a:t>Bipartite match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6452"/>
              </p:ext>
            </p:extLst>
          </p:nvPr>
        </p:nvGraphicFramePr>
        <p:xfrm>
          <a:off x="670524" y="4475731"/>
          <a:ext cx="7731125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4" imgW="1244600" imgH="228600" progId="Equation.DSMT4">
                  <p:embed/>
                </p:oleObj>
              </mc:Choice>
              <mc:Fallback>
                <p:oleObj name="Equation" r:id="rId4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0524" y="4475731"/>
                        <a:ext cx="7731125" cy="1420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68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7363" y="1819484"/>
            <a:ext cx="8187044" cy="3143579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z="6000" dirty="0" smtClean="0"/>
              <a:t>If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|S|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ea typeface="Cambria Math" pitchFamily="18" charset="0"/>
                <a:cs typeface="Euclid Symbol" charset="2"/>
              </a:rPr>
              <a:t>≤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|E(S)| </a:t>
            </a:r>
            <a:r>
              <a:rPr lang="en-US" sz="6000" dirty="0" smtClean="0"/>
              <a:t>for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9F009F"/>
                </a:solidFill>
              </a:rPr>
              <a:t>all</a:t>
            </a:r>
            <a:r>
              <a:rPr lang="en-US" sz="6000" dirty="0" smtClean="0">
                <a:solidFill>
                  <a:srgbClr val="660066"/>
                </a:solidFill>
              </a:rPr>
              <a:t> </a:t>
            </a:r>
            <a:r>
              <a:rPr lang="en-US" sz="6000" dirty="0" smtClean="0"/>
              <a:t>sets  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6000" dirty="0" smtClean="0"/>
              <a:t>then there is a</a:t>
            </a:r>
            <a:r>
              <a:rPr lang="en-US" sz="6000" dirty="0" smtClean="0">
                <a:solidFill>
                  <a:srgbClr val="008000"/>
                </a:solidFill>
              </a:rPr>
              <a:t> match</a:t>
            </a:r>
            <a:r>
              <a:rPr lang="en-US" sz="6000" dirty="0" smtClean="0"/>
              <a:t>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93913" y="53975"/>
            <a:ext cx="5113337" cy="1128713"/>
          </a:xfrm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EB9B9B79-C8D9-48F2-B6B6-031FF048EA6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7863" y="1027344"/>
            <a:ext cx="427525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4400" b="1" dirty="0">
                <a:solidFill>
                  <a:srgbClr val="9F009F"/>
                </a:solidFill>
                <a:latin typeface="+mj-lt"/>
              </a:rPr>
              <a:t>Hall’s condition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288213" y="1829733"/>
            <a:ext cx="8131660" cy="1919495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056784"/>
              </p:ext>
            </p:extLst>
          </p:nvPr>
        </p:nvGraphicFramePr>
        <p:xfrm>
          <a:off x="2391488" y="2724348"/>
          <a:ext cx="3346959" cy="1137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4" imgW="635000" imgH="215900" progId="Equation.DSMT4">
                  <p:embed/>
                </p:oleObj>
              </mc:Choice>
              <mc:Fallback>
                <p:oleObj name="Equation" r:id="rId4" imgW="635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1488" y="2724348"/>
                        <a:ext cx="3346959" cy="1137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28097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uiExpand="1" build="p"/>
      <p:bldP spid="52227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19876" y="1104057"/>
            <a:ext cx="8428815" cy="258532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fairly efficient matching</a:t>
            </a:r>
          </a:p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procedure is known</a:t>
            </a:r>
          </a:p>
          <a:p>
            <a:pPr>
              <a:buNone/>
            </a:pPr>
            <a:r>
              <a:rPr lang="en-US" sz="3600" dirty="0" smtClean="0">
                <a:latin typeface="Comic Sans MS" pitchFamily="8" charset="0"/>
              </a:rPr>
              <a:t>(explained in algorithms subjects)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353624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42383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F4B27A8-4FA1-4DF7-89DB-09404700A23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425" y="3689769"/>
            <a:ext cx="8010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+mj-lt"/>
              </a:rPr>
              <a:t>…but there is a </a:t>
            </a:r>
            <a:r>
              <a:rPr lang="en-US" sz="5400" dirty="0" smtClean="0">
                <a:solidFill>
                  <a:srgbClr val="008000"/>
                </a:solidFill>
                <a:latin typeface="+mj-lt"/>
              </a:rPr>
              <a:t>special situation</a:t>
            </a:r>
            <a:r>
              <a:rPr lang="en-US" sz="5400" dirty="0" smtClean="0">
                <a:latin typeface="+mj-lt"/>
              </a:rPr>
              <a:t> that ensures a match…</a:t>
            </a:r>
          </a:p>
        </p:txBody>
      </p:sp>
    </p:spTree>
    <p:extLst>
      <p:ext uri="{BB962C8B-B14F-4D97-AF65-F5344CB8AC3E}">
        <p14:creationId xmlns:p14="http://schemas.microsoft.com/office/powerpoint/2010/main" val="408611644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22736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</a:t>
            </a:r>
            <a:r>
              <a:rPr lang="en-US" sz="4400" dirty="0" smtClean="0">
                <a:latin typeface="Comic Sans MS" pitchFamily="8" charset="0"/>
              </a:rPr>
              <a:t>  likes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</a:rPr>
              <a:t>d</a:t>
            </a:r>
            <a:r>
              <a:rPr lang="en-US" sz="4400" dirty="0">
                <a:latin typeface="Comic Sans MS" pitchFamily="8" charset="0"/>
              </a:rPr>
              <a:t>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d</a:t>
            </a:r>
            <a:r>
              <a:rPr lang="en-US" sz="4400" dirty="0" smtClean="0">
                <a:latin typeface="Comic Sans MS" pitchFamily="8" charset="0"/>
              </a:rPr>
              <a:t>  girls,</a:t>
            </a:r>
            <a:endParaRPr lang="en-US" sz="4400" dirty="0">
              <a:latin typeface="Comic Sans MS" pitchFamily="8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24947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701749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F4B27A8-4FA1-4DF7-89DB-09404700A23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926289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414" y="3720663"/>
            <a:ext cx="7055199" cy="1920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+mj-lt"/>
              </a:rPr>
              <a:t>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+mj-lt"/>
              </a:rPr>
              <a:t>degree-constrained</a:t>
            </a:r>
          </a:p>
          <a:p>
            <a:pPr>
              <a:buNone/>
            </a:pPr>
            <a:r>
              <a:rPr lang="en-US" sz="5400" dirty="0" smtClean="0">
                <a:latin typeface="+mj-lt"/>
              </a:rPr>
              <a:t>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396411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2030520" y="80539"/>
            <a:ext cx="5509842" cy="117570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b="1" dirty="0" smtClean="0">
                <a:latin typeface="Comic Sans MS" pitchFamily="8" charset="0"/>
              </a:rPr>
              <a:t>Degree constrained implies</a:t>
            </a:r>
          </a:p>
          <a:p>
            <a:pPr algn="ctr">
              <a:buNone/>
            </a:pPr>
            <a:r>
              <a:rPr lang="en-US" b="1" dirty="0" smtClean="0">
                <a:latin typeface="Comic Sans MS" pitchFamily="8" charset="0"/>
              </a:rPr>
              <a:t>Hall condition</a:t>
            </a:r>
            <a:endParaRPr lang="en-US" b="1" dirty="0">
              <a:latin typeface="Comic Sans MS" pitchFamily="8" charset="0"/>
            </a:endParaRP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22736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</a:rPr>
              <a:t>d</a:t>
            </a:r>
            <a:r>
              <a:rPr lang="en-US" sz="4400" dirty="0">
                <a:latin typeface="Comic Sans MS" pitchFamily="8" charset="0"/>
              </a:rPr>
              <a:t>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66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d</a:t>
            </a:r>
            <a:r>
              <a:rPr lang="en-US" sz="4400" dirty="0" smtClean="0">
                <a:latin typeface="Comic Sans MS" pitchFamily="8" charset="0"/>
              </a:rPr>
              <a:t>  girls,</a:t>
            </a:r>
            <a:endParaRPr lang="en-US" sz="4400" dirty="0">
              <a:latin typeface="Comic Sans MS" pitchFamily="8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902407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490515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05713" y="6599857"/>
            <a:ext cx="1481137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F4B27A8-4FA1-4DF7-89DB-09404700A23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1647" y="3039753"/>
            <a:ext cx="8077200" cy="83099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600" dirty="0">
                <a:solidFill>
                  <a:srgbClr val="9F009F"/>
                </a:solidFill>
                <a:latin typeface="Comic Sans MS" pitchFamily="8" charset="0"/>
              </a:rPr>
              <a:t>proof:</a:t>
            </a:r>
            <a:r>
              <a:rPr lang="en-US" sz="4800" dirty="0">
                <a:latin typeface="Comic Sans MS" pitchFamily="8" charset="0"/>
              </a:rPr>
              <a:t> </a:t>
            </a:r>
            <a:endParaRPr lang="en-US" sz="40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344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8488</TotalTime>
  <Words>752</Words>
  <Application>Microsoft Macintosh PowerPoint</Application>
  <PresentationFormat>On-screen Show (4:3)</PresentationFormat>
  <Paragraphs>157</Paragraphs>
  <Slides>25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1_6.042 Lecture Template</vt:lpstr>
      <vt:lpstr>Equation</vt:lpstr>
      <vt:lpstr>PowerPoint Presentation</vt:lpstr>
      <vt:lpstr> </vt:lpstr>
      <vt:lpstr> </vt:lpstr>
      <vt:lpstr> </vt:lpstr>
      <vt:lpstr> </vt:lpstr>
      <vt:lpstr>Hall’s Theorem</vt:lpstr>
      <vt:lpstr>PowerPoint Presentation</vt:lpstr>
      <vt:lpstr>PowerPoint Presentation</vt:lpstr>
      <vt:lpstr>PowerPoint Presentation</vt:lpstr>
      <vt:lpstr>PowerPoint Presentation</vt:lpstr>
      <vt:lpstr>Proof of Hall’s Theorem</vt:lpstr>
      <vt:lpstr>Proof of Hall’s Theorem</vt:lpstr>
      <vt:lpstr>bottleneck between   &amp;        ? </vt:lpstr>
      <vt:lpstr>bottleneck between   &amp;        ? </vt:lpstr>
      <vt:lpstr>bottleneck between   &amp;        ? </vt:lpstr>
      <vt:lpstr>bottleneck between   &amp;        ? </vt:lpstr>
      <vt:lpstr>Proof of Hall’s Theorem</vt:lpstr>
      <vt:lpstr>Proof of Hall’s Theorem</vt:lpstr>
      <vt:lpstr>Proof of Hall’s Theorem</vt:lpstr>
      <vt:lpstr>Proof of Hall’s Theorem</vt:lpstr>
      <vt:lpstr>Hall’s Theorem</vt:lpstr>
      <vt:lpstr>Hall’s Theorem</vt:lpstr>
      <vt:lpstr>Hall’s Theorem</vt:lpstr>
      <vt:lpstr>Hall’s Theorem</vt:lpstr>
      <vt:lpstr>Hall’s Theorem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1304</cp:revision>
  <cp:lastPrinted>2012-03-19T05:02:46Z</cp:lastPrinted>
  <dcterms:created xsi:type="dcterms:W3CDTF">2011-03-15T21:42:30Z</dcterms:created>
  <dcterms:modified xsi:type="dcterms:W3CDTF">2016-04-04T15:37:26Z</dcterms:modified>
</cp:coreProperties>
</file>