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7.bin" ContentType="application/vnd.openxmlformats-officedocument.oleObject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notesSlides/notesSlide17.xml" ContentType="application/vnd.openxmlformats-officedocument.presentationml.notesSlide+xml"/>
  <Override PartName="/ppt/embeddings/oleObject9.bin" ContentType="application/vnd.openxmlformats-officedocument.oleObject"/>
  <Override PartName="/ppt/notesSlides/notesSlide1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4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25.xml" ContentType="application/vnd.openxmlformats-officedocument.presentationml.notesSlide+xml"/>
  <Override PartName="/ppt/embeddings/oleObject21.bin" ContentType="application/vnd.openxmlformats-officedocument.oleObject"/>
  <Override PartName="/ppt/notesSlides/notesSlide26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7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8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9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30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31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32.xml" ContentType="application/vnd.openxmlformats-officedocument.presentationml.notesSlide+xml"/>
  <Override PartName="/ppt/embeddings/oleObject37.bin" ContentType="application/vnd.openxmlformats-officedocument.oleObject"/>
  <Override PartName="/ppt/notesSlides/notesSlide33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40.bin" ContentType="application/vnd.openxmlformats-officedocument.oleObject"/>
  <Override PartName="/ppt/notesSlides/notesSlide36.xml" ContentType="application/vnd.openxmlformats-officedocument.presentationml.notesSlide+xml"/>
  <Override PartName="/ppt/embeddings/oleObject41.bin" ContentType="application/vnd.openxmlformats-officedocument.oleObject"/>
  <Override PartName="/ppt/notesSlides/notesSlide37.xml" ContentType="application/vnd.openxmlformats-officedocument.presentationml.notesSlide+xml"/>
  <Override PartName="/ppt/embeddings/oleObject42.bin" ContentType="application/vnd.openxmlformats-officedocument.oleObject"/>
  <Override PartName="/ppt/notesSlides/notesSlide38.xml" ContentType="application/vnd.openxmlformats-officedocument.presentationml.notesSlide+xml"/>
  <Override PartName="/ppt/embeddings/oleObject43.bin" ContentType="application/vnd.openxmlformats-officedocument.oleObject"/>
  <Override PartName="/ppt/notesSlides/notesSlide39.xml" ContentType="application/vnd.openxmlformats-officedocument.presentationml.notesSlide+xml"/>
  <Override PartName="/ppt/embeddings/oleObject44.bin" ContentType="application/vnd.openxmlformats-officedocument.oleObject"/>
  <Override PartName="/ppt/notesSlides/notesSlide40.xml" ContentType="application/vnd.openxmlformats-officedocument.presentationml.notesSlide+xml"/>
  <Override PartName="/ppt/embeddings/oleObject45.bin" ContentType="application/vnd.openxmlformats-officedocument.oleObject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embeddings/oleObject46.bin" ContentType="application/vnd.openxmlformats-officedocument.oleObject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47.bin" ContentType="application/vnd.openxmlformats-officedocument.oleObject"/>
  <Override PartName="/ppt/notesSlides/notesSlide47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02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64" r:id="rId22"/>
    <p:sldId id="362" r:id="rId23"/>
    <p:sldId id="324" r:id="rId24"/>
    <p:sldId id="325" r:id="rId25"/>
    <p:sldId id="356" r:id="rId26"/>
    <p:sldId id="365" r:id="rId27"/>
    <p:sldId id="326" r:id="rId28"/>
    <p:sldId id="327" r:id="rId29"/>
    <p:sldId id="357" r:id="rId30"/>
    <p:sldId id="329" r:id="rId31"/>
    <p:sldId id="331" r:id="rId32"/>
    <p:sldId id="332" r:id="rId33"/>
    <p:sldId id="366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63" r:id="rId42"/>
    <p:sldId id="340" r:id="rId43"/>
    <p:sldId id="341" r:id="rId44"/>
    <p:sldId id="342" r:id="rId45"/>
    <p:sldId id="343" r:id="rId46"/>
    <p:sldId id="345" r:id="rId47"/>
    <p:sldId id="346" r:id="rId48"/>
    <p:sldId id="367" r:id="rId49"/>
    <p:sldId id="348" r:id="rId50"/>
    <p:sldId id="368" r:id="rId51"/>
    <p:sldId id="349" r:id="rId52"/>
    <p:sldId id="350" r:id="rId53"/>
    <p:sldId id="352" r:id="rId54"/>
    <p:sldId id="351" r:id="rId55"/>
    <p:sldId id="353" r:id="rId56"/>
    <p:sldId id="354" r:id="rId57"/>
    <p:sldId id="285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94697" autoAdjust="0"/>
  </p:normalViewPr>
  <p:slideViewPr>
    <p:cSldViewPr snapToGrid="0" showGuides="1">
      <p:cViewPr varScale="1">
        <p:scale>
          <a:sx n="112" d="100"/>
          <a:sy n="112" d="100"/>
        </p:scale>
        <p:origin x="-1000" y="-96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3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1" Type="http://schemas.openxmlformats.org/officeDocument/2006/relationships/image" Target="../media/image31.wmf"/><Relationship Id="rId2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8A01-B9F7-4DA5-8F2A-53CB209BD67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61DE4-C97D-4DA3-8305-52A5224BEB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December 7,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8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7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33.wmf"/><Relationship Id="rId10" Type="http://schemas.openxmlformats.org/officeDocument/2006/relationships/oleObject" Target="../embeddings/oleObject34.bin"/><Relationship Id="rId11" Type="http://schemas.openxmlformats.org/officeDocument/2006/relationships/image" Target="../media/image34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36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7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8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2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4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5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6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7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6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5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5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Carnival Dice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loss.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expected value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6600"/>
                </a:solidFill>
              </a:rPr>
              <a:t>average</a:t>
            </a:r>
            <a:r>
              <a:rPr lang="en-US" sz="5400" i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3077040"/>
            <a:ext cx="8077200" cy="287771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E[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i="0" dirty="0" smtClean="0">
                <a:latin typeface="Comic Sans MS" pitchFamily="66" charset="0"/>
              </a:rPr>
              <a:t>]::= </a:t>
            </a:r>
            <a:r>
              <a:rPr lang="en-US" sz="5400" i="0" dirty="0">
                <a:latin typeface="Comic Sans MS" pitchFamily="66" charset="0"/>
              </a:rPr>
              <a:t>∑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54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86600" y="3657600"/>
          <a:ext cx="1752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79" name="Equation" r:id="rId4" imgW="419040" imgH="419040" progId="Equation.DSMT4">
                  <p:embed/>
                </p:oleObj>
              </mc:Choice>
              <mc:Fallback>
                <p:oleObj name="Equation" r:id="rId4" imgW="4190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657600"/>
                        <a:ext cx="17526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029600" y="3043020"/>
            <a:ext cx="6705600" cy="10668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8282" y="1295400"/>
            <a:ext cx="78460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An equivalent definition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7" name="Equation" r:id="rId4" imgW="1498600" imgH="431800" progId="Equation.DSMT4">
                  <p:embed/>
                </p:oleObj>
              </mc:Choice>
              <mc:Fallback>
                <p:oleObj name="Equation" r:id="rId4" imgW="14986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281238"/>
                        <a:ext cx="7437438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8200" y="2289175"/>
          <a:ext cx="742473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5" name="Equation" r:id="rId4" imgW="1574800" imgH="419100" progId="Equation.DSMT4">
                  <p:embed/>
                </p:oleObj>
              </mc:Choice>
              <mc:Fallback>
                <p:oleObj name="Equation" r:id="rId4" imgW="15748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9175"/>
                        <a:ext cx="7424738" cy="197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129540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54188" y="1187450"/>
          <a:ext cx="6340475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2" name="Equation" r:id="rId4" imgW="1854200" imgH="431800" progId="Equation.DSMT4">
                  <p:embed/>
                </p:oleObj>
              </mc:Choice>
              <mc:Fallback>
                <p:oleObj name="Equation" r:id="rId4" imgW="18542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187450"/>
                        <a:ext cx="6340475" cy="147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59038" y="4784725"/>
          <a:ext cx="56610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3" name="Equation" r:id="rId6" imgW="1485900" imgH="431800" progId="Equation.DSMT4">
                  <p:embed/>
                </p:oleObj>
              </mc:Choice>
              <mc:Fallback>
                <p:oleObj name="Equation" r:id="rId6" imgW="14859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4784725"/>
                        <a:ext cx="5661025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493963" y="2022475"/>
          <a:ext cx="6161087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4" name="Equation" r:id="rId8" imgW="1752600" imgH="546100" progId="Equation.DSMT4">
                  <p:embed/>
                </p:oleObj>
              </mc:Choice>
              <mc:Fallback>
                <p:oleObj name="Equation" r:id="rId8" imgW="1752600" imgH="546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022475"/>
                        <a:ext cx="6161087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471738" y="3698875"/>
          <a:ext cx="584835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5" name="Equation" r:id="rId10" imgW="1663700" imgH="431800" progId="Equation.DSMT4">
                  <p:embed/>
                </p:oleObj>
              </mc:Choice>
              <mc:Fallback>
                <p:oleObj name="Equation" r:id="rId10" imgW="1663700" imgH="431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3698875"/>
                        <a:ext cx="5848350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1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0000FF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39196791-36AF-407D-9527-253971E27E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2291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8821" y="1641417"/>
          <a:ext cx="8137142" cy="199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12" name="Equation" r:id="rId4" imgW="2171700" imgH="533400" progId="Equation.DSMT4">
                  <p:embed/>
                </p:oleObj>
              </mc:Choice>
              <mc:Fallback>
                <p:oleObj name="Equation" r:id="rId4" imgW="21717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21" y="1641417"/>
                        <a:ext cx="8137142" cy="199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  <p:graphicFrame>
        <p:nvGraphicFramePr>
          <p:cNvPr id="486405" name="Object 4"/>
          <p:cNvGraphicFramePr>
            <a:graphicFrameLocks noChangeAspect="1"/>
          </p:cNvGraphicFramePr>
          <p:nvPr/>
        </p:nvGraphicFramePr>
        <p:xfrm>
          <a:off x="1263650" y="3922713"/>
          <a:ext cx="6559550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13" name="Equation" r:id="rId6" imgW="1308100" imgH="342900" progId="Equation.DSMT4">
                  <p:embed/>
                </p:oleObj>
              </mc:Choice>
              <mc:Fallback>
                <p:oleObj name="Equation" r:id="rId6" imgW="13081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922713"/>
                        <a:ext cx="6559550" cy="172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88" y="1276584"/>
            <a:ext cx="7538156" cy="462185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32644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8" name="Equation" r:id="rId4" imgW="1447800" imgH="533400" progId="Equation.DSMT4">
                  <p:embed/>
                </p:oleObj>
              </mc:Choice>
              <mc:Fallback>
                <p:oleObj name="Equation" r:id="rId4" imgW="14478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26" y="4683125"/>
                        <a:ext cx="4775200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9" name="Equation" r:id="rId6" imgW="1981200" imgH="495300" progId="Equation.DSMT4">
                  <p:embed/>
                </p:oleObj>
              </mc:Choice>
              <mc:Fallback>
                <p:oleObj name="Equation" r:id="rId6" imgW="19812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421063"/>
                        <a:ext cx="65405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6" name="Equation" r:id="rId4" imgW="1143000" imgH="533400" progId="Equation.DSMT4">
                  <p:embed/>
                </p:oleObj>
              </mc:Choice>
              <mc:Fallback>
                <p:oleObj name="Equation" r:id="rId4" imgW="11430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683125"/>
                        <a:ext cx="3773487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7" name="Equation" r:id="rId6" imgW="1955520" imgH="444240" progId="Equation.DSMT4">
                  <p:embed/>
                </p:oleObj>
              </mc:Choice>
              <mc:Fallback>
                <p:oleObj name="Equation" r:id="rId6" imgW="195552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6456363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9" name="Equation" r:id="rId4" imgW="1143000" imgH="533400" progId="Equation.DSMT4">
                  <p:embed/>
                </p:oleObj>
              </mc:Choice>
              <mc:Fallback>
                <p:oleObj name="Equation" r:id="rId4" imgW="11430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683125"/>
                        <a:ext cx="3773487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38" name="Equation" r:id="rId4" imgW="1447800" imgH="533400" progId="Equation.DSMT4">
                  <p:embed/>
                </p:oleObj>
              </mc:Choice>
              <mc:Fallback>
                <p:oleObj name="Equation" r:id="rId4" imgW="14478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26" y="4683125"/>
                        <a:ext cx="4775200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39" name="Equation" r:id="rId6" imgW="1981200" imgH="495300" progId="Equation.DSMT4">
                  <p:embed/>
                </p:oleObj>
              </mc:Choice>
              <mc:Fallback>
                <p:oleObj name="Equation" r:id="rId6" imgW="19812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421063"/>
                        <a:ext cx="65405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72" y="1295400"/>
            <a:ext cx="8279446" cy="213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Binomial </a:t>
            </a:r>
            <a:r>
              <a:rPr lang="en-US" sz="4400" i="0" dirty="0" err="1" smtClean="0">
                <a:latin typeface="+mj-lt"/>
              </a:rPr>
              <a:t>thm</a:t>
            </a:r>
            <a:r>
              <a:rPr lang="en-US" sz="4400" i="0" dirty="0" smtClean="0">
                <a:latin typeface="+mj-lt"/>
              </a:rPr>
              <a:t> &amp; differentiating</a:t>
            </a:r>
          </a:p>
          <a:p>
            <a:r>
              <a:rPr lang="en-US" sz="4400" dirty="0" smtClean="0">
                <a:latin typeface="+mj-lt"/>
              </a:rPr>
              <a:t>gives a closed </a:t>
            </a:r>
            <a:r>
              <a:rPr lang="en-US" sz="4400" i="0" dirty="0" smtClean="0">
                <a:latin typeface="+mj-lt"/>
              </a:rPr>
              <a:t>formula, </a:t>
            </a:r>
            <a:r>
              <a:rPr lang="en-US" sz="4400" dirty="0" smtClean="0">
                <a:latin typeface="+mj-lt"/>
              </a:rPr>
              <a:t>but</a:t>
            </a:r>
          </a:p>
          <a:p>
            <a:r>
              <a:rPr lang="en-US" sz="4400" dirty="0" smtClean="0">
                <a:latin typeface="+mj-lt"/>
              </a:rPr>
              <a:t>simpler approach is coming </a:t>
            </a:r>
            <a:endParaRPr lang="en-US" sz="4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143000"/>
          <a:ext cx="599312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7" name="Equation" r:id="rId4" imgW="1536480" imgH="507960" progId="Equation.DSMT4">
                  <p:embed/>
                </p:oleObj>
              </mc:Choice>
              <mc:Fallback>
                <p:oleObj name="Equation" r:id="rId4" imgW="1536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5993127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3000" y="3657600"/>
          <a:ext cx="6893467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8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7600"/>
                        <a:ext cx="6893467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9" name="Equation" r:id="rId8" imgW="863280" imgH="228600" progId="Equation.DSMT4">
                  <p:embed/>
                </p:oleObj>
              </mc:Choice>
              <mc:Fallback>
                <p:oleObj name="Equation" r:id="rId8" imgW="863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0212"/>
                        <a:ext cx="2890661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2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30350" y="2933700"/>
          <a:ext cx="60134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3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933700"/>
                        <a:ext cx="601345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0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46238" y="2894013"/>
          <a:ext cx="5780087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1" name="Equation" r:id="rId6" imgW="1879600" imgH="533400" progId="Equation.DSMT4">
                  <p:embed/>
                </p:oleObj>
              </mc:Choice>
              <mc:Fallback>
                <p:oleObj name="Equation" r:id="rId6" imgW="1879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894013"/>
                        <a:ext cx="5780087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 win </a:t>
            </a:r>
            <a:r>
              <a:rPr lang="en-US" sz="4000" dirty="0" smtClean="0"/>
              <a:t>$1 if any die matches num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 lose </a:t>
            </a:r>
            <a:r>
              <a:rPr lang="en-US" sz="4000" dirty="0" smtClean="0"/>
              <a:t>$1 if no match    </a:t>
            </a:r>
            <a:r>
              <a:rPr lang="en-US" i="1" dirty="0" smtClean="0"/>
              <a:t>Example: 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i="1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 </a:t>
            </a:r>
            <a:r>
              <a:rPr lang="en-US" sz="4400" dirty="0" smtClean="0"/>
              <a:t>num</a:t>
            </a:r>
            <a:r>
              <a:rPr lang="en-US" sz="4400" dirty="0" smtClean="0">
                <a:solidFill>
                  <a:srgbClr val="0000FF"/>
                </a:solidFill>
              </a:rPr>
              <a:t> 2, </a:t>
            </a:r>
            <a:r>
              <a:rPr lang="en-US" sz="4400" dirty="0" smtClean="0"/>
              <a:t>then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roll</a:t>
            </a:r>
            <a:r>
              <a:rPr lang="en-US" sz="4400" dirty="0" smtClean="0">
                <a:solidFill>
                  <a:srgbClr val="0000FF"/>
                </a:solidFill>
              </a:rPr>
              <a:t> 2,4,2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win $1</a:t>
            </a:r>
          </a:p>
        </p:txBody>
      </p:sp>
      <p:pic>
        <p:nvPicPr>
          <p:cNvPr id="4100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049338" y="2895600"/>
          <a:ext cx="695166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4" name="Equation" r:id="rId4" imgW="2260440" imgH="507960" progId="Equation.DSMT4">
                  <p:embed/>
                </p:oleObj>
              </mc:Choice>
              <mc:Fallback>
                <p:oleObj name="Equation" r:id="rId4" imgW="226044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 amt="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895600"/>
                        <a:ext cx="6951662" cy="156210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1212850" y="2778991"/>
          <a:ext cx="6718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5" name="Equation" r:id="rId6" imgW="2184400" imgH="508000" progId="Equation.DSMT4">
                  <p:embed/>
                </p:oleObj>
              </mc:Choice>
              <mc:Fallback>
                <p:oleObj name="Equation" r:id="rId6" imgW="21844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778991"/>
                        <a:ext cx="6718300" cy="156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8569" y="1266093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6" name="Equation" r:id="rId8" imgW="1739880" imgH="507960" progId="Equation.DSMT4">
                  <p:embed/>
                </p:oleObj>
              </mc:Choice>
              <mc:Fallback>
                <p:oleObj name="Equation" r:id="rId8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569" y="1266093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2286000" y="4648200"/>
          <a:ext cx="5013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7" name="Equation" r:id="rId10" imgW="1180800" imgH="304560" progId="Equation.DSMT4">
                  <p:embed/>
                </p:oleObj>
              </mc:Choice>
              <mc:Fallback>
                <p:oleObj name="Equation" r:id="rId10" imgW="118080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5013325" cy="1295400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Total Expectation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20688" y="2863850"/>
          <a:ext cx="827246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4" name="Equation" r:id="rId4" imgW="1676400" imgH="495300" progId="Equation.DSMT4">
                  <p:embed/>
                </p:oleObj>
              </mc:Choice>
              <mc:Fallback>
                <p:oleObj name="Equation" r:id="rId4" imgW="16764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2863850"/>
                        <a:ext cx="8272462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493070" y="1871663"/>
          <a:ext cx="8269930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5" name="Equation" r:id="rId6" imgW="2019240" imgH="342720" progId="Equation.DSMT4">
                  <p:embed/>
                </p:oleObj>
              </mc:Choice>
              <mc:Fallback>
                <p:oleObj name="Equation" r:id="rId6" imgW="2019240" imgH="342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0" y="1871663"/>
                        <a:ext cx="8269930" cy="1404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2895600"/>
            <a:ext cx="8229600" cy="2362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751" y="1079061"/>
            <a:ext cx="7394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0" dirty="0" smtClean="0">
                <a:latin typeface="+mj-lt"/>
              </a:rPr>
              <a:t>Def: </a:t>
            </a:r>
            <a:r>
              <a:rPr lang="en-US" sz="4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4400" i="0" dirty="0">
              <a:solidFill>
                <a:srgbClr val="9B2894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334000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31555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e(n-2)+2p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0207" y="48084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…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634680" imgH="304560" progId="Equation.DSMT4">
                  <p:embed/>
                </p:oleObj>
              </mc:Choice>
              <mc:Fallback>
                <p:oleObj name="Equation" r:id="rId6" imgW="6346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363" y="4832628"/>
                        <a:ext cx="233521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93DA0692-DAF7-4AFE-9BE7-E02439D3694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6062042" y="4021271"/>
          <a:ext cx="1694727" cy="2671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9" name="Equation" r:id="rId4" imgW="330200" imgH="520700" progId="Equation.DSMT4">
                  <p:embed/>
                </p:oleObj>
              </mc:Choice>
              <mc:Fallback>
                <p:oleObj name="Equation" r:id="rId4" imgW="330200" imgH="520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042" y="4021271"/>
                        <a:ext cx="1694727" cy="2671753"/>
                      </a:xfrm>
                      <a:prstGeom prst="rect">
                        <a:avLst/>
                      </a:prstGeom>
                      <a:solidFill>
                        <a:srgbClr val="BAC5FF"/>
                      </a:solidFill>
                      <a:ln w="317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32061"/>
              </p:ext>
            </p:extLst>
          </p:nvPr>
        </p:nvGraphicFramePr>
        <p:xfrm>
          <a:off x="6648450" y="4729163"/>
          <a:ext cx="1123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4" name="Equation" r:id="rId4" imgW="177800" imgH="165100" progId="Equation.DSMT4">
                  <p:embed/>
                </p:oleObj>
              </mc:Choice>
              <mc:Fallback>
                <p:oleObj name="Equation" r:id="rId4" imgW="177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729163"/>
                        <a:ext cx="11239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33" grpId="0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1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7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93" y="1479059"/>
            <a:ext cx="84582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clearly </a:t>
            </a:r>
            <a:r>
              <a:rPr lang="en-US" sz="6600" dirty="0" smtClean="0">
                <a:solidFill>
                  <a:schemeClr val="accent2"/>
                </a:solidFill>
              </a:rPr>
              <a:t>NOT </a:t>
            </a:r>
            <a:r>
              <a:rPr lang="en-US" sz="6600" dirty="0" smtClean="0"/>
              <a:t>fair:</a:t>
            </a:r>
          </a:p>
          <a:p>
            <a:pPr eaLnBrk="1" hangingPunct="1">
              <a:buFontTx/>
              <a:buNone/>
            </a:pPr>
            <a:r>
              <a:rPr lang="en-US" sz="7200" dirty="0" smtClean="0"/>
              <a:t>pr{win} = </a:t>
            </a:r>
            <a:r>
              <a:rPr lang="en-US" sz="7200" dirty="0" smtClean="0">
                <a:solidFill>
                  <a:srgbClr val="0000FF"/>
                </a:solidFill>
              </a:rPr>
              <a:t>1-(5/6)</a:t>
            </a:r>
            <a:r>
              <a:rPr lang="en-US" sz="7200" baseline="30000" dirty="0" smtClean="0">
                <a:solidFill>
                  <a:srgbClr val="0000FF"/>
                </a:solidFill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7200" baseline="30000" dirty="0" smtClean="0"/>
              <a:t> </a:t>
            </a:r>
            <a:r>
              <a:rPr lang="en-US" sz="7200" dirty="0" smtClean="0"/>
              <a:t>         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0.43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>
                <a:solidFill>
                  <a:schemeClr val="accent2"/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1/2</a:t>
            </a:r>
          </a:p>
        </p:txBody>
      </p:sp>
      <p:pic>
        <p:nvPicPr>
          <p:cNvPr id="614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5" name="Equation" r:id="rId4" imgW="279360" imgH="457200" progId="Equation.DSMT4">
                  <p:embed/>
                </p:oleObj>
              </mc:Choice>
              <mc:Fallback>
                <p:oleObj name="Equation" r:id="rId4" imgW="2793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86000"/>
                        <a:ext cx="1725613" cy="2824162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1" name="Equation" r:id="rId4" imgW="2222280" imgH="457200" progId="Equation.DSMT4">
                  <p:embed/>
                </p:oleObj>
              </mc:Choice>
              <mc:Fallback>
                <p:oleObj name="Equation" r:id="rId4" imgW="22222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33687"/>
                        <a:ext cx="8077200" cy="166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even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are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dependent</a:t>
            </a:r>
            <a:endParaRPr lang="en-US" sz="54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4301" y="1317037"/>
          <a:ext cx="7533778" cy="13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3" name="Equation" r:id="rId4" imgW="1701800" imgH="304800" progId="Equation.DSMT4">
                  <p:embed/>
                </p:oleObj>
              </mc:Choice>
              <mc:Fallback>
                <p:oleObj name="Equation" r:id="rId4" imgW="17018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01" y="1317037"/>
                        <a:ext cx="7533778" cy="134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992" y="2959570"/>
            <a:ext cx="759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latin typeface="+mj-lt"/>
              </a:rPr>
              <a:t>where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</a:t>
            </a:r>
          </a:p>
          <a:p>
            <a:r>
              <a:rPr lang="en-US" sz="6000" i="0" dirty="0" smtClean="0">
                <a:latin typeface="+mj-lt"/>
              </a:rPr>
              <a:t>for </a:t>
            </a:r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07196"/>
              </p:ext>
            </p:extLst>
          </p:nvPr>
        </p:nvGraphicFramePr>
        <p:xfrm>
          <a:off x="255588" y="1397000"/>
          <a:ext cx="86328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6" name="Equation" r:id="rId4" imgW="2159000" imgH="330200" progId="Equation.DSMT4">
                  <p:embed/>
                </p:oleObj>
              </mc:Choice>
              <mc:Fallback>
                <p:oleObj name="Equation" r:id="rId4" imgW="21590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397000"/>
                        <a:ext cx="8632825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26319"/>
              </p:ext>
            </p:extLst>
          </p:nvPr>
        </p:nvGraphicFramePr>
        <p:xfrm>
          <a:off x="639763" y="3314700"/>
          <a:ext cx="796766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7" name="Equation" r:id="rId6" imgW="1968500" imgH="635000" progId="Equation.DSMT4">
                  <p:embed/>
                </p:oleObj>
              </mc:Choice>
              <mc:Fallback>
                <p:oleObj name="Equation" r:id="rId6" imgW="1968500" imgH="63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314700"/>
                        <a:ext cx="7967662" cy="256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1592" y="1371600"/>
            <a:ext cx="4891839" cy="4191000"/>
            <a:chOff x="371592" y="1371600"/>
            <a:chExt cx="4891839" cy="4191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71592" y="1371600"/>
              <a:ext cx="3250259" cy="1290696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87031" y="4724400"/>
              <a:ext cx="1676400" cy="838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66700" y="990435"/>
            <a:ext cx="8877300" cy="472867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men each check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their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hat. 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Hats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get scrambled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so</a:t>
            </a:r>
          </a:p>
          <a:p>
            <a:pPr algn="ctr"/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pr{man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#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gets own hat back}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1/n 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men do we expect will get their hat back?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back.</a:t>
            </a:r>
          </a:p>
          <a:p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pic>
        <p:nvPicPr>
          <p:cNvPr id="7172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back.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But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E[# hats returned]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E[∑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14W.</a:t>
            </a:r>
            <a:fld id="{CE1FEF93-960A-4432-A981-01A75AA852B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 ― 4</a:t>
            </a:r>
            <a:endParaRPr lang="en-US" sz="106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5,4,6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5,4,5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5,5,5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5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pic>
        <p:nvPicPr>
          <p:cNvPr id="8196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921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2" name="Equation" r:id="rId5" imgW="1270000" imgH="596900" progId="Equation.DSMT4">
                  <p:embed/>
                </p:oleObj>
              </mc:Choice>
              <mc:Fallback>
                <p:oleObj name="Equation" r:id="rId5" imgW="12700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3120958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3" name="Equation" r:id="rId7" imgW="1600200" imgH="596900" progId="Equation.DSMT4">
                  <p:embed/>
                </p:oleObj>
              </mc:Choice>
              <mc:Fallback>
                <p:oleObj name="Equation" r:id="rId7" imgW="16002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2362200"/>
                        <a:ext cx="3908393" cy="1458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4" name="Equation" r:id="rId9" imgW="1727200" imgH="596900" progId="Equation.DSMT4">
                  <p:embed/>
                </p:oleObj>
              </mc:Choice>
              <mc:Fallback>
                <p:oleObj name="Equation" r:id="rId9" imgW="17272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2" y="3657600"/>
                        <a:ext cx="4129088" cy="1427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5" name="Equation" r:id="rId11" imgW="1257300" imgH="596900" progId="Equation.DSMT4">
                  <p:embed/>
                </p:oleObj>
              </mc:Choice>
              <mc:Fallback>
                <p:oleObj name="Equation" r:id="rId11" imgW="1257300" imgH="596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3005138" cy="142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Words>2022</Words>
  <Application>Microsoft Macintosh PowerPoint</Application>
  <PresentationFormat>On-screen Show (4:3)</PresentationFormat>
  <Paragraphs>394</Paragraphs>
  <Slides>57</Slides>
  <Notes>57</Notes>
  <HiddenSlides>24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Default Design</vt:lpstr>
      <vt:lpstr>Equation</vt:lpstr>
      <vt:lpstr>MathType 6.0 Equation</vt:lpstr>
      <vt:lpstr>PowerPoint Presentation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  <vt:lpstr>Indicator Variables</vt:lpstr>
      <vt:lpstr>Expectation of indicator IA</vt:lpstr>
      <vt:lpstr>Expected #Heads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Expected #Heads</vt:lpstr>
      <vt:lpstr>Law of Total Expectation</vt:lpstr>
      <vt:lpstr>Expected #Heads</vt:lpstr>
      <vt:lpstr>Expected #Heads</vt:lpstr>
      <vt:lpstr>Mean Time to “Failure”</vt:lpstr>
      <vt:lpstr>PowerPoint Presentation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Expected time to Gamble</vt:lpstr>
      <vt:lpstr>Expected time to Gamble</vt:lpstr>
      <vt:lpstr>Linearity of Expectation</vt:lpstr>
      <vt:lpstr>Linearity of Expectation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  <vt:lpstr>Team Problems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74</cp:revision>
  <cp:lastPrinted>2009-12-04T17:34:46Z</cp:lastPrinted>
  <dcterms:created xsi:type="dcterms:W3CDTF">2011-04-29T18:28:36Z</dcterms:created>
  <dcterms:modified xsi:type="dcterms:W3CDTF">2011-12-01T02:52:56Z</dcterms:modified>
</cp:coreProperties>
</file>