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990" r:id="rId2"/>
    <p:sldId id="964" r:id="rId3"/>
    <p:sldId id="975" r:id="rId4"/>
    <p:sldId id="992" r:id="rId5"/>
    <p:sldId id="972" r:id="rId6"/>
    <p:sldId id="993" r:id="rId7"/>
    <p:sldId id="973" r:id="rId8"/>
    <p:sldId id="994" r:id="rId9"/>
    <p:sldId id="965" r:id="rId10"/>
    <p:sldId id="984" r:id="rId11"/>
    <p:sldId id="970" r:id="rId12"/>
    <p:sldId id="996" r:id="rId13"/>
    <p:sldId id="997" r:id="rId14"/>
    <p:sldId id="995" r:id="rId15"/>
    <p:sldId id="991" r:id="rId16"/>
    <p:sldId id="980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87" d="100"/>
          <a:sy n="87" d="100"/>
        </p:scale>
        <p:origin x="-1296" y="-104"/>
      </p:cViewPr>
      <p:guideLst>
        <p:guide orient="horz" pos="2113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9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7200" b="1" dirty="0" smtClean="0">
                <a:latin typeface="Comic Sans MS"/>
                <a:cs typeface="Comic Sans MS"/>
              </a:rPr>
              <a:t>-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430" y="1461562"/>
            <a:ext cx="8152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8000" dirty="0" smtClean="0">
                <a:latin typeface="+mj-lt"/>
              </a:rPr>
              <a:t>-</a:t>
            </a:r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vertex</a:t>
            </a:r>
          </a:p>
          <a:p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connectedness</a:t>
            </a:r>
          </a:p>
          <a:p>
            <a:pPr>
              <a:spcAft>
                <a:spcPts val="2400"/>
              </a:spcAft>
            </a:pPr>
            <a:r>
              <a:rPr lang="en-US" sz="8000" dirty="0" smtClean="0">
                <a:latin typeface="+mj-lt"/>
              </a:rPr>
              <a:t>defined similarly</a:t>
            </a:r>
          </a:p>
        </p:txBody>
      </p:sp>
    </p:spTree>
    <p:extLst>
      <p:ext uri="{BB962C8B-B14F-4D97-AF65-F5344CB8AC3E}">
        <p14:creationId xmlns:p14="http://schemas.microsoft.com/office/powerpoint/2010/main" val="24932798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6822" y="912386"/>
            <a:ext cx="721258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6000" dirty="0" smtClean="0">
                <a:latin typeface="+mj-lt"/>
              </a:rPr>
              <a:t>-vertex connected</a:t>
            </a:r>
          </a:p>
          <a:p>
            <a:r>
              <a:rPr lang="en-US" sz="4400" dirty="0" smtClean="0">
                <a:latin typeface="+mj-lt"/>
              </a:rPr>
              <a:t>IMPLIES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000" dirty="0">
                <a:latin typeface="Comic Sans MS"/>
                <a:cs typeface="Comic Sans MS"/>
              </a:rPr>
              <a:t>-vertex </a:t>
            </a:r>
            <a:r>
              <a:rPr lang="en-US" sz="6000" dirty="0" smtClean="0">
                <a:latin typeface="Comic Sans MS"/>
                <a:cs typeface="Comic Sans MS"/>
              </a:rPr>
              <a:t>connected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not conversely: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1317208" y="4507832"/>
            <a:ext cx="1605917" cy="1787792"/>
            <a:chOff x="1354685" y="2036129"/>
            <a:chExt cx="2335568" cy="258897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54685" y="205072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54084" y="3049830"/>
              <a:ext cx="377310" cy="419083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944" y="2036129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09571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238830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13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 rot="16200000" flipH="1">
              <a:off x="1641656" y="2443519"/>
              <a:ext cx="702768" cy="6325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6" name="AutoShape 14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16200000">
              <a:off x="2613486" y="2356490"/>
              <a:ext cx="717366" cy="7920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" name="AutoShape 15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H="1">
              <a:off x="1731994" y="2245670"/>
              <a:ext cx="1580950" cy="145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" name="AutoShape 16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rot="16200000" flipH="1" flipV="1">
              <a:off x="1701932" y="3465207"/>
              <a:ext cx="737104" cy="7445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" name="AutoShape 17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1886880" y="4415558"/>
              <a:ext cx="13519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" name="AutoShape 18"/>
            <p:cNvCxnSpPr>
              <a:cxnSpLocks noChangeShapeType="1"/>
              <a:stCxn id="11" idx="7"/>
              <a:endCxn id="7" idx="4"/>
            </p:cNvCxnSpPr>
            <p:nvPr/>
          </p:nvCxnSpPr>
          <p:spPr bwMode="auto">
            <a:xfrm rot="16200000" flipV="1">
              <a:off x="2602574" y="3309078"/>
              <a:ext cx="798477" cy="1118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TextBox 37"/>
          <p:cNvSpPr txBox="1"/>
          <p:nvPr/>
        </p:nvSpPr>
        <p:spPr>
          <a:xfrm>
            <a:off x="3459796" y="4759356"/>
            <a:ext cx="5287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latin typeface="Comic Sans MS"/>
                <a:cs typeface="Comic Sans MS"/>
              </a:rPr>
              <a:t>-vertex connected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12431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450" y="1693330"/>
            <a:ext cx="7944302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is </a:t>
            </a:r>
            <a:r>
              <a:rPr lang="en-US" sz="66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complete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graph on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latin typeface="+mj-lt"/>
              </a:rPr>
              <a:t> vertices.</a:t>
            </a:r>
          </a:p>
          <a:p>
            <a:pPr>
              <a:spcAft>
                <a:spcPts val="1800"/>
              </a:spcAft>
            </a:pP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latin typeface="+mj-lt"/>
              </a:rPr>
              <a:t> is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n-1 </a:t>
            </a:r>
            <a:r>
              <a:rPr lang="en-US" sz="6600" dirty="0" smtClean="0">
                <a:latin typeface="+mj-lt"/>
              </a:rPr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267320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Menger’s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2" y="1425223"/>
            <a:ext cx="8382000" cy="3584221"/>
          </a:xfrm>
        </p:spPr>
        <p:txBody>
          <a:bodyPr/>
          <a:lstStyle/>
          <a:p>
            <a:r>
              <a:rPr lang="en-US" sz="6000" dirty="0" smtClean="0">
                <a:solidFill>
                  <a:srgbClr val="0000FF"/>
                </a:solidFill>
              </a:rPr>
              <a:t>k</a:t>
            </a:r>
            <a:r>
              <a:rPr lang="en-US" sz="6000" dirty="0" smtClean="0"/>
              <a:t>-connected vertices</a:t>
            </a:r>
          </a:p>
          <a:p>
            <a:r>
              <a:rPr lang="en-US" sz="6000" dirty="0" smtClean="0"/>
              <a:t>will be connected by </a:t>
            </a:r>
            <a:r>
              <a:rPr lang="en-US" sz="6000" dirty="0" smtClean="0">
                <a:solidFill>
                  <a:srgbClr val="0000FF"/>
                </a:solidFill>
              </a:rPr>
              <a:t>k</a:t>
            </a:r>
            <a:endParaRPr lang="en-US" sz="6000" dirty="0" smtClean="0">
              <a:solidFill>
                <a:srgbClr val="0000FF"/>
              </a:solidFill>
            </a:endParaRPr>
          </a:p>
          <a:p>
            <a:r>
              <a:rPr lang="en-US" sz="6000" dirty="0" smtClean="0">
                <a:solidFill>
                  <a:srgbClr val="930093"/>
                </a:solidFill>
              </a:rPr>
              <a:t>edge-disjoint</a:t>
            </a:r>
            <a:r>
              <a:rPr lang="en-US" sz="6000" dirty="0" smtClean="0"/>
              <a:t> 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Def:</a:t>
            </a:r>
            <a:r>
              <a:rPr lang="en-US" sz="5400" dirty="0" smtClean="0"/>
              <a:t> 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>
                <a:solidFill>
                  <a:srgbClr val="930093"/>
                </a:solidFill>
              </a:rPr>
              <a:t>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930093"/>
                </a:solidFill>
              </a:rPr>
              <a:t>fewer than</a:t>
            </a:r>
            <a:r>
              <a:rPr lang="en-US" sz="5400" dirty="0" smtClean="0">
                <a:solidFill>
                  <a:srgbClr val="0033CC"/>
                </a:solidFill>
              </a:rPr>
              <a:t>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</p:cNvCxnSpPr>
          <p:nvPr/>
        </p:nvCxnSpPr>
        <p:spPr bwMode="auto">
          <a:xfrm>
            <a:off x="5079361" y="3804177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795305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4" name="TextBox 43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371150" y="3889678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7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533614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932554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85" y="1354940"/>
            <a:ext cx="8777430" cy="4017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Def:</a:t>
            </a:r>
            <a:r>
              <a:rPr lang="en-US" sz="5400" dirty="0" smtClean="0"/>
              <a:t> A </a:t>
            </a:r>
            <a:r>
              <a:rPr lang="en-US" sz="6000" dirty="0" smtClean="0">
                <a:solidFill>
                  <a:srgbClr val="930093"/>
                </a:solidFill>
              </a:rPr>
              <a:t>graph</a:t>
            </a:r>
            <a:r>
              <a:rPr lang="en-US" sz="6000" dirty="0" smtClean="0"/>
              <a:t> is</a:t>
            </a:r>
            <a:endParaRPr lang="en-US" sz="6000" dirty="0">
              <a:solidFill>
                <a:srgbClr val="0033CC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>
                <a:solidFill>
                  <a:srgbClr val="930093"/>
                </a:solidFill>
              </a:rPr>
              <a:t>-edge connected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iff</a:t>
            </a:r>
            <a:r>
              <a:rPr lang="en-US" sz="6000" dirty="0" smtClean="0"/>
              <a:t> every two vertices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are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12623</TotalTime>
  <Words>305</Words>
  <Application>Microsoft Macintosh PowerPoint</Application>
  <PresentationFormat>On-screen Show (4:3)</PresentationFormat>
  <Paragraphs>90</Paragraphs>
  <Slides>16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6.042 Lecture Template</vt:lpstr>
      <vt:lpstr>PowerPoint Presentation</vt:lpstr>
      <vt:lpstr>  Edge Connectedness</vt:lpstr>
      <vt:lpstr>k-edge Connectedness</vt:lpstr>
      <vt:lpstr>k-edge Connectedness</vt:lpstr>
      <vt:lpstr>Edge Connectedness</vt:lpstr>
      <vt:lpstr>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k-vertex Connectedness</vt:lpstr>
      <vt:lpstr>k-vertex Connectedness</vt:lpstr>
      <vt:lpstr>k-edge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1394</cp:revision>
  <cp:lastPrinted>2012-04-01T04:11:32Z</cp:lastPrinted>
  <dcterms:created xsi:type="dcterms:W3CDTF">2011-03-31T17:09:19Z</dcterms:created>
  <dcterms:modified xsi:type="dcterms:W3CDTF">2012-04-01T13:19:07Z</dcterms:modified>
</cp:coreProperties>
</file>