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2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41"/>
  </p:notesMasterIdLst>
  <p:handoutMasterIdLst>
    <p:handoutMasterId r:id="rId42"/>
  </p:handoutMasterIdLst>
  <p:sldIdLst>
    <p:sldId id="990" r:id="rId2"/>
    <p:sldId id="991" r:id="rId3"/>
    <p:sldId id="992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1" r:id="rId13"/>
    <p:sldId id="1002" r:id="rId14"/>
    <p:sldId id="1003" r:id="rId15"/>
    <p:sldId id="1004" r:id="rId16"/>
    <p:sldId id="1005" r:id="rId17"/>
    <p:sldId id="1006" r:id="rId18"/>
    <p:sldId id="1007" r:id="rId19"/>
    <p:sldId id="1008" r:id="rId20"/>
    <p:sldId id="1009" r:id="rId21"/>
    <p:sldId id="1010" r:id="rId22"/>
    <p:sldId id="1011" r:id="rId23"/>
    <p:sldId id="1012" r:id="rId24"/>
    <p:sldId id="1013" r:id="rId25"/>
    <p:sldId id="967" r:id="rId26"/>
    <p:sldId id="793" r:id="rId27"/>
    <p:sldId id="789" r:id="rId28"/>
    <p:sldId id="795" r:id="rId29"/>
    <p:sldId id="790" r:id="rId30"/>
    <p:sldId id="964" r:id="rId31"/>
    <p:sldId id="971" r:id="rId32"/>
    <p:sldId id="975" r:id="rId33"/>
    <p:sldId id="972" r:id="rId34"/>
    <p:sldId id="973" r:id="rId35"/>
    <p:sldId id="965" r:id="rId36"/>
    <p:sldId id="984" r:id="rId37"/>
    <p:sldId id="970" r:id="rId38"/>
    <p:sldId id="980" r:id="rId39"/>
    <p:sldId id="1014" r:id="rId40"/>
  </p:sldIdLst>
  <p:sldSz cx="9144000" cy="6858000" type="screen4x3"/>
  <p:notesSz cx="7315200" cy="9601200"/>
  <p:custDataLst>
    <p:tags r:id="rId4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4" d="100"/>
          <a:sy n="144" d="100"/>
        </p:scale>
        <p:origin x="-712" y="-104"/>
      </p:cViewPr>
      <p:guideLst>
        <p:guide orient="horz" pos="2113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tags" Target="tags/tag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6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6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4" y="4560889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6F760F-392C-432E-81B7-1F29051E4277}" type="slidenum">
              <a:rPr lang="en-US" smtClean="0">
                <a:latin typeface="Comic Sans MS" pitchFamily="8" charset="0"/>
                <a:cs typeface="Arial" charset="0"/>
              </a:rPr>
              <a:pPr/>
              <a:t>25</a:t>
            </a:fld>
            <a:endParaRPr lang="en-US" smtClean="0">
              <a:latin typeface="Comic Sans MS" pitchFamily="8" charset="0"/>
              <a:cs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Comic Sans MS" pitchFamily="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546A-9626-457F-B7C2-8D3C238F128B}" type="slidenum">
              <a:rPr lang="zh-CN" altLang="en-US" smtClean="0">
                <a:latin typeface="Times New Roman" pitchFamily="8" charset="0"/>
              </a:rPr>
              <a:pPr/>
              <a:t>26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D5F2D-C6A5-4E93-B060-3E0D0693A06E}" type="slidenum">
              <a:rPr lang="zh-CN" altLang="en-US" smtClean="0">
                <a:latin typeface="Times New Roman" pitchFamily="8" charset="0"/>
              </a:rPr>
              <a:pPr/>
              <a:t>27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5A936-616B-48E0-9453-8AE4090AB68F}" type="slidenum">
              <a:rPr lang="zh-CN" altLang="en-US" smtClean="0">
                <a:latin typeface="Times New Roman" pitchFamily="8" charset="0"/>
              </a:rPr>
              <a:pPr/>
              <a:t>28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C181B-25A7-41F4-89A0-EA1D34E1C092}" type="slidenum">
              <a:rPr lang="zh-CN" altLang="en-US" smtClean="0">
                <a:latin typeface="Times New Roman" pitchFamily="8" charset="0"/>
              </a:rPr>
              <a:pPr/>
              <a:t>29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B4C9-D68C-4C81-AFD2-59A8F85EEC04}" type="slidenum">
              <a:rPr lang="en-US" smtClean="0">
                <a:latin typeface="Times New Roman" pitchFamily="8" charset="0"/>
              </a:rPr>
              <a:pPr/>
              <a:t>30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43" tIns="48321" rIns="96643" bIns="48321" anchor="b"/>
          <a:lstStyle/>
          <a:p>
            <a:pPr algn="r" defTabSz="966678"/>
            <a:fld id="{9F7EE28A-E421-455B-8563-E026B6DF9A09}" type="slidenum">
              <a:rPr lang="en-US" sz="1300">
                <a:latin typeface="Times New Roman" pitchFamily="8" charset="0"/>
              </a:rPr>
              <a:pPr algn="r" defTabSz="966678"/>
              <a:t>35</a:t>
            </a:fld>
            <a:endParaRPr lang="en-US" sz="1300" dirty="0">
              <a:latin typeface="Times New Roman" pitchFamily="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37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CF619-DC5D-4598-B0E9-D0DECFF1B600}" type="slidenum">
              <a:rPr lang="en-US" smtClean="0">
                <a:latin typeface="Times New Roman" pitchFamily="8" charset="0"/>
              </a:rPr>
              <a:pPr/>
              <a:t>38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39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8M.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</a:t>
            </a:r>
            <a:r>
              <a:rPr lang="en-US" sz="1200" dirty="0" smtClean="0">
                <a:latin typeface="Comic Sans MS" pitchFamily="66" charset="0"/>
              </a:rPr>
              <a:t>April 2</a:t>
            </a:r>
            <a:r>
              <a:rPr lang="en-US" sz="1200" baseline="0" dirty="0" smtClean="0">
                <a:latin typeface="Comic Sans MS" pitchFamily="66" charset="0"/>
              </a:rPr>
              <a:t>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Simple Graphs:</a:t>
            </a:r>
          </a:p>
          <a:p>
            <a:pPr algn="ctr" eaLnBrk="0" hangingPunct="0"/>
            <a:r>
              <a:rPr lang="en-US" sz="72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</a:p>
          <a:p>
            <a:pPr algn="ctr" eaLnBrk="0" hangingPunct="0"/>
            <a:r>
              <a:rPr lang="en-US" sz="7200" b="1" dirty="0">
                <a:solidFill>
                  <a:schemeClr val="tx2"/>
                </a:solidFill>
                <a:latin typeface="Comic Sans MS"/>
                <a:cs typeface="Comic Sans MS"/>
              </a:rPr>
              <a:t>Connectivity</a:t>
            </a:r>
            <a:endParaRPr lang="en-US" sz="7200" b="1" dirty="0" smtClean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Model as a Graph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971800" y="28194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5334000" y="19050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086600" y="350520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2" name="AutoShape 8"/>
          <p:cNvCxnSpPr>
            <a:cxnSpLocks noChangeShapeType="1"/>
            <a:stCxn id="31747" idx="5"/>
            <a:endCxn id="31748" idx="2"/>
          </p:cNvCxnSpPr>
          <p:nvPr/>
        </p:nvCxnSpPr>
        <p:spPr bwMode="auto">
          <a:xfrm flipV="1">
            <a:off x="3167063" y="2019300"/>
            <a:ext cx="2166937" cy="9953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3" name="AutoShape 9"/>
          <p:cNvCxnSpPr>
            <a:cxnSpLocks noChangeShapeType="1"/>
            <a:stCxn id="31747" idx="4"/>
            <a:endCxn id="31751" idx="0"/>
          </p:cNvCxnSpPr>
          <p:nvPr/>
        </p:nvCxnSpPr>
        <p:spPr bwMode="auto">
          <a:xfrm>
            <a:off x="3086100" y="3048000"/>
            <a:ext cx="1339850" cy="21018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4" name="AutoShape 10"/>
          <p:cNvCxnSpPr>
            <a:cxnSpLocks noChangeShapeType="1"/>
            <a:stCxn id="31751" idx="0"/>
            <a:endCxn id="31748" idx="4"/>
          </p:cNvCxnSpPr>
          <p:nvPr/>
        </p:nvCxnSpPr>
        <p:spPr bwMode="auto">
          <a:xfrm flipV="1">
            <a:off x="4425950" y="2133600"/>
            <a:ext cx="1022350" cy="3016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31755" name="AutoShape 11"/>
          <p:cNvCxnSpPr>
            <a:cxnSpLocks noChangeShapeType="1"/>
            <a:stCxn id="31751" idx="0"/>
            <a:endCxn id="31750" idx="3"/>
          </p:cNvCxnSpPr>
          <p:nvPr/>
        </p:nvCxnSpPr>
        <p:spPr bwMode="auto">
          <a:xfrm flipV="1">
            <a:off x="4425950" y="3700463"/>
            <a:ext cx="2693988" cy="14493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676400" y="2495550"/>
            <a:ext cx="127793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6.042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54450" y="538480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6.001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7137400" y="28511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18.02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416050" y="4324350"/>
            <a:ext cx="12128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3.091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902200" y="1339850"/>
            <a:ext cx="10302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8" charset="0"/>
              </a:rPr>
              <a:t>8.02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286000" y="4191000"/>
            <a:ext cx="2057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 flipV="1">
            <a:off x="2209800" y="3048000"/>
            <a:ext cx="838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6400" y="21336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Freeform 20"/>
          <p:cNvSpPr>
            <a:spLocks/>
          </p:cNvSpPr>
          <p:nvPr/>
        </p:nvSpPr>
        <p:spPr bwMode="auto">
          <a:xfrm>
            <a:off x="3124200" y="952500"/>
            <a:ext cx="4038600" cy="2552700"/>
          </a:xfrm>
          <a:custGeom>
            <a:avLst/>
            <a:gdLst>
              <a:gd name="T0" fmla="*/ 0 w 2544"/>
              <a:gd name="T1" fmla="*/ 2147483647 h 1608"/>
              <a:gd name="T2" fmla="*/ 2147483647 w 2544"/>
              <a:gd name="T3" fmla="*/ 786288710 h 1608"/>
              <a:gd name="T4" fmla="*/ 2147483647 w 2544"/>
              <a:gd name="T5" fmla="*/ 544353783 h 1608"/>
              <a:gd name="T6" fmla="*/ 2147483647 w 2544"/>
              <a:gd name="T7" fmla="*/ 2147483647 h 1608"/>
              <a:gd name="T8" fmla="*/ 0 60000 65536"/>
              <a:gd name="T9" fmla="*/ 0 60000 65536"/>
              <a:gd name="T10" fmla="*/ 0 60000 65536"/>
              <a:gd name="T11" fmla="*/ 0 60000 65536"/>
              <a:gd name="T12" fmla="*/ 0 w 2544"/>
              <a:gd name="T13" fmla="*/ 0 h 1608"/>
              <a:gd name="T14" fmla="*/ 2544 w 2544"/>
              <a:gd name="T15" fmla="*/ 1608 h 1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44" h="1608">
                <a:moveTo>
                  <a:pt x="0" y="1176"/>
                </a:moveTo>
                <a:cubicBezTo>
                  <a:pt x="252" y="824"/>
                  <a:pt x="504" y="472"/>
                  <a:pt x="864" y="312"/>
                </a:cubicBezTo>
                <a:cubicBezTo>
                  <a:pt x="1224" y="152"/>
                  <a:pt x="1880" y="0"/>
                  <a:pt x="2160" y="216"/>
                </a:cubicBezTo>
                <a:cubicBezTo>
                  <a:pt x="2440" y="432"/>
                  <a:pt x="2492" y="1020"/>
                  <a:pt x="2544" y="16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1269" name="Oval 21"/>
          <p:cNvSpPr>
            <a:spLocks noChangeArrowheads="1"/>
          </p:cNvSpPr>
          <p:nvPr/>
        </p:nvSpPr>
        <p:spPr bwMode="auto">
          <a:xfrm>
            <a:off x="5257800" y="1905000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981200" y="2819400"/>
            <a:ext cx="2590800" cy="2590800"/>
            <a:chOff x="1248" y="1776"/>
            <a:chExt cx="1632" cy="1632"/>
          </a:xfrm>
        </p:grpSpPr>
        <p:sp>
          <p:nvSpPr>
            <p:cNvPr id="31778" name="Oval 23"/>
            <p:cNvSpPr>
              <a:spLocks noChangeArrowheads="1"/>
            </p:cNvSpPr>
            <p:nvPr/>
          </p:nvSpPr>
          <p:spPr bwMode="auto">
            <a:xfrm>
              <a:off x="1824" y="177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Oval 24"/>
            <p:cNvSpPr>
              <a:spLocks noChangeArrowheads="1"/>
            </p:cNvSpPr>
            <p:nvPr/>
          </p:nvSpPr>
          <p:spPr bwMode="auto">
            <a:xfrm>
              <a:off x="1248" y="2544"/>
              <a:ext cx="192" cy="192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Oval 25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4" name="Oval 26"/>
          <p:cNvSpPr>
            <a:spLocks noChangeArrowheads="1"/>
          </p:cNvSpPr>
          <p:nvPr/>
        </p:nvSpPr>
        <p:spPr bwMode="auto">
          <a:xfrm>
            <a:off x="7086600" y="35052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70700" y="4352925"/>
            <a:ext cx="2070100" cy="2235200"/>
            <a:chOff x="4328" y="2776"/>
            <a:chExt cx="1304" cy="1408"/>
          </a:xfrm>
        </p:grpSpPr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4520" y="299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4520" y="328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520" y="3600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520" y="39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6" name="Text Box 32"/>
            <p:cNvSpPr txBox="1">
              <a:spLocks noChangeArrowheads="1"/>
            </p:cNvSpPr>
            <p:nvPr/>
          </p:nvSpPr>
          <p:spPr bwMode="auto">
            <a:xfrm>
              <a:off x="4662" y="2872"/>
              <a:ext cx="905" cy="1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Comic Sans MS" pitchFamily="8" charset="0"/>
                </a:rPr>
                <a:t>M 9am</a:t>
              </a:r>
            </a:p>
            <a:p>
              <a:r>
                <a:rPr lang="en-US" sz="3200">
                  <a:latin typeface="Comic Sans MS" pitchFamily="8" charset="0"/>
                </a:rPr>
                <a:t>M 1pm</a:t>
              </a:r>
            </a:p>
            <a:p>
              <a:r>
                <a:rPr lang="en-US" sz="3200">
                  <a:latin typeface="Comic Sans MS" pitchFamily="8" charset="0"/>
                </a:rPr>
                <a:t>T 9am</a:t>
              </a:r>
            </a:p>
            <a:p>
              <a:r>
                <a:rPr lang="en-US" sz="3200">
                  <a:latin typeface="Comic Sans MS" pitchFamily="8" charset="0"/>
                </a:rPr>
                <a:t>T 1pm</a:t>
              </a: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4328" y="2776"/>
              <a:ext cx="1304" cy="14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82" name="Text Box 34"/>
          <p:cNvSpPr txBox="1">
            <a:spLocks noChangeArrowheads="1"/>
          </p:cNvSpPr>
          <p:nvPr/>
        </p:nvSpPr>
        <p:spPr bwMode="auto">
          <a:xfrm>
            <a:off x="7543800" y="32766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>
                <a:latin typeface="Comic Sans MS" pitchFamily="8" charset="0"/>
              </a:rPr>
              <a:t>assign</a:t>
            </a:r>
          </a:p>
          <a:p>
            <a:r>
              <a:rPr lang="en-US" sz="3200">
                <a:latin typeface="Comic Sans MS" pitchFamily="8" charset="0"/>
              </a:rPr>
              <a:t>times:</a:t>
            </a:r>
          </a:p>
        </p:txBody>
      </p:sp>
      <p:sp>
        <p:nvSpPr>
          <p:cNvPr id="181283" name="Text Box 35"/>
          <p:cNvSpPr txBox="1">
            <a:spLocks noChangeArrowheads="1"/>
          </p:cNvSpPr>
          <p:nvPr/>
        </p:nvSpPr>
        <p:spPr bwMode="auto">
          <a:xfrm>
            <a:off x="517525" y="49022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4 time slots</a:t>
            </a:r>
          </a:p>
          <a:p>
            <a:r>
              <a:rPr lang="en-US" sz="3200">
                <a:solidFill>
                  <a:srgbClr val="0066FF"/>
                </a:solidFill>
                <a:latin typeface="Comic Sans MS" pitchFamily="8" charset="0"/>
              </a:rPr>
              <a:t>(best possible)</a:t>
            </a:r>
          </a:p>
        </p:txBody>
      </p:sp>
      <p:sp>
        <p:nvSpPr>
          <p:cNvPr id="3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1096B1C8-3F49-4948-84A9-65877DEAA50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9" grpId="0" animBg="1"/>
      <p:bldP spid="181274" grpId="0" animBg="1"/>
      <p:bldP spid="1812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25880" y="0"/>
            <a:ext cx="7025640" cy="1188719"/>
          </a:xfrm>
        </p:spPr>
        <p:txBody>
          <a:bodyPr/>
          <a:lstStyle/>
          <a:p>
            <a:r>
              <a:rPr lang="en-US" dirty="0" smtClean="0"/>
              <a:t>More Conflicting Allocation Problems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3600" b="1" smtClean="0"/>
              <a:t>#</a:t>
            </a:r>
            <a:r>
              <a:rPr lang="en-US" sz="3600" smtClean="0"/>
              <a:t> separate</a:t>
            </a:r>
            <a:r>
              <a:rPr lang="en-US" sz="3600" smtClean="0">
                <a:solidFill>
                  <a:srgbClr val="0033CC"/>
                </a:solidFill>
              </a:rPr>
              <a:t> habitats</a:t>
            </a:r>
            <a:r>
              <a:rPr lang="en-US" sz="3600" smtClean="0"/>
              <a:t> to house different species of animals, some </a:t>
            </a:r>
            <a:r>
              <a:rPr lang="en-US" sz="3600" smtClean="0">
                <a:solidFill>
                  <a:schemeClr val="accent2"/>
                </a:solidFill>
              </a:rPr>
              <a:t>incompatible </a:t>
            </a:r>
            <a:r>
              <a:rPr lang="en-US" sz="3600" smtClean="0"/>
              <a:t>with others?</a:t>
            </a:r>
          </a:p>
          <a:p>
            <a:r>
              <a:rPr lang="en-US" sz="3600" b="1" smtClean="0"/>
              <a:t>#</a:t>
            </a:r>
            <a:r>
              <a:rPr lang="en-US" sz="3600" smtClean="0"/>
              <a:t> different </a:t>
            </a:r>
            <a:r>
              <a:rPr lang="en-US" sz="3600" smtClean="0">
                <a:solidFill>
                  <a:srgbClr val="0033CC"/>
                </a:solidFill>
              </a:rPr>
              <a:t>frequencies</a:t>
            </a:r>
            <a:r>
              <a:rPr lang="en-US" sz="3600" smtClean="0"/>
              <a:t> for radio stations that </a:t>
            </a:r>
            <a:r>
              <a:rPr lang="en-US" sz="3600" smtClean="0">
                <a:solidFill>
                  <a:schemeClr val="accent2"/>
                </a:solidFill>
              </a:rPr>
              <a:t>interfere</a:t>
            </a:r>
            <a:r>
              <a:rPr lang="en-US" sz="3600" smtClean="0"/>
              <a:t> with each other?</a:t>
            </a:r>
          </a:p>
          <a:p>
            <a:r>
              <a:rPr lang="en-US" sz="3600" b="1" smtClean="0"/>
              <a:t># </a:t>
            </a:r>
            <a:r>
              <a:rPr lang="en-US" sz="3600" smtClean="0"/>
              <a:t>different colors to </a:t>
            </a:r>
            <a:r>
              <a:rPr lang="en-US" sz="3600" smtClean="0">
                <a:solidFill>
                  <a:srgbClr val="0033CC"/>
                </a:solidFill>
              </a:rPr>
              <a:t>color a map</a:t>
            </a:r>
            <a:r>
              <a:rPr lang="en-US" sz="3600" smtClean="0"/>
              <a:t>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A1D5C815-3BBC-42B7-8185-9A7ED39F48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Map Coloring</a:t>
            </a:r>
          </a:p>
        </p:txBody>
      </p:sp>
      <p:pic>
        <p:nvPicPr>
          <p:cNvPr id="33795" name="Picture 3" descr="usa-4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447800"/>
            <a:ext cx="6864350" cy="42862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E26A2DF8-0AA4-4DFA-8D03-C7F13142A2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870" y="0"/>
            <a:ext cx="6307642" cy="1159933"/>
          </a:xfrm>
        </p:spPr>
        <p:txBody>
          <a:bodyPr/>
          <a:lstStyle/>
          <a:p>
            <a:r>
              <a:rPr lang="en-US" dirty="0" smtClean="0"/>
              <a:t>Countries are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57400" y="1828800"/>
            <a:ext cx="5105400" cy="3784600"/>
            <a:chOff x="1296" y="1152"/>
            <a:chExt cx="3216" cy="2384"/>
          </a:xfrm>
        </p:grpSpPr>
        <p:cxnSp>
          <p:nvCxnSpPr>
            <p:cNvPr id="34837" name="AutoShape 4"/>
            <p:cNvCxnSpPr>
              <a:cxnSpLocks noChangeShapeType="1"/>
            </p:cNvCxnSpPr>
            <p:nvPr/>
          </p:nvCxnSpPr>
          <p:spPr bwMode="auto">
            <a:xfrm flipV="1">
              <a:off x="1296" y="1688"/>
              <a:ext cx="76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8" name="AutoShape 5"/>
            <p:cNvCxnSpPr>
              <a:cxnSpLocks noChangeShapeType="1"/>
            </p:cNvCxnSpPr>
            <p:nvPr/>
          </p:nvCxnSpPr>
          <p:spPr bwMode="auto">
            <a:xfrm>
              <a:off x="2064" y="1688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39" name="AutoShape 6"/>
            <p:cNvCxnSpPr>
              <a:cxnSpLocks noChangeShapeType="1"/>
            </p:cNvCxnSpPr>
            <p:nvPr/>
          </p:nvCxnSpPr>
          <p:spPr bwMode="auto">
            <a:xfrm flipH="1">
              <a:off x="1296" y="2264"/>
              <a:ext cx="1584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0" name="AutoShape 7"/>
            <p:cNvCxnSpPr>
              <a:cxnSpLocks noChangeShapeType="1"/>
            </p:cNvCxnSpPr>
            <p:nvPr/>
          </p:nvCxnSpPr>
          <p:spPr bwMode="auto">
            <a:xfrm>
              <a:off x="2880" y="1496"/>
              <a:ext cx="768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1" name="AutoShape 8"/>
            <p:cNvCxnSpPr>
              <a:cxnSpLocks noChangeShapeType="1"/>
            </p:cNvCxnSpPr>
            <p:nvPr/>
          </p:nvCxnSpPr>
          <p:spPr bwMode="auto">
            <a:xfrm flipV="1">
              <a:off x="2064" y="1496"/>
              <a:ext cx="816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2" name="AutoShape 9"/>
            <p:cNvCxnSpPr>
              <a:cxnSpLocks noChangeShapeType="1"/>
            </p:cNvCxnSpPr>
            <p:nvPr/>
          </p:nvCxnSpPr>
          <p:spPr bwMode="auto">
            <a:xfrm flipH="1">
              <a:off x="2880" y="2072"/>
              <a:ext cx="768" cy="1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3" name="AutoShape 10"/>
            <p:cNvCxnSpPr>
              <a:cxnSpLocks noChangeShapeType="1"/>
            </p:cNvCxnSpPr>
            <p:nvPr/>
          </p:nvCxnSpPr>
          <p:spPr bwMode="auto">
            <a:xfrm>
              <a:off x="2880" y="1496"/>
              <a:ext cx="0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4" name="AutoShape 11"/>
            <p:cNvCxnSpPr>
              <a:cxnSpLocks noChangeShapeType="1"/>
            </p:cNvCxnSpPr>
            <p:nvPr/>
          </p:nvCxnSpPr>
          <p:spPr bwMode="auto">
            <a:xfrm>
              <a:off x="1296" y="2456"/>
              <a:ext cx="1824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845" name="AutoShape 12"/>
            <p:cNvCxnSpPr>
              <a:cxnSpLocks noChangeShapeType="1"/>
            </p:cNvCxnSpPr>
            <p:nvPr/>
          </p:nvCxnSpPr>
          <p:spPr bwMode="auto">
            <a:xfrm flipV="1">
              <a:off x="3120" y="2072"/>
              <a:ext cx="528" cy="12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4846" name="Freeform 13"/>
            <p:cNvSpPr>
              <a:spLocks/>
            </p:cNvSpPr>
            <p:nvPr/>
          </p:nvSpPr>
          <p:spPr bwMode="auto">
            <a:xfrm>
              <a:off x="2880" y="1152"/>
              <a:ext cx="1632" cy="2384"/>
            </a:xfrm>
            <a:custGeom>
              <a:avLst/>
              <a:gdLst>
                <a:gd name="T0" fmla="*/ 0 w 1632"/>
                <a:gd name="T1" fmla="*/ 344 h 2384"/>
                <a:gd name="T2" fmla="*/ 912 w 1632"/>
                <a:gd name="T3" fmla="*/ 104 h 2384"/>
                <a:gd name="T4" fmla="*/ 1536 w 1632"/>
                <a:gd name="T5" fmla="*/ 968 h 2384"/>
                <a:gd name="T6" fmla="*/ 1488 w 1632"/>
                <a:gd name="T7" fmla="*/ 1736 h 2384"/>
                <a:gd name="T8" fmla="*/ 720 w 1632"/>
                <a:gd name="T9" fmla="*/ 2312 h 2384"/>
                <a:gd name="T10" fmla="*/ 240 w 1632"/>
                <a:gd name="T11" fmla="*/ 2168 h 2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2384"/>
                <a:gd name="T20" fmla="*/ 1632 w 1632"/>
                <a:gd name="T21" fmla="*/ 2384 h 2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2384">
                  <a:moveTo>
                    <a:pt x="0" y="344"/>
                  </a:moveTo>
                  <a:cubicBezTo>
                    <a:pt x="328" y="172"/>
                    <a:pt x="656" y="0"/>
                    <a:pt x="912" y="104"/>
                  </a:cubicBezTo>
                  <a:cubicBezTo>
                    <a:pt x="1168" y="208"/>
                    <a:pt x="1440" y="696"/>
                    <a:pt x="1536" y="968"/>
                  </a:cubicBezTo>
                  <a:cubicBezTo>
                    <a:pt x="1632" y="1240"/>
                    <a:pt x="1624" y="1512"/>
                    <a:pt x="1488" y="1736"/>
                  </a:cubicBezTo>
                  <a:cubicBezTo>
                    <a:pt x="1352" y="1960"/>
                    <a:pt x="928" y="2240"/>
                    <a:pt x="720" y="2312"/>
                  </a:cubicBezTo>
                  <a:cubicBezTo>
                    <a:pt x="512" y="2384"/>
                    <a:pt x="376" y="2276"/>
                    <a:pt x="240" y="2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406" name="Oval 14"/>
          <p:cNvSpPr>
            <a:spLocks noChangeArrowheads="1"/>
          </p:cNvSpPr>
          <p:nvPr/>
        </p:nvSpPr>
        <p:spPr bwMode="auto">
          <a:xfrm>
            <a:off x="3276600" y="3276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7" name="Oval 15"/>
          <p:cNvSpPr>
            <a:spLocks noChangeArrowheads="1"/>
          </p:cNvSpPr>
          <p:nvPr/>
        </p:nvSpPr>
        <p:spPr bwMode="auto">
          <a:xfrm>
            <a:off x="4114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08" name="Line 16"/>
          <p:cNvSpPr>
            <a:spLocks noChangeShapeType="1"/>
          </p:cNvSpPr>
          <p:nvPr/>
        </p:nvSpPr>
        <p:spPr bwMode="auto">
          <a:xfrm flipV="1">
            <a:off x="3429000" y="2895600"/>
            <a:ext cx="762000" cy="4572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0" name="Oval 18"/>
          <p:cNvSpPr>
            <a:spLocks noChangeArrowheads="1"/>
          </p:cNvSpPr>
          <p:nvPr/>
        </p:nvSpPr>
        <p:spPr bwMode="auto">
          <a:xfrm>
            <a:off x="4495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1" name="Oval 19"/>
          <p:cNvSpPr>
            <a:spLocks noChangeArrowheads="1"/>
          </p:cNvSpPr>
          <p:nvPr/>
        </p:nvSpPr>
        <p:spPr bwMode="auto">
          <a:xfrm>
            <a:off x="6400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412" name="Oval 20"/>
          <p:cNvSpPr>
            <a:spLocks noChangeArrowheads="1"/>
          </p:cNvSpPr>
          <p:nvPr/>
        </p:nvSpPr>
        <p:spPr bwMode="auto">
          <a:xfrm>
            <a:off x="19050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1"/>
          <p:cNvSpPr>
            <a:spLocks noChangeShapeType="1"/>
          </p:cNvSpPr>
          <p:nvPr/>
        </p:nvSpPr>
        <p:spPr bwMode="auto">
          <a:xfrm flipV="1">
            <a:off x="4572000" y="3124200"/>
            <a:ext cx="304800" cy="1143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22"/>
          <p:cNvSpPr>
            <a:spLocks noChangeShapeType="1"/>
          </p:cNvSpPr>
          <p:nvPr/>
        </p:nvSpPr>
        <p:spPr bwMode="auto">
          <a:xfrm flipV="1">
            <a:off x="2057400" y="4267200"/>
            <a:ext cx="24384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23"/>
          <p:cNvSpPr>
            <a:spLocks noChangeShapeType="1"/>
          </p:cNvSpPr>
          <p:nvPr/>
        </p:nvSpPr>
        <p:spPr bwMode="auto">
          <a:xfrm>
            <a:off x="4191000" y="2895600"/>
            <a:ext cx="685800" cy="228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24"/>
          <p:cNvSpPr>
            <a:spLocks noChangeShapeType="1"/>
          </p:cNvSpPr>
          <p:nvPr/>
        </p:nvSpPr>
        <p:spPr bwMode="auto">
          <a:xfrm>
            <a:off x="3352800" y="3429000"/>
            <a:ext cx="1143000" cy="7620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25"/>
          <p:cNvSpPr>
            <a:spLocks noChangeShapeType="1"/>
          </p:cNvSpPr>
          <p:nvPr/>
        </p:nvSpPr>
        <p:spPr bwMode="auto">
          <a:xfrm flipV="1">
            <a:off x="1981200" y="3429000"/>
            <a:ext cx="1295400" cy="1828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26"/>
          <p:cNvSpPr>
            <a:spLocks noChangeShapeType="1"/>
          </p:cNvSpPr>
          <p:nvPr/>
        </p:nvSpPr>
        <p:spPr bwMode="auto">
          <a:xfrm flipV="1">
            <a:off x="4572000" y="4267200"/>
            <a:ext cx="1828800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Line 27"/>
          <p:cNvSpPr>
            <a:spLocks noChangeShapeType="1"/>
          </p:cNvSpPr>
          <p:nvPr/>
        </p:nvSpPr>
        <p:spPr bwMode="auto">
          <a:xfrm>
            <a:off x="4953000" y="3124200"/>
            <a:ext cx="1524000" cy="10668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8"/>
          <p:cNvSpPr>
            <a:spLocks noChangeShapeType="1"/>
          </p:cNvSpPr>
          <p:nvPr/>
        </p:nvSpPr>
        <p:spPr bwMode="auto">
          <a:xfrm flipV="1">
            <a:off x="2057400" y="4267200"/>
            <a:ext cx="4419600" cy="99060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Freeform 29"/>
          <p:cNvSpPr>
            <a:spLocks/>
          </p:cNvSpPr>
          <p:nvPr/>
        </p:nvSpPr>
        <p:spPr bwMode="auto">
          <a:xfrm>
            <a:off x="1231900" y="1651000"/>
            <a:ext cx="2959100" cy="3683000"/>
          </a:xfrm>
          <a:custGeom>
            <a:avLst/>
            <a:gdLst>
              <a:gd name="T0" fmla="*/ 1189513835 w 1864"/>
              <a:gd name="T1" fmla="*/ 2147483647 h 2320"/>
              <a:gd name="T2" fmla="*/ 100806248 w 1864"/>
              <a:gd name="T3" fmla="*/ 2147483647 h 2320"/>
              <a:gd name="T4" fmla="*/ 584676295 w 1864"/>
              <a:gd name="T5" fmla="*/ 1008062473 h 2320"/>
              <a:gd name="T6" fmla="*/ 2147483647 w 1864"/>
              <a:gd name="T7" fmla="*/ 161289982 h 2320"/>
              <a:gd name="T8" fmla="*/ 2147483647 w 1864"/>
              <a:gd name="T9" fmla="*/ 1975802462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64"/>
              <a:gd name="T16" fmla="*/ 0 h 2320"/>
              <a:gd name="T17" fmla="*/ 1864 w 1864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64" h="2320">
                <a:moveTo>
                  <a:pt x="472" y="2320"/>
                </a:moveTo>
                <a:cubicBezTo>
                  <a:pt x="276" y="2120"/>
                  <a:pt x="80" y="1920"/>
                  <a:pt x="40" y="1600"/>
                </a:cubicBezTo>
                <a:cubicBezTo>
                  <a:pt x="0" y="1280"/>
                  <a:pt x="8" y="656"/>
                  <a:pt x="232" y="400"/>
                </a:cubicBezTo>
                <a:cubicBezTo>
                  <a:pt x="456" y="144"/>
                  <a:pt x="1112" y="0"/>
                  <a:pt x="1384" y="64"/>
                </a:cubicBezTo>
                <a:cubicBezTo>
                  <a:pt x="1656" y="128"/>
                  <a:pt x="1784" y="672"/>
                  <a:pt x="1864" y="78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0F6E8C09-53CB-4C06-9E92-F0B3AEE0D3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6" grpId="0" animBg="1"/>
      <p:bldP spid="187407" grpId="0" animBg="1"/>
      <p:bldP spid="187408" grpId="0" animBg="1"/>
      <p:bldP spid="187409" grpId="0" animBg="1"/>
      <p:bldP spid="187410" grpId="0" animBg="1"/>
      <p:bldP spid="187411" grpId="0" animBg="1"/>
      <p:bldP spid="1874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Planar Four Coloring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262468" y="1616611"/>
            <a:ext cx="8669361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8" charset="0"/>
              </a:rPr>
              <a:t>any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planar map </a:t>
            </a:r>
            <a:r>
              <a:rPr lang="en-US" sz="4800" dirty="0">
                <a:latin typeface="Comic Sans MS" pitchFamily="8" charset="0"/>
              </a:rPr>
              <a:t>is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 4-colorable.</a:t>
            </a:r>
          </a:p>
          <a:p>
            <a:r>
              <a:rPr lang="en-US" sz="4400" dirty="0">
                <a:latin typeface="+mj-lt"/>
              </a:rPr>
              <a:t>1850’s: false proof published</a:t>
            </a:r>
          </a:p>
          <a:p>
            <a:r>
              <a:rPr lang="en-US" sz="4400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(was correct for 5 colors).</a:t>
            </a:r>
          </a:p>
          <a:p>
            <a:r>
              <a:rPr lang="en-US" sz="4400" dirty="0">
                <a:latin typeface="+mj-lt"/>
              </a:rPr>
              <a:t>1970’s: </a:t>
            </a:r>
            <a:r>
              <a:rPr lang="en-US" sz="4400" dirty="0" smtClean="0">
                <a:latin typeface="+mj-lt"/>
              </a:rPr>
              <a:t>proof with computer</a:t>
            </a:r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1990’s: much improved 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16DA4035-491B-488D-BEBD-EFE2FD59624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5979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6000" dirty="0" smtClean="0"/>
              <a:t>min #colors for G</a:t>
            </a:r>
            <a:r>
              <a:rPr lang="en-US" sz="4400" dirty="0" smtClean="0"/>
              <a:t> </a:t>
            </a:r>
            <a:r>
              <a:rPr lang="en-US" sz="4400" i="1" dirty="0" smtClean="0"/>
              <a:t> </a:t>
            </a:r>
            <a:r>
              <a:rPr lang="en-US" sz="4400" dirty="0" smtClean="0"/>
              <a:t>is</a:t>
            </a:r>
            <a:endParaRPr lang="en-US" sz="6600" dirty="0" smtClean="0">
              <a:solidFill>
                <a:srgbClr val="0033CC"/>
              </a:solidFill>
              <a:sym typeface="Euclid Symbol" pitchFamily="18" charset="2"/>
            </a:endParaRP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i="1" smtClean="0">
                <a:sym typeface="Euclid Symbol" pitchFamily="18" charset="2"/>
              </a:rPr>
              <a:t>lemma:</a:t>
            </a:r>
            <a:endParaRPr lang="en-US" sz="6000" i="1" smtClean="0"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01800" y="4406900"/>
            <a:ext cx="6477000" cy="15621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C1F5F56B-8BAF-4761-B946-3F457091624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25F652F5-CA01-4A91-AD70-A2B3B3C8B11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543800" cy="1143000"/>
          </a:xfrm>
        </p:spPr>
        <p:txBody>
          <a:bodyPr/>
          <a:lstStyle/>
          <a:p>
            <a:r>
              <a:rPr lang="en-US" dirty="0" smtClean="0"/>
              <a:t>Simple Cycles</a:t>
            </a:r>
            <a:endParaRPr lang="en-US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0"/>
            <a:ext cx="1981200" cy="1219200"/>
            <a:chOff x="1104" y="2496"/>
            <a:chExt cx="1248" cy="768"/>
          </a:xfrm>
        </p:grpSpPr>
        <p:sp>
          <p:nvSpPr>
            <p:cNvPr id="1060" name="Oval 4"/>
            <p:cNvSpPr>
              <a:spLocks noChangeArrowheads="1"/>
            </p:cNvSpPr>
            <p:nvPr/>
          </p:nvSpPr>
          <p:spPr bwMode="auto">
            <a:xfrm>
              <a:off x="1104" y="27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5"/>
            <p:cNvSpPr>
              <a:spLocks noChangeArrowheads="1"/>
            </p:cNvSpPr>
            <p:nvPr/>
          </p:nvSpPr>
          <p:spPr bwMode="auto">
            <a:xfrm>
              <a:off x="1584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6"/>
            <p:cNvSpPr>
              <a:spLocks noChangeArrowheads="1"/>
            </p:cNvSpPr>
            <p:nvPr/>
          </p:nvSpPr>
          <p:spPr bwMode="auto">
            <a:xfrm>
              <a:off x="2208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7"/>
            <p:cNvSpPr>
              <a:spLocks noChangeArrowheads="1"/>
            </p:cNvSpPr>
            <p:nvPr/>
          </p:nvSpPr>
          <p:spPr bwMode="auto">
            <a:xfrm>
              <a:off x="1584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8"/>
            <p:cNvSpPr>
              <a:spLocks noChangeArrowheads="1"/>
            </p:cNvSpPr>
            <p:nvPr/>
          </p:nvSpPr>
          <p:spPr bwMode="auto">
            <a:xfrm>
              <a:off x="2208" y="3120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65" name="AutoShape 9"/>
            <p:cNvCxnSpPr>
              <a:cxnSpLocks noChangeShapeType="1"/>
              <a:stCxn id="1060" idx="5"/>
              <a:endCxn id="1061" idx="1"/>
            </p:cNvCxnSpPr>
            <p:nvPr/>
          </p:nvCxnSpPr>
          <p:spPr bwMode="auto">
            <a:xfrm>
              <a:off x="122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6" name="AutoShape 10"/>
            <p:cNvCxnSpPr>
              <a:cxnSpLocks noChangeShapeType="1"/>
              <a:stCxn id="1061" idx="6"/>
              <a:endCxn id="1064" idx="2"/>
            </p:cNvCxnSpPr>
            <p:nvPr/>
          </p:nvCxnSpPr>
          <p:spPr bwMode="auto">
            <a:xfrm>
              <a:off x="172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7" name="AutoShape 11"/>
            <p:cNvCxnSpPr>
              <a:cxnSpLocks noChangeShapeType="1"/>
              <a:stCxn id="1064" idx="0"/>
              <a:endCxn id="1062" idx="4"/>
            </p:cNvCxnSpPr>
            <p:nvPr/>
          </p:nvCxnSpPr>
          <p:spPr bwMode="auto">
            <a:xfrm flipV="1">
              <a:off x="228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8" name="AutoShape 12"/>
            <p:cNvCxnSpPr>
              <a:cxnSpLocks noChangeShapeType="1"/>
              <a:stCxn id="1062" idx="2"/>
              <a:endCxn id="1063" idx="6"/>
            </p:cNvCxnSpPr>
            <p:nvPr/>
          </p:nvCxnSpPr>
          <p:spPr bwMode="auto">
            <a:xfrm flipH="1">
              <a:off x="172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69" name="AutoShape 13"/>
            <p:cNvCxnSpPr>
              <a:cxnSpLocks noChangeShapeType="1"/>
              <a:stCxn id="1063" idx="2"/>
              <a:endCxn id="1060" idx="7"/>
            </p:cNvCxnSpPr>
            <p:nvPr/>
          </p:nvCxnSpPr>
          <p:spPr bwMode="auto">
            <a:xfrm flipH="1">
              <a:off x="122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43200" y="3810000"/>
            <a:ext cx="1981200" cy="1219200"/>
            <a:chOff x="3264" y="2496"/>
            <a:chExt cx="1248" cy="768"/>
          </a:xfrm>
        </p:grpSpPr>
        <p:sp>
          <p:nvSpPr>
            <p:cNvPr id="1050" name="Oval 15"/>
            <p:cNvSpPr>
              <a:spLocks noChangeArrowheads="1"/>
            </p:cNvSpPr>
            <p:nvPr/>
          </p:nvSpPr>
          <p:spPr bwMode="auto">
            <a:xfrm>
              <a:off x="3264" y="278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16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17"/>
            <p:cNvSpPr>
              <a:spLocks noChangeArrowheads="1"/>
            </p:cNvSpPr>
            <p:nvPr/>
          </p:nvSpPr>
          <p:spPr bwMode="auto">
            <a:xfrm>
              <a:off x="4368" y="249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18"/>
            <p:cNvSpPr>
              <a:spLocks noChangeArrowheads="1"/>
            </p:cNvSpPr>
            <p:nvPr/>
          </p:nvSpPr>
          <p:spPr bwMode="auto">
            <a:xfrm>
              <a:off x="3744" y="2496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19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55" name="AutoShape 20"/>
            <p:cNvCxnSpPr>
              <a:cxnSpLocks noChangeShapeType="1"/>
              <a:stCxn id="1050" idx="5"/>
              <a:endCxn id="1051" idx="1"/>
            </p:cNvCxnSpPr>
            <p:nvPr/>
          </p:nvCxnSpPr>
          <p:spPr bwMode="auto">
            <a:xfrm>
              <a:off x="3387" y="2907"/>
              <a:ext cx="378" cy="2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6" name="AutoShape 21"/>
            <p:cNvCxnSpPr>
              <a:cxnSpLocks noChangeShapeType="1"/>
              <a:stCxn id="1051" idx="6"/>
              <a:endCxn id="1054" idx="2"/>
            </p:cNvCxnSpPr>
            <p:nvPr/>
          </p:nvCxnSpPr>
          <p:spPr bwMode="auto">
            <a:xfrm>
              <a:off x="3888" y="3192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7" name="AutoShape 22"/>
            <p:cNvCxnSpPr>
              <a:cxnSpLocks noChangeShapeType="1"/>
              <a:stCxn id="1054" idx="0"/>
              <a:endCxn id="1052" idx="4"/>
            </p:cNvCxnSpPr>
            <p:nvPr/>
          </p:nvCxnSpPr>
          <p:spPr bwMode="auto">
            <a:xfrm flipV="1">
              <a:off x="4440" y="2640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8" name="AutoShape 23"/>
            <p:cNvCxnSpPr>
              <a:cxnSpLocks noChangeShapeType="1"/>
              <a:stCxn id="1052" idx="2"/>
              <a:endCxn id="1053" idx="6"/>
            </p:cNvCxnSpPr>
            <p:nvPr/>
          </p:nvCxnSpPr>
          <p:spPr bwMode="auto">
            <a:xfrm flipH="1">
              <a:off x="3888" y="256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59" name="AutoShape 24"/>
            <p:cNvCxnSpPr>
              <a:cxnSpLocks noChangeShapeType="1"/>
              <a:stCxn id="1053" idx="2"/>
              <a:endCxn id="1050" idx="7"/>
            </p:cNvCxnSpPr>
            <p:nvPr/>
          </p:nvCxnSpPr>
          <p:spPr bwMode="auto">
            <a:xfrm flipH="1">
              <a:off x="3387" y="2568"/>
              <a:ext cx="357" cy="23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62000" y="1600200"/>
            <a:ext cx="1219200" cy="1219200"/>
            <a:chOff x="1536" y="1104"/>
            <a:chExt cx="768" cy="768"/>
          </a:xfrm>
        </p:grpSpPr>
        <p:sp>
          <p:nvSpPr>
            <p:cNvPr id="1042" name="Oval 26"/>
            <p:cNvSpPr>
              <a:spLocks noChangeArrowheads="1"/>
            </p:cNvSpPr>
            <p:nvPr/>
          </p:nvSpPr>
          <p:spPr bwMode="auto">
            <a:xfrm>
              <a:off x="1536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27"/>
            <p:cNvSpPr>
              <a:spLocks noChangeArrowheads="1"/>
            </p:cNvSpPr>
            <p:nvPr/>
          </p:nvSpPr>
          <p:spPr bwMode="auto">
            <a:xfrm>
              <a:off x="2160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8"/>
            <p:cNvSpPr>
              <a:spLocks noChangeArrowheads="1"/>
            </p:cNvSpPr>
            <p:nvPr/>
          </p:nvSpPr>
          <p:spPr bwMode="auto">
            <a:xfrm>
              <a:off x="1536" y="110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9"/>
            <p:cNvSpPr>
              <a:spLocks noChangeArrowheads="1"/>
            </p:cNvSpPr>
            <p:nvPr/>
          </p:nvSpPr>
          <p:spPr bwMode="auto">
            <a:xfrm>
              <a:off x="2160" y="172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46" name="AutoShape 30"/>
            <p:cNvCxnSpPr>
              <a:cxnSpLocks noChangeShapeType="1"/>
              <a:stCxn id="1042" idx="6"/>
              <a:endCxn id="1045" idx="2"/>
            </p:cNvCxnSpPr>
            <p:nvPr/>
          </p:nvCxnSpPr>
          <p:spPr bwMode="auto">
            <a:xfrm>
              <a:off x="168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7" name="AutoShape 31"/>
            <p:cNvCxnSpPr>
              <a:cxnSpLocks noChangeShapeType="1"/>
              <a:stCxn id="1045" idx="0"/>
              <a:endCxn id="1043" idx="4"/>
            </p:cNvCxnSpPr>
            <p:nvPr/>
          </p:nvCxnSpPr>
          <p:spPr bwMode="auto">
            <a:xfrm flipV="1">
              <a:off x="223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8" name="AutoShape 32"/>
            <p:cNvCxnSpPr>
              <a:cxnSpLocks noChangeShapeType="1"/>
              <a:stCxn id="1043" idx="2"/>
              <a:endCxn id="1044" idx="6"/>
            </p:cNvCxnSpPr>
            <p:nvPr/>
          </p:nvCxnSpPr>
          <p:spPr bwMode="auto">
            <a:xfrm flipH="1">
              <a:off x="168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9" name="AutoShape 33"/>
            <p:cNvCxnSpPr>
              <a:cxnSpLocks noChangeShapeType="1"/>
              <a:stCxn id="1044" idx="4"/>
              <a:endCxn id="1042" idx="0"/>
            </p:cNvCxnSpPr>
            <p:nvPr/>
          </p:nvCxnSpPr>
          <p:spPr bwMode="auto">
            <a:xfrm>
              <a:off x="160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19400" y="1600200"/>
            <a:ext cx="1219200" cy="1219200"/>
            <a:chOff x="3696" y="1104"/>
            <a:chExt cx="768" cy="768"/>
          </a:xfrm>
        </p:grpSpPr>
        <p:sp>
          <p:nvSpPr>
            <p:cNvPr id="1034" name="Oval 35"/>
            <p:cNvSpPr>
              <a:spLocks noChangeArrowheads="1"/>
            </p:cNvSpPr>
            <p:nvPr/>
          </p:nvSpPr>
          <p:spPr bwMode="auto">
            <a:xfrm>
              <a:off x="3696" y="172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36"/>
            <p:cNvSpPr>
              <a:spLocks noChangeArrowheads="1"/>
            </p:cNvSpPr>
            <p:nvPr/>
          </p:nvSpPr>
          <p:spPr bwMode="auto">
            <a:xfrm>
              <a:off x="4320" y="1104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37"/>
            <p:cNvSpPr>
              <a:spLocks noChangeArrowheads="1"/>
            </p:cNvSpPr>
            <p:nvPr/>
          </p:nvSpPr>
          <p:spPr bwMode="auto">
            <a:xfrm>
              <a:off x="3696" y="1104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38"/>
            <p:cNvSpPr>
              <a:spLocks noChangeArrowheads="1"/>
            </p:cNvSpPr>
            <p:nvPr/>
          </p:nvSpPr>
          <p:spPr bwMode="auto">
            <a:xfrm>
              <a:off x="4320" y="172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38" name="AutoShape 39"/>
            <p:cNvCxnSpPr>
              <a:cxnSpLocks noChangeShapeType="1"/>
              <a:stCxn id="1034" idx="6"/>
              <a:endCxn id="1037" idx="2"/>
            </p:cNvCxnSpPr>
            <p:nvPr/>
          </p:nvCxnSpPr>
          <p:spPr bwMode="auto">
            <a:xfrm>
              <a:off x="3840" y="1800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39" name="AutoShape 40"/>
            <p:cNvCxnSpPr>
              <a:cxnSpLocks noChangeShapeType="1"/>
              <a:stCxn id="1037" idx="0"/>
              <a:endCxn id="1035" idx="4"/>
            </p:cNvCxnSpPr>
            <p:nvPr/>
          </p:nvCxnSpPr>
          <p:spPr bwMode="auto">
            <a:xfrm flipV="1">
              <a:off x="4392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0" name="AutoShape 41"/>
            <p:cNvCxnSpPr>
              <a:cxnSpLocks noChangeShapeType="1"/>
              <a:stCxn id="1035" idx="2"/>
              <a:endCxn id="1036" idx="6"/>
            </p:cNvCxnSpPr>
            <p:nvPr/>
          </p:nvCxnSpPr>
          <p:spPr bwMode="auto">
            <a:xfrm flipH="1">
              <a:off x="3840" y="1176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041" name="AutoShape 42"/>
            <p:cNvCxnSpPr>
              <a:cxnSpLocks noChangeShapeType="1"/>
              <a:stCxn id="1036" idx="4"/>
              <a:endCxn id="1034" idx="0"/>
            </p:cNvCxnSpPr>
            <p:nvPr/>
          </p:nvCxnSpPr>
          <p:spPr bwMode="auto">
            <a:xfrm>
              <a:off x="3768" y="1248"/>
              <a:ext cx="0" cy="4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06D699BA-3F76-4CED-8FF3-F27225CEE37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495800" y="1693333"/>
            <a:ext cx="44646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2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3308" y="3911599"/>
            <a:ext cx="423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(C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 K</a:t>
            </a:r>
            <a:r>
              <a:rPr lang="en-US" baseline="-25000" dirty="0" smtClean="0"/>
              <a:t>5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0" y="1828800"/>
            <a:ext cx="1752600" cy="1524000"/>
            <a:chOff x="1248" y="1152"/>
            <a:chExt cx="1104" cy="960"/>
          </a:xfrm>
        </p:grpSpPr>
        <p:sp>
          <p:nvSpPr>
            <p:cNvPr id="2071" name="Oval 4"/>
            <p:cNvSpPr>
              <a:spLocks noChangeArrowheads="1"/>
            </p:cNvSpPr>
            <p:nvPr/>
          </p:nvSpPr>
          <p:spPr bwMode="auto">
            <a:xfrm>
              <a:off x="1488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5"/>
            <p:cNvSpPr>
              <a:spLocks noChangeArrowheads="1"/>
            </p:cNvSpPr>
            <p:nvPr/>
          </p:nvSpPr>
          <p:spPr bwMode="auto">
            <a:xfrm>
              <a:off x="124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6"/>
            <p:cNvSpPr>
              <a:spLocks noChangeArrowheads="1"/>
            </p:cNvSpPr>
            <p:nvPr/>
          </p:nvSpPr>
          <p:spPr bwMode="auto">
            <a:xfrm>
              <a:off x="2208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7"/>
            <p:cNvSpPr>
              <a:spLocks noChangeArrowheads="1"/>
            </p:cNvSpPr>
            <p:nvPr/>
          </p:nvSpPr>
          <p:spPr bwMode="auto">
            <a:xfrm>
              <a:off x="1728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8"/>
            <p:cNvSpPr>
              <a:spLocks noChangeArrowheads="1"/>
            </p:cNvSpPr>
            <p:nvPr/>
          </p:nvSpPr>
          <p:spPr bwMode="auto">
            <a:xfrm>
              <a:off x="1968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6" name="AutoShape 9"/>
            <p:cNvCxnSpPr>
              <a:cxnSpLocks noChangeShapeType="1"/>
              <a:stCxn id="2071" idx="6"/>
              <a:endCxn id="2075" idx="2"/>
            </p:cNvCxnSpPr>
            <p:nvPr/>
          </p:nvCxnSpPr>
          <p:spPr bwMode="auto">
            <a:xfrm>
              <a:off x="1632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7" name="AutoShape 10"/>
            <p:cNvCxnSpPr>
              <a:cxnSpLocks noChangeShapeType="1"/>
              <a:stCxn id="2074" idx="6"/>
              <a:endCxn id="2073" idx="1"/>
            </p:cNvCxnSpPr>
            <p:nvPr/>
          </p:nvCxnSpPr>
          <p:spPr bwMode="auto">
            <a:xfrm>
              <a:off x="1872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8" name="AutoShape 11"/>
            <p:cNvCxnSpPr>
              <a:cxnSpLocks noChangeShapeType="1"/>
              <a:stCxn id="2073" idx="4"/>
              <a:endCxn id="2075" idx="7"/>
            </p:cNvCxnSpPr>
            <p:nvPr/>
          </p:nvCxnSpPr>
          <p:spPr bwMode="auto">
            <a:xfrm flipH="1">
              <a:off x="2091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9" name="AutoShape 12"/>
            <p:cNvCxnSpPr>
              <a:cxnSpLocks noChangeShapeType="1"/>
              <a:stCxn id="2074" idx="2"/>
              <a:endCxn id="2072" idx="7"/>
            </p:cNvCxnSpPr>
            <p:nvPr/>
          </p:nvCxnSpPr>
          <p:spPr bwMode="auto">
            <a:xfrm flipH="1">
              <a:off x="1371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0" name="AutoShape 13"/>
            <p:cNvCxnSpPr>
              <a:cxnSpLocks noChangeShapeType="1"/>
              <a:stCxn id="2072" idx="4"/>
              <a:endCxn id="2071" idx="1"/>
            </p:cNvCxnSpPr>
            <p:nvPr/>
          </p:nvCxnSpPr>
          <p:spPr bwMode="auto">
            <a:xfrm>
              <a:off x="1320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1" name="AutoShape 14"/>
            <p:cNvCxnSpPr>
              <a:cxnSpLocks noChangeShapeType="1"/>
              <a:stCxn id="2074" idx="4"/>
              <a:endCxn id="2075" idx="1"/>
            </p:cNvCxnSpPr>
            <p:nvPr/>
          </p:nvCxnSpPr>
          <p:spPr bwMode="auto">
            <a:xfrm>
              <a:off x="1800" y="1296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2" name="AutoShape 15"/>
            <p:cNvCxnSpPr>
              <a:cxnSpLocks noChangeShapeType="1"/>
              <a:stCxn id="2074" idx="4"/>
              <a:endCxn id="2071" idx="7"/>
            </p:cNvCxnSpPr>
            <p:nvPr/>
          </p:nvCxnSpPr>
          <p:spPr bwMode="auto">
            <a:xfrm flipH="1">
              <a:off x="1611" y="1296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3" name="AutoShape 16"/>
            <p:cNvCxnSpPr>
              <a:cxnSpLocks noChangeShapeType="1"/>
              <a:stCxn id="2072" idx="6"/>
              <a:endCxn id="2073" idx="2"/>
            </p:cNvCxnSpPr>
            <p:nvPr/>
          </p:nvCxnSpPr>
          <p:spPr bwMode="auto">
            <a:xfrm>
              <a:off x="1392" y="1560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4" name="AutoShape 17"/>
            <p:cNvCxnSpPr>
              <a:cxnSpLocks noChangeShapeType="1"/>
              <a:stCxn id="2075" idx="1"/>
              <a:endCxn id="2072" idx="6"/>
            </p:cNvCxnSpPr>
            <p:nvPr/>
          </p:nvCxnSpPr>
          <p:spPr bwMode="auto">
            <a:xfrm flipH="1" flipV="1">
              <a:off x="1392" y="1560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5" name="AutoShape 18"/>
            <p:cNvCxnSpPr>
              <a:cxnSpLocks noChangeShapeType="1"/>
              <a:stCxn id="2071" idx="7"/>
              <a:endCxn id="2073" idx="2"/>
            </p:cNvCxnSpPr>
            <p:nvPr/>
          </p:nvCxnSpPr>
          <p:spPr bwMode="auto">
            <a:xfrm flipV="1">
              <a:off x="1611" y="1560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86" name="AutoShape 19"/>
            <p:cNvCxnSpPr>
              <a:cxnSpLocks noChangeShapeType="1"/>
              <a:stCxn id="2073" idx="6"/>
              <a:endCxn id="2073" idx="6"/>
            </p:cNvCxnSpPr>
            <p:nvPr/>
          </p:nvCxnSpPr>
          <p:spPr bwMode="auto">
            <a:xfrm>
              <a:off x="2352" y="1560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0" y="1828800"/>
            <a:ext cx="1752600" cy="1524000"/>
            <a:chOff x="3360" y="1680"/>
            <a:chExt cx="1104" cy="960"/>
          </a:xfrm>
        </p:grpSpPr>
        <p:sp>
          <p:nvSpPr>
            <p:cNvPr id="2055" name="Oval 21"/>
            <p:cNvSpPr>
              <a:spLocks noChangeArrowheads="1"/>
            </p:cNvSpPr>
            <p:nvPr/>
          </p:nvSpPr>
          <p:spPr bwMode="auto">
            <a:xfrm>
              <a:off x="3600" y="2491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Oval 22"/>
            <p:cNvSpPr>
              <a:spLocks noChangeArrowheads="1"/>
            </p:cNvSpPr>
            <p:nvPr/>
          </p:nvSpPr>
          <p:spPr bwMode="auto">
            <a:xfrm>
              <a:off x="3360" y="2016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Oval 23"/>
            <p:cNvSpPr>
              <a:spLocks noChangeArrowheads="1"/>
            </p:cNvSpPr>
            <p:nvPr/>
          </p:nvSpPr>
          <p:spPr bwMode="auto">
            <a:xfrm>
              <a:off x="43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Oval 24"/>
            <p:cNvSpPr>
              <a:spLocks noChangeArrowheads="1"/>
            </p:cNvSpPr>
            <p:nvPr/>
          </p:nvSpPr>
          <p:spPr bwMode="auto">
            <a:xfrm>
              <a:off x="3840" y="1680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Oval 25"/>
            <p:cNvSpPr>
              <a:spLocks noChangeArrowheads="1"/>
            </p:cNvSpPr>
            <p:nvPr/>
          </p:nvSpPr>
          <p:spPr bwMode="auto">
            <a:xfrm>
              <a:off x="4080" y="2496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60" name="AutoShape 26"/>
            <p:cNvCxnSpPr>
              <a:cxnSpLocks noChangeShapeType="1"/>
              <a:stCxn id="2055" idx="6"/>
              <a:endCxn id="2059" idx="2"/>
            </p:cNvCxnSpPr>
            <p:nvPr/>
          </p:nvCxnSpPr>
          <p:spPr bwMode="auto">
            <a:xfrm>
              <a:off x="3744" y="2563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1" name="AutoShape 27"/>
            <p:cNvCxnSpPr>
              <a:cxnSpLocks noChangeShapeType="1"/>
              <a:stCxn id="2058" idx="6"/>
              <a:endCxn id="2057" idx="1"/>
            </p:cNvCxnSpPr>
            <p:nvPr/>
          </p:nvCxnSpPr>
          <p:spPr bwMode="auto">
            <a:xfrm>
              <a:off x="3984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2" name="AutoShape 28"/>
            <p:cNvCxnSpPr>
              <a:cxnSpLocks noChangeShapeType="1"/>
              <a:stCxn id="2057" idx="4"/>
              <a:endCxn id="2059" idx="7"/>
            </p:cNvCxnSpPr>
            <p:nvPr/>
          </p:nvCxnSpPr>
          <p:spPr bwMode="auto">
            <a:xfrm flipH="1">
              <a:off x="4203" y="2160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3" name="AutoShape 29"/>
            <p:cNvCxnSpPr>
              <a:cxnSpLocks noChangeShapeType="1"/>
              <a:stCxn id="2058" idx="2"/>
              <a:endCxn id="2056" idx="7"/>
            </p:cNvCxnSpPr>
            <p:nvPr/>
          </p:nvCxnSpPr>
          <p:spPr bwMode="auto">
            <a:xfrm flipH="1">
              <a:off x="3483" y="1752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4" name="AutoShape 30"/>
            <p:cNvCxnSpPr>
              <a:cxnSpLocks noChangeShapeType="1"/>
              <a:stCxn id="2056" idx="4"/>
              <a:endCxn id="2055" idx="1"/>
            </p:cNvCxnSpPr>
            <p:nvPr/>
          </p:nvCxnSpPr>
          <p:spPr bwMode="auto">
            <a:xfrm>
              <a:off x="3432" y="2160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5" name="AutoShape 31"/>
            <p:cNvCxnSpPr>
              <a:cxnSpLocks noChangeShapeType="1"/>
              <a:stCxn id="2058" idx="4"/>
              <a:endCxn id="2059" idx="1"/>
            </p:cNvCxnSpPr>
            <p:nvPr/>
          </p:nvCxnSpPr>
          <p:spPr bwMode="auto">
            <a:xfrm>
              <a:off x="3912" y="1824"/>
              <a:ext cx="189" cy="6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6" name="AutoShape 32"/>
            <p:cNvCxnSpPr>
              <a:cxnSpLocks noChangeShapeType="1"/>
              <a:stCxn id="2058" idx="4"/>
              <a:endCxn id="2055" idx="7"/>
            </p:cNvCxnSpPr>
            <p:nvPr/>
          </p:nvCxnSpPr>
          <p:spPr bwMode="auto">
            <a:xfrm flipH="1">
              <a:off x="3723" y="1824"/>
              <a:ext cx="189" cy="6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7" name="AutoShape 33"/>
            <p:cNvCxnSpPr>
              <a:cxnSpLocks noChangeShapeType="1"/>
              <a:stCxn id="2056" idx="6"/>
              <a:endCxn id="2057" idx="2"/>
            </p:cNvCxnSpPr>
            <p:nvPr/>
          </p:nvCxnSpPr>
          <p:spPr bwMode="auto">
            <a:xfrm>
              <a:off x="3504" y="2088"/>
              <a:ext cx="8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8" name="AutoShape 34"/>
            <p:cNvCxnSpPr>
              <a:cxnSpLocks noChangeShapeType="1"/>
              <a:stCxn id="2059" idx="1"/>
              <a:endCxn id="2056" idx="6"/>
            </p:cNvCxnSpPr>
            <p:nvPr/>
          </p:nvCxnSpPr>
          <p:spPr bwMode="auto">
            <a:xfrm flipH="1" flipV="1">
              <a:off x="3504" y="2088"/>
              <a:ext cx="597" cy="42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69" name="AutoShape 35"/>
            <p:cNvCxnSpPr>
              <a:cxnSpLocks noChangeShapeType="1"/>
              <a:stCxn id="2055" idx="7"/>
              <a:endCxn id="2057" idx="2"/>
            </p:cNvCxnSpPr>
            <p:nvPr/>
          </p:nvCxnSpPr>
          <p:spPr bwMode="auto">
            <a:xfrm flipV="1">
              <a:off x="3723" y="2088"/>
              <a:ext cx="597" cy="4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070" name="AutoShape 36"/>
            <p:cNvCxnSpPr>
              <a:cxnSpLocks noChangeShapeType="1"/>
              <a:stCxn id="2057" idx="6"/>
              <a:endCxn id="2057" idx="6"/>
            </p:cNvCxnSpPr>
            <p:nvPr/>
          </p:nvCxnSpPr>
          <p:spPr bwMode="auto">
            <a:xfrm>
              <a:off x="4464" y="2088"/>
              <a:ext cx="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3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8DADB515-19DF-404E-9309-B12613324A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87563" y="3887893"/>
            <a:ext cx="4245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72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(K</a:t>
            </a:r>
            <a:r>
              <a:rPr lang="en-US" sz="72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r>
              <a:rPr lang="en-US" sz="72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72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72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n</a:t>
            </a:r>
            <a:endParaRPr lang="en-US" sz="7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4000" dirty="0" smtClean="0"/>
              <a:t>The Wheel </a:t>
            </a:r>
            <a:r>
              <a:rPr lang="en-US" sz="4000" dirty="0" err="1" smtClean="0"/>
              <a:t>W</a:t>
            </a:r>
            <a:r>
              <a:rPr lang="en-US" sz="4000" baseline="-25000" dirty="0" err="1" smtClean="0"/>
              <a:t>n</a:t>
            </a:r>
            <a:endParaRPr lang="en-US" sz="4000" baseline="-25000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14800" y="1447800"/>
            <a:ext cx="1752600" cy="1524000"/>
            <a:chOff x="3264" y="1632"/>
            <a:chExt cx="1104" cy="960"/>
          </a:xfrm>
        </p:grpSpPr>
        <p:sp>
          <p:nvSpPr>
            <p:cNvPr id="3097" name="Oval 4"/>
            <p:cNvSpPr>
              <a:spLocks noChangeArrowheads="1"/>
            </p:cNvSpPr>
            <p:nvPr/>
          </p:nvSpPr>
          <p:spPr bwMode="auto">
            <a:xfrm>
              <a:off x="3504" y="2443"/>
              <a:ext cx="144" cy="144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5"/>
            <p:cNvSpPr>
              <a:spLocks noChangeArrowheads="1"/>
            </p:cNvSpPr>
            <p:nvPr/>
          </p:nvSpPr>
          <p:spPr bwMode="auto">
            <a:xfrm>
              <a:off x="326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6"/>
            <p:cNvSpPr>
              <a:spLocks noChangeArrowheads="1"/>
            </p:cNvSpPr>
            <p:nvPr/>
          </p:nvSpPr>
          <p:spPr bwMode="auto">
            <a:xfrm>
              <a:off x="4224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7"/>
            <p:cNvSpPr>
              <a:spLocks noChangeArrowheads="1"/>
            </p:cNvSpPr>
            <p:nvPr/>
          </p:nvSpPr>
          <p:spPr bwMode="auto">
            <a:xfrm>
              <a:off x="3744" y="1632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8"/>
            <p:cNvSpPr>
              <a:spLocks noChangeArrowheads="1"/>
            </p:cNvSpPr>
            <p:nvPr/>
          </p:nvSpPr>
          <p:spPr bwMode="auto">
            <a:xfrm>
              <a:off x="3984" y="2448"/>
              <a:ext cx="144" cy="144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2" name="AutoShape 9"/>
            <p:cNvCxnSpPr>
              <a:cxnSpLocks noChangeShapeType="1"/>
              <a:stCxn id="3097" idx="6"/>
              <a:endCxn id="3101" idx="2"/>
            </p:cNvCxnSpPr>
            <p:nvPr/>
          </p:nvCxnSpPr>
          <p:spPr bwMode="auto">
            <a:xfrm>
              <a:off x="3648" y="251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3" name="AutoShape 10"/>
            <p:cNvCxnSpPr>
              <a:cxnSpLocks noChangeShapeType="1"/>
              <a:stCxn id="3100" idx="6"/>
              <a:endCxn id="3099" idx="1"/>
            </p:cNvCxnSpPr>
            <p:nvPr/>
          </p:nvCxnSpPr>
          <p:spPr bwMode="auto">
            <a:xfrm>
              <a:off x="3888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4" name="AutoShape 11"/>
            <p:cNvCxnSpPr>
              <a:cxnSpLocks noChangeShapeType="1"/>
              <a:stCxn id="3099" idx="4"/>
              <a:endCxn id="3101" idx="7"/>
            </p:cNvCxnSpPr>
            <p:nvPr/>
          </p:nvCxnSpPr>
          <p:spPr bwMode="auto">
            <a:xfrm flipH="1">
              <a:off x="4107" y="211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5" name="AutoShape 12"/>
            <p:cNvCxnSpPr>
              <a:cxnSpLocks noChangeShapeType="1"/>
              <a:stCxn id="3100" idx="2"/>
              <a:endCxn id="3098" idx="7"/>
            </p:cNvCxnSpPr>
            <p:nvPr/>
          </p:nvCxnSpPr>
          <p:spPr bwMode="auto">
            <a:xfrm flipH="1">
              <a:off x="3387" y="170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6" name="AutoShape 13"/>
            <p:cNvCxnSpPr>
              <a:cxnSpLocks noChangeShapeType="1"/>
              <a:stCxn id="3098" idx="4"/>
              <a:endCxn id="3097" idx="1"/>
            </p:cNvCxnSpPr>
            <p:nvPr/>
          </p:nvCxnSpPr>
          <p:spPr bwMode="auto">
            <a:xfrm>
              <a:off x="3336" y="211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107" name="Oval 14"/>
            <p:cNvSpPr>
              <a:spLocks noChangeArrowheads="1"/>
            </p:cNvSpPr>
            <p:nvPr/>
          </p:nvSpPr>
          <p:spPr bwMode="auto">
            <a:xfrm>
              <a:off x="3744" y="206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08" name="AutoShape 15"/>
            <p:cNvCxnSpPr>
              <a:cxnSpLocks noChangeShapeType="1"/>
              <a:stCxn id="3100" idx="4"/>
              <a:endCxn id="3107" idx="0"/>
            </p:cNvCxnSpPr>
            <p:nvPr/>
          </p:nvCxnSpPr>
          <p:spPr bwMode="auto">
            <a:xfrm>
              <a:off x="3816" y="177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09" name="AutoShape 16"/>
            <p:cNvCxnSpPr>
              <a:cxnSpLocks noChangeShapeType="1"/>
              <a:stCxn id="3107" idx="6"/>
              <a:endCxn id="3099" idx="2"/>
            </p:cNvCxnSpPr>
            <p:nvPr/>
          </p:nvCxnSpPr>
          <p:spPr bwMode="auto">
            <a:xfrm flipV="1">
              <a:off x="388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0" name="AutoShape 17"/>
            <p:cNvCxnSpPr>
              <a:cxnSpLocks noChangeShapeType="1"/>
              <a:stCxn id="3107" idx="5"/>
              <a:endCxn id="3101" idx="1"/>
            </p:cNvCxnSpPr>
            <p:nvPr/>
          </p:nvCxnSpPr>
          <p:spPr bwMode="auto">
            <a:xfrm>
              <a:off x="3867" y="218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1" name="AutoShape 18"/>
            <p:cNvCxnSpPr>
              <a:cxnSpLocks noChangeShapeType="1"/>
              <a:stCxn id="3107" idx="3"/>
              <a:endCxn id="3097" idx="7"/>
            </p:cNvCxnSpPr>
            <p:nvPr/>
          </p:nvCxnSpPr>
          <p:spPr bwMode="auto">
            <a:xfrm flipH="1">
              <a:off x="3627" y="218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112" name="AutoShape 19"/>
            <p:cNvCxnSpPr>
              <a:cxnSpLocks noChangeShapeType="1"/>
              <a:stCxn id="3107" idx="2"/>
              <a:endCxn id="3098" idx="6"/>
            </p:cNvCxnSpPr>
            <p:nvPr/>
          </p:nvCxnSpPr>
          <p:spPr bwMode="auto">
            <a:xfrm flipH="1" flipV="1">
              <a:off x="3408" y="204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676400" y="1447800"/>
            <a:ext cx="1752600" cy="1524000"/>
            <a:chOff x="1152" y="1152"/>
            <a:chExt cx="1104" cy="960"/>
          </a:xfrm>
        </p:grpSpPr>
        <p:sp>
          <p:nvSpPr>
            <p:cNvPr id="3081" name="Oval 23"/>
            <p:cNvSpPr>
              <a:spLocks noChangeArrowheads="1"/>
            </p:cNvSpPr>
            <p:nvPr/>
          </p:nvSpPr>
          <p:spPr bwMode="auto">
            <a:xfrm>
              <a:off x="1392" y="1963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24"/>
            <p:cNvSpPr>
              <a:spLocks noChangeArrowheads="1"/>
            </p:cNvSpPr>
            <p:nvPr/>
          </p:nvSpPr>
          <p:spPr bwMode="auto">
            <a:xfrm>
              <a:off x="115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25"/>
            <p:cNvSpPr>
              <a:spLocks noChangeArrowheads="1"/>
            </p:cNvSpPr>
            <p:nvPr/>
          </p:nvSpPr>
          <p:spPr bwMode="auto">
            <a:xfrm>
              <a:off x="2112" y="148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26"/>
            <p:cNvSpPr>
              <a:spLocks noChangeArrowheads="1"/>
            </p:cNvSpPr>
            <p:nvPr/>
          </p:nvSpPr>
          <p:spPr bwMode="auto">
            <a:xfrm>
              <a:off x="1632" y="1152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27"/>
            <p:cNvSpPr>
              <a:spLocks noChangeArrowheads="1"/>
            </p:cNvSpPr>
            <p:nvPr/>
          </p:nvSpPr>
          <p:spPr bwMode="auto">
            <a:xfrm>
              <a:off x="1872" y="1968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86" name="AutoShape 28"/>
            <p:cNvCxnSpPr>
              <a:cxnSpLocks noChangeShapeType="1"/>
              <a:stCxn id="3081" idx="6"/>
              <a:endCxn id="3085" idx="2"/>
            </p:cNvCxnSpPr>
            <p:nvPr/>
          </p:nvCxnSpPr>
          <p:spPr bwMode="auto">
            <a:xfrm>
              <a:off x="1536" y="2035"/>
              <a:ext cx="336" cy="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7" name="AutoShape 29"/>
            <p:cNvCxnSpPr>
              <a:cxnSpLocks noChangeShapeType="1"/>
              <a:stCxn id="3084" idx="6"/>
              <a:endCxn id="3083" idx="1"/>
            </p:cNvCxnSpPr>
            <p:nvPr/>
          </p:nvCxnSpPr>
          <p:spPr bwMode="auto">
            <a:xfrm>
              <a:off x="1776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8" name="AutoShape 30"/>
            <p:cNvCxnSpPr>
              <a:cxnSpLocks noChangeShapeType="1"/>
              <a:stCxn id="3083" idx="4"/>
              <a:endCxn id="3085" idx="7"/>
            </p:cNvCxnSpPr>
            <p:nvPr/>
          </p:nvCxnSpPr>
          <p:spPr bwMode="auto">
            <a:xfrm flipH="1">
              <a:off x="1995" y="1632"/>
              <a:ext cx="189" cy="3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89" name="AutoShape 31"/>
            <p:cNvCxnSpPr>
              <a:cxnSpLocks noChangeShapeType="1"/>
              <a:stCxn id="3084" idx="2"/>
              <a:endCxn id="3082" idx="7"/>
            </p:cNvCxnSpPr>
            <p:nvPr/>
          </p:nvCxnSpPr>
          <p:spPr bwMode="auto">
            <a:xfrm flipH="1">
              <a:off x="1275" y="1224"/>
              <a:ext cx="357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0" name="AutoShape 32"/>
            <p:cNvCxnSpPr>
              <a:cxnSpLocks noChangeShapeType="1"/>
              <a:stCxn id="3082" idx="4"/>
              <a:endCxn id="3081" idx="1"/>
            </p:cNvCxnSpPr>
            <p:nvPr/>
          </p:nvCxnSpPr>
          <p:spPr bwMode="auto">
            <a:xfrm>
              <a:off x="1224" y="1632"/>
              <a:ext cx="189" cy="35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091" name="Oval 33"/>
            <p:cNvSpPr>
              <a:spLocks noChangeArrowheads="1"/>
            </p:cNvSpPr>
            <p:nvPr/>
          </p:nvSpPr>
          <p:spPr bwMode="auto">
            <a:xfrm>
              <a:off x="1632" y="1584"/>
              <a:ext cx="144" cy="144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092" name="AutoShape 34"/>
            <p:cNvCxnSpPr>
              <a:cxnSpLocks noChangeShapeType="1"/>
              <a:stCxn id="3084" idx="4"/>
              <a:endCxn id="3091" idx="0"/>
            </p:cNvCxnSpPr>
            <p:nvPr/>
          </p:nvCxnSpPr>
          <p:spPr bwMode="auto">
            <a:xfrm>
              <a:off x="1704" y="1296"/>
              <a:ext cx="0" cy="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3" name="AutoShape 35"/>
            <p:cNvCxnSpPr>
              <a:cxnSpLocks noChangeShapeType="1"/>
              <a:stCxn id="3091" idx="6"/>
              <a:endCxn id="3083" idx="2"/>
            </p:cNvCxnSpPr>
            <p:nvPr/>
          </p:nvCxnSpPr>
          <p:spPr bwMode="auto">
            <a:xfrm flipV="1">
              <a:off x="177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4" name="AutoShape 36"/>
            <p:cNvCxnSpPr>
              <a:cxnSpLocks noChangeShapeType="1"/>
              <a:stCxn id="3091" idx="5"/>
              <a:endCxn id="3085" idx="1"/>
            </p:cNvCxnSpPr>
            <p:nvPr/>
          </p:nvCxnSpPr>
          <p:spPr bwMode="auto">
            <a:xfrm>
              <a:off x="1755" y="1707"/>
              <a:ext cx="138" cy="2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5" name="AutoShape 37"/>
            <p:cNvCxnSpPr>
              <a:cxnSpLocks noChangeShapeType="1"/>
              <a:stCxn id="3091" idx="3"/>
              <a:endCxn id="3081" idx="7"/>
            </p:cNvCxnSpPr>
            <p:nvPr/>
          </p:nvCxnSpPr>
          <p:spPr bwMode="auto">
            <a:xfrm flipH="1">
              <a:off x="1515" y="1707"/>
              <a:ext cx="138" cy="27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096" name="AutoShape 38"/>
            <p:cNvCxnSpPr>
              <a:cxnSpLocks noChangeShapeType="1"/>
              <a:stCxn id="3091" idx="2"/>
              <a:endCxn id="3082" idx="6"/>
            </p:cNvCxnSpPr>
            <p:nvPr/>
          </p:nvCxnSpPr>
          <p:spPr bwMode="auto">
            <a:xfrm flipH="1" flipV="1">
              <a:off x="1296" y="1560"/>
              <a:ext cx="336" cy="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34C693FC-8972-4A16-8945-AB2B38620F0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49903" y="4542864"/>
            <a:ext cx="477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</a:t>
            </a:r>
            <a:r>
              <a:rPr lang="en-US" sz="6000" dirty="0" err="1">
                <a:solidFill>
                  <a:srgbClr val="0033CC"/>
                </a:solidFill>
                <a:latin typeface="+mj-lt"/>
                <a:sym typeface="Euclid Symbol" pitchFamily="18" charset="2"/>
              </a:rPr>
              <a:t>W</a:t>
            </a:r>
            <a:r>
              <a:rPr lang="en-US" sz="6000" baseline="-25000" dirty="0" err="1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even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008000"/>
                </a:solidFill>
                <a:latin typeface="+mj-lt"/>
                <a:sym typeface="Euclid Symbol" pitchFamily="18" charset="2"/>
              </a:rPr>
              <a:t>3</a:t>
            </a:r>
            <a:endParaRPr lang="en-US" sz="60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54098" y="3513149"/>
            <a:ext cx="4567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000" dirty="0" err="1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(W</a:t>
            </a:r>
            <a:r>
              <a:rPr lang="en-US" sz="6000" baseline="-25000" dirty="0" err="1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odd</a:t>
            </a:r>
            <a:r>
              <a:rPr lang="en-US" sz="6000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)</a:t>
            </a:r>
            <a:r>
              <a:rPr lang="en-US" sz="6000" b="1" dirty="0" smtClean="0">
                <a:solidFill>
                  <a:srgbClr val="0033CC"/>
                </a:solidFill>
                <a:latin typeface="+mj-lt"/>
                <a:sym typeface="Euclid Symbol" pitchFamily="18" charset="2"/>
              </a:rPr>
              <a:t> = </a:t>
            </a:r>
            <a:r>
              <a:rPr lang="en-US" sz="6000" dirty="0" smtClean="0">
                <a:solidFill>
                  <a:srgbClr val="FF00FF"/>
                </a:solidFill>
                <a:latin typeface="+mj-lt"/>
                <a:sym typeface="Euclid Symbol" pitchFamily="18" charset="2"/>
              </a:rPr>
              <a:t>4</a:t>
            </a:r>
            <a:endParaRPr lang="en-US" sz="6000" dirty="0">
              <a:solidFill>
                <a:srgbClr val="FF00FF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71830" y="3119718"/>
            <a:ext cx="1297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33CC"/>
                </a:solidFill>
                <a:latin typeface="+mj-lt"/>
              </a:rPr>
              <a:t>W</a:t>
            </a:r>
            <a:r>
              <a:rPr lang="en-US" sz="6000" baseline="-25000" dirty="0" smtClean="0">
                <a:solidFill>
                  <a:srgbClr val="0033CC"/>
                </a:solidFill>
                <a:latin typeface="+mj-lt"/>
              </a:rPr>
              <a:t>5</a:t>
            </a:r>
            <a:endParaRPr lang="en-US" sz="6000" baseline="-25000" dirty="0">
              <a:solidFill>
                <a:srgbClr val="0033CC"/>
              </a:solidFill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0800"/>
            <a:ext cx="7391400" cy="1143000"/>
          </a:xfrm>
        </p:spPr>
        <p:txBody>
          <a:bodyPr/>
          <a:lstStyle/>
          <a:p>
            <a:r>
              <a:rPr lang="en-US" sz="4000" smtClean="0"/>
              <a:t>Flight Gates</a:t>
            </a:r>
            <a:r>
              <a:rPr 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600200"/>
            <a:ext cx="8934450" cy="40005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 smtClean="0"/>
              <a:t>flights need gates, but </a:t>
            </a:r>
          </a:p>
          <a:p>
            <a:pPr>
              <a:buFontTx/>
              <a:buNone/>
            </a:pPr>
            <a:r>
              <a:rPr lang="en-US" sz="6000" dirty="0" smtClean="0"/>
              <a:t>times overlap. </a:t>
            </a:r>
          </a:p>
          <a:p>
            <a:pPr>
              <a:buFontTx/>
              <a:buNone/>
            </a:pPr>
            <a:r>
              <a:rPr lang="en-US" sz="6000" dirty="0" smtClean="0">
                <a:solidFill>
                  <a:srgbClr val="0033CC"/>
                </a:solidFill>
              </a:rPr>
              <a:t>how many </a:t>
            </a:r>
            <a:r>
              <a:rPr lang="en-US" sz="6000" dirty="0" smtClean="0"/>
              <a:t>gates needed?</a:t>
            </a:r>
          </a:p>
        </p:txBody>
      </p:sp>
      <p:pic>
        <p:nvPicPr>
          <p:cNvPr id="23556" name="Picture 4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0" y="141288"/>
            <a:ext cx="3276600" cy="98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30A26BC1-508A-43F3-AC00-520955D5F24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Degree</a:t>
            </a:r>
            <a:endParaRPr lang="en-US" i="1" dirty="0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3038"/>
            <a:ext cx="8686800" cy="377825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all degrees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33CC"/>
                </a:solidFill>
                <a:cs typeface="Times New Roman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k</a:t>
            </a:r>
            <a:r>
              <a:rPr lang="en-US" sz="5400" dirty="0" smtClean="0"/>
              <a:t>,</a:t>
            </a:r>
            <a:r>
              <a:rPr lang="en-US" sz="5400" i="1" dirty="0" smtClean="0"/>
              <a:t> </a:t>
            </a:r>
            <a:r>
              <a:rPr lang="en-US" sz="5400" dirty="0" smtClean="0"/>
              <a:t>implies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733425" y="3890963"/>
            <a:ext cx="7694613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>
                <a:latin typeface="Comic Sans MS" pitchFamily="8" charset="0"/>
              </a:rPr>
              <a:t>very simple algorithm…</a:t>
            </a:r>
            <a:r>
              <a:rPr lang="en-US" sz="4800" dirty="0">
                <a:latin typeface="Comic Sans MS" pitchFamily="8" charset="0"/>
              </a:rPr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FE5E70CC-87D8-4C86-AAD3-C1CC9C0628A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2035" y="2560320"/>
            <a:ext cx="4595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6600" kern="0" dirty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kumimoji="0" lang="en-US" sz="6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 </a:t>
            </a:r>
            <a:r>
              <a:rPr kumimoji="0" lang="en-US" sz="660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/>
              </a:rPr>
              <a:t>k+1</a:t>
            </a:r>
            <a:endParaRPr lang="en-US" sz="60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15900"/>
            <a:ext cx="7543800" cy="1143000"/>
          </a:xfrm>
        </p:spPr>
        <p:txBody>
          <a:bodyPr/>
          <a:lstStyle/>
          <a:p>
            <a:r>
              <a:rPr lang="en-US" sz="3600" smtClean="0"/>
              <a:t>“Greedy” Coloring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471273" y="1371599"/>
            <a:ext cx="8317734" cy="409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…color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vertices in any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order. next </a:t>
            </a:r>
            <a:r>
              <a:rPr lang="en-US" sz="4400" b="1" dirty="0">
                <a:solidFill>
                  <a:schemeClr val="tx2"/>
                </a:solidFill>
                <a:latin typeface="Comic Sans MS" pitchFamily="8" charset="0"/>
              </a:rPr>
              <a:t>vertex gets a color different from its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</a:rPr>
              <a:t>neighbors.</a:t>
            </a:r>
            <a:endParaRPr lang="en-US" sz="4400" b="1" dirty="0">
              <a:solidFill>
                <a:schemeClr val="tx2"/>
              </a:solidFill>
              <a:latin typeface="Comic Sans MS" pitchFamily="8" charset="0"/>
            </a:endParaRPr>
          </a:p>
          <a:p>
            <a:pPr eaLnBrk="0" hangingPunct="0"/>
            <a:r>
              <a:rPr lang="en-US" sz="4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b="1" dirty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neighbors, so</a:t>
            </a:r>
          </a:p>
          <a:p>
            <a:pPr eaLnBrk="0" hangingPunct="0"/>
            <a:r>
              <a:rPr lang="en-US" sz="5400" b="1" dirty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 </a:t>
            </a:r>
            <a:r>
              <a:rPr lang="en-US" sz="5400" b="1" dirty="0" smtClean="0">
                <a:solidFill>
                  <a:schemeClr val="tx2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k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+1</a:t>
            </a:r>
            <a:r>
              <a:rPr lang="en-US" sz="5400" dirty="0">
                <a:solidFill>
                  <a:schemeClr val="tx2"/>
                </a:solidFill>
                <a:latin typeface="Comic Sans MS" pitchFamily="8" charset="0"/>
              </a:rPr>
              <a:t> colors</a:t>
            </a:r>
            <a:r>
              <a:rPr lang="en-US" sz="5400" dirty="0" smtClean="0">
                <a:solidFill>
                  <a:schemeClr val="tx2"/>
                </a:solidFill>
                <a:latin typeface="Comic Sans MS" pitchFamily="8" charset="0"/>
              </a:rPr>
              <a:t> always work</a:t>
            </a:r>
            <a:endParaRPr lang="en-US" sz="54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9CE1D6F8-EA8B-42BD-B52E-BC0A6BBDB8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1215152" y="986584"/>
            <a:chExt cx="3429000" cy="4876800"/>
          </a:xfrm>
        </p:grpSpPr>
        <p:sp>
          <p:nvSpPr>
            <p:cNvPr id="205826" name="Oval 2"/>
            <p:cNvSpPr>
              <a:spLocks noChangeArrowheads="1"/>
            </p:cNvSpPr>
            <p:nvPr/>
          </p:nvSpPr>
          <p:spPr bwMode="auto">
            <a:xfrm>
              <a:off x="12151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7" name="Oval 3"/>
            <p:cNvSpPr>
              <a:spLocks noChangeArrowheads="1"/>
            </p:cNvSpPr>
            <p:nvPr/>
          </p:nvSpPr>
          <p:spPr bwMode="auto">
            <a:xfrm>
              <a:off x="12151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8" name="Oval 4"/>
            <p:cNvSpPr>
              <a:spLocks noChangeArrowheads="1"/>
            </p:cNvSpPr>
            <p:nvPr/>
          </p:nvSpPr>
          <p:spPr bwMode="auto">
            <a:xfrm>
              <a:off x="2891552" y="16723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2151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0" name="Oval 6"/>
            <p:cNvSpPr>
              <a:spLocks noChangeArrowheads="1"/>
            </p:cNvSpPr>
            <p:nvPr/>
          </p:nvSpPr>
          <p:spPr bwMode="auto">
            <a:xfrm>
              <a:off x="1900952" y="4263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1" name="Oval 7"/>
            <p:cNvSpPr>
              <a:spLocks noChangeArrowheads="1"/>
            </p:cNvSpPr>
            <p:nvPr/>
          </p:nvSpPr>
          <p:spPr bwMode="auto">
            <a:xfrm>
              <a:off x="2358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2" name="Oval 8"/>
            <p:cNvSpPr>
              <a:spLocks noChangeArrowheads="1"/>
            </p:cNvSpPr>
            <p:nvPr/>
          </p:nvSpPr>
          <p:spPr bwMode="auto">
            <a:xfrm>
              <a:off x="3501152" y="98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3" name="Oval 9"/>
            <p:cNvSpPr>
              <a:spLocks noChangeArrowheads="1"/>
            </p:cNvSpPr>
            <p:nvPr/>
          </p:nvSpPr>
          <p:spPr bwMode="auto">
            <a:xfrm>
              <a:off x="2891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4" name="Oval 10"/>
            <p:cNvSpPr>
              <a:spLocks noChangeArrowheads="1"/>
            </p:cNvSpPr>
            <p:nvPr/>
          </p:nvSpPr>
          <p:spPr bwMode="auto">
            <a:xfrm>
              <a:off x="2205752" y="56347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5" name="Oval 11"/>
            <p:cNvSpPr>
              <a:spLocks noChangeArrowheads="1"/>
            </p:cNvSpPr>
            <p:nvPr/>
          </p:nvSpPr>
          <p:spPr bwMode="auto">
            <a:xfrm>
              <a:off x="4415552" y="3501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6" name="Oval 12"/>
            <p:cNvSpPr>
              <a:spLocks noChangeArrowheads="1"/>
            </p:cNvSpPr>
            <p:nvPr/>
          </p:nvSpPr>
          <p:spPr bwMode="auto">
            <a:xfrm>
              <a:off x="4415552" y="47965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37" name="Oval 13"/>
            <p:cNvSpPr>
              <a:spLocks noChangeArrowheads="1"/>
            </p:cNvSpPr>
            <p:nvPr/>
          </p:nvSpPr>
          <p:spPr bwMode="auto">
            <a:xfrm>
              <a:off x="4415552" y="2358184"/>
              <a:ext cx="228600" cy="228600"/>
            </a:xfrm>
            <a:prstGeom prst="ellipse">
              <a:avLst/>
            </a:prstGeom>
            <a:solidFill>
              <a:schemeClr val="tx2">
                <a:lumMod val="65000"/>
                <a:lumOff val="35000"/>
              </a:scheme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9954" name="AutoShape 14"/>
            <p:cNvCxnSpPr>
              <a:cxnSpLocks noChangeShapeType="1"/>
              <a:stCxn id="205829" idx="4"/>
              <a:endCxn id="205826" idx="0"/>
            </p:cNvCxnSpPr>
            <p:nvPr/>
          </p:nvCxnSpPr>
          <p:spPr bwMode="auto">
            <a:xfrm>
              <a:off x="13294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5" name="AutoShape 15"/>
            <p:cNvCxnSpPr>
              <a:cxnSpLocks noChangeShapeType="1"/>
              <a:stCxn id="205826" idx="4"/>
              <a:endCxn id="205827" idx="0"/>
            </p:cNvCxnSpPr>
            <p:nvPr/>
          </p:nvCxnSpPr>
          <p:spPr bwMode="auto">
            <a:xfrm>
              <a:off x="13294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6" name="AutoShape 16"/>
            <p:cNvCxnSpPr>
              <a:cxnSpLocks noChangeShapeType="1"/>
              <a:stCxn id="205827" idx="7"/>
              <a:endCxn id="205830" idx="3"/>
            </p:cNvCxnSpPr>
            <p:nvPr/>
          </p:nvCxnSpPr>
          <p:spPr bwMode="auto">
            <a:xfrm flipV="1">
              <a:off x="1410415" y="4458447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7" name="AutoShape 17"/>
            <p:cNvCxnSpPr>
              <a:cxnSpLocks noChangeShapeType="1"/>
              <a:stCxn id="205830" idx="1"/>
              <a:endCxn id="205826" idx="5"/>
            </p:cNvCxnSpPr>
            <p:nvPr/>
          </p:nvCxnSpPr>
          <p:spPr bwMode="auto">
            <a:xfrm flipH="1" flipV="1">
              <a:off x="1410415" y="3696447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8" name="AutoShape 18"/>
            <p:cNvCxnSpPr>
              <a:cxnSpLocks noChangeShapeType="1"/>
              <a:stCxn id="205830" idx="7"/>
              <a:endCxn id="205837" idx="3"/>
            </p:cNvCxnSpPr>
            <p:nvPr/>
          </p:nvCxnSpPr>
          <p:spPr bwMode="auto">
            <a:xfrm flipV="1">
              <a:off x="2096215" y="2553447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59" name="AutoShape 19"/>
            <p:cNvCxnSpPr>
              <a:cxnSpLocks noChangeShapeType="1"/>
              <a:stCxn id="205835" idx="1"/>
              <a:endCxn id="205829" idx="6"/>
            </p:cNvCxnSpPr>
            <p:nvPr/>
          </p:nvCxnSpPr>
          <p:spPr bwMode="auto">
            <a:xfrm flipH="1" flipV="1">
              <a:off x="1443752" y="2472484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0" name="AutoShape 20"/>
            <p:cNvCxnSpPr>
              <a:cxnSpLocks noChangeShapeType="1"/>
              <a:stCxn id="205828" idx="3"/>
              <a:endCxn id="205829" idx="6"/>
            </p:cNvCxnSpPr>
            <p:nvPr/>
          </p:nvCxnSpPr>
          <p:spPr bwMode="auto">
            <a:xfrm flipH="1">
              <a:off x="1443752" y="1867647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1" name="AutoShape 21"/>
            <p:cNvCxnSpPr>
              <a:cxnSpLocks noChangeShapeType="1"/>
              <a:stCxn id="205828" idx="5"/>
              <a:endCxn id="205837" idx="1"/>
            </p:cNvCxnSpPr>
            <p:nvPr/>
          </p:nvCxnSpPr>
          <p:spPr bwMode="auto">
            <a:xfrm>
              <a:off x="3086815" y="1867647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2" name="AutoShape 22"/>
            <p:cNvCxnSpPr>
              <a:cxnSpLocks noChangeShapeType="1"/>
              <a:stCxn id="205828" idx="7"/>
              <a:endCxn id="205832" idx="3"/>
            </p:cNvCxnSpPr>
            <p:nvPr/>
          </p:nvCxnSpPr>
          <p:spPr bwMode="auto">
            <a:xfrm flipV="1">
              <a:off x="3086815" y="1181847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3" name="AutoShape 23"/>
            <p:cNvCxnSpPr>
              <a:cxnSpLocks noChangeShapeType="1"/>
              <a:stCxn id="205832" idx="2"/>
              <a:endCxn id="205831" idx="6"/>
            </p:cNvCxnSpPr>
            <p:nvPr/>
          </p:nvCxnSpPr>
          <p:spPr bwMode="auto">
            <a:xfrm flipH="1">
              <a:off x="2586752" y="1100884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4" name="AutoShape 24"/>
            <p:cNvCxnSpPr>
              <a:cxnSpLocks noChangeShapeType="1"/>
              <a:stCxn id="205831" idx="5"/>
              <a:endCxn id="205828" idx="1"/>
            </p:cNvCxnSpPr>
            <p:nvPr/>
          </p:nvCxnSpPr>
          <p:spPr bwMode="auto">
            <a:xfrm>
              <a:off x="2553415" y="1181847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5" name="AutoShape 25"/>
            <p:cNvCxnSpPr>
              <a:cxnSpLocks noChangeShapeType="1"/>
              <a:stCxn id="205828" idx="4"/>
              <a:endCxn id="205833" idx="0"/>
            </p:cNvCxnSpPr>
            <p:nvPr/>
          </p:nvCxnSpPr>
          <p:spPr bwMode="auto">
            <a:xfrm>
              <a:off x="3005852" y="1900984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6" name="AutoShape 26"/>
            <p:cNvCxnSpPr>
              <a:cxnSpLocks noChangeShapeType="1"/>
              <a:stCxn id="205828" idx="4"/>
              <a:endCxn id="205834" idx="0"/>
            </p:cNvCxnSpPr>
            <p:nvPr/>
          </p:nvCxnSpPr>
          <p:spPr bwMode="auto">
            <a:xfrm flipH="1">
              <a:off x="2320052" y="1900984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7" name="AutoShape 27"/>
            <p:cNvCxnSpPr>
              <a:cxnSpLocks noChangeShapeType="1"/>
              <a:stCxn id="205834" idx="7"/>
              <a:endCxn id="205833" idx="3"/>
            </p:cNvCxnSpPr>
            <p:nvPr/>
          </p:nvCxnSpPr>
          <p:spPr bwMode="auto">
            <a:xfrm flipV="1">
              <a:off x="2401015" y="4991847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8" name="AutoShape 28"/>
            <p:cNvCxnSpPr>
              <a:cxnSpLocks noChangeShapeType="1"/>
              <a:stCxn id="205833" idx="2"/>
              <a:endCxn id="205827" idx="6"/>
            </p:cNvCxnSpPr>
            <p:nvPr/>
          </p:nvCxnSpPr>
          <p:spPr bwMode="auto">
            <a:xfrm flipH="1">
              <a:off x="1443752" y="4910884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69" name="AutoShape 29"/>
            <p:cNvCxnSpPr>
              <a:cxnSpLocks noChangeShapeType="1"/>
              <a:stCxn id="205833" idx="6"/>
              <a:endCxn id="205836" idx="2"/>
            </p:cNvCxnSpPr>
            <p:nvPr/>
          </p:nvCxnSpPr>
          <p:spPr bwMode="auto">
            <a:xfrm>
              <a:off x="3120152" y="4910884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0" name="AutoShape 30"/>
            <p:cNvCxnSpPr>
              <a:cxnSpLocks noChangeShapeType="1"/>
              <a:stCxn id="205836" idx="0"/>
              <a:endCxn id="205835" idx="4"/>
            </p:cNvCxnSpPr>
            <p:nvPr/>
          </p:nvCxnSpPr>
          <p:spPr bwMode="auto">
            <a:xfrm flipV="1">
              <a:off x="4529852" y="3729784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9971" name="AutoShape 31"/>
            <p:cNvCxnSpPr>
              <a:cxnSpLocks noChangeShapeType="1"/>
              <a:stCxn id="205835" idx="0"/>
              <a:endCxn id="205837" idx="4"/>
            </p:cNvCxnSpPr>
            <p:nvPr/>
          </p:nvCxnSpPr>
          <p:spPr bwMode="auto">
            <a:xfrm flipV="1">
              <a:off x="4529852" y="2586784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019D441C-1CEE-4815-8AD1-DB5595D7D0C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214438" y="985838"/>
            <a:ext cx="3429000" cy="4876800"/>
            <a:chOff x="2286000" y="1143000"/>
            <a:chExt cx="3429000" cy="4876800"/>
          </a:xfrm>
        </p:grpSpPr>
        <p:sp>
          <p:nvSpPr>
            <p:cNvPr id="40968" name="Oval 2"/>
            <p:cNvSpPr>
              <a:spLocks noChangeArrowheads="1"/>
            </p:cNvSpPr>
            <p:nvPr/>
          </p:nvSpPr>
          <p:spPr bwMode="auto">
            <a:xfrm>
              <a:off x="22860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Oval 3"/>
            <p:cNvSpPr>
              <a:spLocks noChangeArrowheads="1"/>
            </p:cNvSpPr>
            <p:nvPr/>
          </p:nvSpPr>
          <p:spPr bwMode="auto">
            <a:xfrm>
              <a:off x="22860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Oval 4"/>
            <p:cNvSpPr>
              <a:spLocks noChangeArrowheads="1"/>
            </p:cNvSpPr>
            <p:nvPr/>
          </p:nvSpPr>
          <p:spPr bwMode="auto">
            <a:xfrm>
              <a:off x="3962400" y="182880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Oval 5"/>
            <p:cNvSpPr>
              <a:spLocks noChangeArrowheads="1"/>
            </p:cNvSpPr>
            <p:nvPr/>
          </p:nvSpPr>
          <p:spPr bwMode="auto">
            <a:xfrm>
              <a:off x="2286000" y="2514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Oval 6"/>
            <p:cNvSpPr>
              <a:spLocks noChangeArrowheads="1"/>
            </p:cNvSpPr>
            <p:nvPr/>
          </p:nvSpPr>
          <p:spPr bwMode="auto">
            <a:xfrm>
              <a:off x="2971800" y="44196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Oval 7"/>
            <p:cNvSpPr>
              <a:spLocks noChangeArrowheads="1"/>
            </p:cNvSpPr>
            <p:nvPr/>
          </p:nvSpPr>
          <p:spPr bwMode="auto">
            <a:xfrm>
              <a:off x="3429000" y="114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Oval 8"/>
            <p:cNvSpPr>
              <a:spLocks noChangeArrowheads="1"/>
            </p:cNvSpPr>
            <p:nvPr/>
          </p:nvSpPr>
          <p:spPr bwMode="auto">
            <a:xfrm>
              <a:off x="4572000" y="114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Oval 9"/>
            <p:cNvSpPr>
              <a:spLocks noChangeArrowheads="1"/>
            </p:cNvSpPr>
            <p:nvPr/>
          </p:nvSpPr>
          <p:spPr bwMode="auto">
            <a:xfrm>
              <a:off x="39624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Oval 10"/>
            <p:cNvSpPr>
              <a:spLocks noChangeArrowheads="1"/>
            </p:cNvSpPr>
            <p:nvPr/>
          </p:nvSpPr>
          <p:spPr bwMode="auto">
            <a:xfrm>
              <a:off x="3276600" y="57912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Oval 11"/>
            <p:cNvSpPr>
              <a:spLocks noChangeArrowheads="1"/>
            </p:cNvSpPr>
            <p:nvPr/>
          </p:nvSpPr>
          <p:spPr bwMode="auto">
            <a:xfrm>
              <a:off x="5486400" y="3657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Oval 12"/>
            <p:cNvSpPr>
              <a:spLocks noChangeArrowheads="1"/>
            </p:cNvSpPr>
            <p:nvPr/>
          </p:nvSpPr>
          <p:spPr bwMode="auto">
            <a:xfrm>
              <a:off x="5486400" y="49530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Oval 13"/>
            <p:cNvSpPr>
              <a:spLocks noChangeArrowheads="1"/>
            </p:cNvSpPr>
            <p:nvPr/>
          </p:nvSpPr>
          <p:spPr bwMode="auto">
            <a:xfrm>
              <a:off x="5486400" y="2514600"/>
              <a:ext cx="228600" cy="228600"/>
            </a:xfrm>
            <a:prstGeom prst="ellipse">
              <a:avLst/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980" name="AutoShape 14"/>
            <p:cNvCxnSpPr>
              <a:cxnSpLocks noChangeShapeType="1"/>
              <a:stCxn id="40971" idx="4"/>
              <a:endCxn id="40968" idx="0"/>
            </p:cNvCxnSpPr>
            <p:nvPr/>
          </p:nvCxnSpPr>
          <p:spPr bwMode="auto">
            <a:xfrm>
              <a:off x="24003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1" name="AutoShape 15"/>
            <p:cNvCxnSpPr>
              <a:cxnSpLocks noChangeShapeType="1"/>
              <a:stCxn id="40968" idx="4"/>
              <a:endCxn id="40969" idx="0"/>
            </p:cNvCxnSpPr>
            <p:nvPr/>
          </p:nvCxnSpPr>
          <p:spPr bwMode="auto">
            <a:xfrm>
              <a:off x="24003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2" name="AutoShape 16"/>
            <p:cNvCxnSpPr>
              <a:cxnSpLocks noChangeShapeType="1"/>
              <a:stCxn id="40969" idx="7"/>
              <a:endCxn id="40972" idx="3"/>
            </p:cNvCxnSpPr>
            <p:nvPr/>
          </p:nvCxnSpPr>
          <p:spPr bwMode="auto">
            <a:xfrm flipV="1">
              <a:off x="2481263" y="4614863"/>
              <a:ext cx="523875" cy="3714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3" name="AutoShape 17"/>
            <p:cNvCxnSpPr>
              <a:cxnSpLocks noChangeShapeType="1"/>
              <a:stCxn id="40972" idx="1"/>
              <a:endCxn id="40968" idx="5"/>
            </p:cNvCxnSpPr>
            <p:nvPr/>
          </p:nvCxnSpPr>
          <p:spPr bwMode="auto">
            <a:xfrm flipH="1" flipV="1">
              <a:off x="2481263" y="3852863"/>
              <a:ext cx="523875" cy="600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4" name="AutoShape 18"/>
            <p:cNvCxnSpPr>
              <a:cxnSpLocks noChangeShapeType="1"/>
              <a:stCxn id="40972" idx="7"/>
              <a:endCxn id="40979" idx="3"/>
            </p:cNvCxnSpPr>
            <p:nvPr/>
          </p:nvCxnSpPr>
          <p:spPr bwMode="auto">
            <a:xfrm flipV="1">
              <a:off x="3167063" y="2709863"/>
              <a:ext cx="2352675" cy="17430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5" name="AutoShape 19"/>
            <p:cNvCxnSpPr>
              <a:cxnSpLocks noChangeShapeType="1"/>
              <a:stCxn id="40977" idx="1"/>
              <a:endCxn id="40971" idx="6"/>
            </p:cNvCxnSpPr>
            <p:nvPr/>
          </p:nvCxnSpPr>
          <p:spPr bwMode="auto">
            <a:xfrm flipH="1" flipV="1">
              <a:off x="2514600" y="2628900"/>
              <a:ext cx="3005138" cy="10620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6" name="AutoShape 20"/>
            <p:cNvCxnSpPr>
              <a:cxnSpLocks noChangeShapeType="1"/>
              <a:stCxn id="40970" idx="3"/>
              <a:endCxn id="40971" idx="6"/>
            </p:cNvCxnSpPr>
            <p:nvPr/>
          </p:nvCxnSpPr>
          <p:spPr bwMode="auto">
            <a:xfrm flipH="1">
              <a:off x="2514600" y="2024063"/>
              <a:ext cx="1481138" cy="6048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7" name="AutoShape 21"/>
            <p:cNvCxnSpPr>
              <a:cxnSpLocks noChangeShapeType="1"/>
              <a:stCxn id="40970" idx="5"/>
              <a:endCxn id="40979" idx="1"/>
            </p:cNvCxnSpPr>
            <p:nvPr/>
          </p:nvCxnSpPr>
          <p:spPr bwMode="auto">
            <a:xfrm>
              <a:off x="4157663" y="2024063"/>
              <a:ext cx="13620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8" name="AutoShape 22"/>
            <p:cNvCxnSpPr>
              <a:cxnSpLocks noChangeShapeType="1"/>
              <a:stCxn id="40970" idx="7"/>
              <a:endCxn id="40974" idx="3"/>
            </p:cNvCxnSpPr>
            <p:nvPr/>
          </p:nvCxnSpPr>
          <p:spPr bwMode="auto">
            <a:xfrm flipV="1">
              <a:off x="4157663" y="1338263"/>
              <a:ext cx="4476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89" name="AutoShape 23"/>
            <p:cNvCxnSpPr>
              <a:cxnSpLocks noChangeShapeType="1"/>
              <a:stCxn id="40974" idx="2"/>
              <a:endCxn id="40973" idx="6"/>
            </p:cNvCxnSpPr>
            <p:nvPr/>
          </p:nvCxnSpPr>
          <p:spPr bwMode="auto">
            <a:xfrm flipH="1">
              <a:off x="3657600" y="1257300"/>
              <a:ext cx="914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0" name="AutoShape 24"/>
            <p:cNvCxnSpPr>
              <a:cxnSpLocks noChangeShapeType="1"/>
              <a:stCxn id="40973" idx="5"/>
              <a:endCxn id="40970" idx="1"/>
            </p:cNvCxnSpPr>
            <p:nvPr/>
          </p:nvCxnSpPr>
          <p:spPr bwMode="auto">
            <a:xfrm>
              <a:off x="3624263" y="1338263"/>
              <a:ext cx="371475" cy="5238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1" name="AutoShape 25"/>
            <p:cNvCxnSpPr>
              <a:cxnSpLocks noChangeShapeType="1"/>
              <a:stCxn id="40970" idx="4"/>
              <a:endCxn id="40975" idx="0"/>
            </p:cNvCxnSpPr>
            <p:nvPr/>
          </p:nvCxnSpPr>
          <p:spPr bwMode="auto">
            <a:xfrm>
              <a:off x="4076700" y="2057400"/>
              <a:ext cx="0" cy="2895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2" name="AutoShape 26"/>
            <p:cNvCxnSpPr>
              <a:cxnSpLocks noChangeShapeType="1"/>
              <a:stCxn id="40970" idx="4"/>
              <a:endCxn id="40976" idx="0"/>
            </p:cNvCxnSpPr>
            <p:nvPr/>
          </p:nvCxnSpPr>
          <p:spPr bwMode="auto">
            <a:xfrm flipH="1">
              <a:off x="3390900" y="2057400"/>
              <a:ext cx="685800" cy="373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3" name="AutoShape 27"/>
            <p:cNvCxnSpPr>
              <a:cxnSpLocks noChangeShapeType="1"/>
              <a:stCxn id="40976" idx="7"/>
              <a:endCxn id="40975" idx="3"/>
            </p:cNvCxnSpPr>
            <p:nvPr/>
          </p:nvCxnSpPr>
          <p:spPr bwMode="auto">
            <a:xfrm flipV="1">
              <a:off x="3471863" y="5148263"/>
              <a:ext cx="523875" cy="6762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4" name="AutoShape 28"/>
            <p:cNvCxnSpPr>
              <a:cxnSpLocks noChangeShapeType="1"/>
              <a:stCxn id="40975" idx="2"/>
              <a:endCxn id="40969" idx="6"/>
            </p:cNvCxnSpPr>
            <p:nvPr/>
          </p:nvCxnSpPr>
          <p:spPr bwMode="auto">
            <a:xfrm flipH="1">
              <a:off x="2514600" y="5067300"/>
              <a:ext cx="14478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5" name="AutoShape 29"/>
            <p:cNvCxnSpPr>
              <a:cxnSpLocks noChangeShapeType="1"/>
              <a:stCxn id="40975" idx="6"/>
              <a:endCxn id="40978" idx="2"/>
            </p:cNvCxnSpPr>
            <p:nvPr/>
          </p:nvCxnSpPr>
          <p:spPr bwMode="auto">
            <a:xfrm>
              <a:off x="4191000" y="5067300"/>
              <a:ext cx="12954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6" name="AutoShape 30"/>
            <p:cNvCxnSpPr>
              <a:cxnSpLocks noChangeShapeType="1"/>
              <a:stCxn id="40978" idx="0"/>
              <a:endCxn id="40977" idx="4"/>
            </p:cNvCxnSpPr>
            <p:nvPr/>
          </p:nvCxnSpPr>
          <p:spPr bwMode="auto">
            <a:xfrm flipV="1">
              <a:off x="5600700" y="3886200"/>
              <a:ext cx="0" cy="1066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0997" name="AutoShape 31"/>
            <p:cNvCxnSpPr>
              <a:cxnSpLocks noChangeShapeType="1"/>
              <a:stCxn id="40977" idx="0"/>
              <a:endCxn id="40979" idx="4"/>
            </p:cNvCxnSpPr>
            <p:nvPr/>
          </p:nvCxnSpPr>
          <p:spPr bwMode="auto">
            <a:xfrm flipV="1">
              <a:off x="5600700" y="2743200"/>
              <a:ext cx="0" cy="914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05856" name="Text Box 32"/>
          <p:cNvSpPr txBox="1">
            <a:spLocks noChangeArrowheads="1"/>
          </p:cNvSpPr>
          <p:nvPr/>
        </p:nvSpPr>
        <p:spPr bwMode="auto">
          <a:xfrm>
            <a:off x="4884738" y="4090988"/>
            <a:ext cx="4090987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can</a:t>
            </a:r>
            <a:r>
              <a:rPr lang="en-US" sz="3600" b="1" i="1" dirty="0">
                <a:solidFill>
                  <a:srgbClr val="FF0000"/>
                </a:solidFill>
                <a:latin typeface="+mj-lt"/>
              </a:rPr>
              <a:t>not </a:t>
            </a:r>
            <a:r>
              <a:rPr lang="en-US" sz="3600" dirty="0">
                <a:latin typeface="+mj-lt"/>
              </a:rPr>
              <a:t>be colored 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2 </a:t>
            </a:r>
            <a:r>
              <a:rPr lang="en-US" sz="3600" dirty="0">
                <a:latin typeface="+mj-lt"/>
              </a:rPr>
              <a:t>colors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065713" y="1239838"/>
            <a:ext cx="354965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i="1" dirty="0">
                <a:solidFill>
                  <a:srgbClr val="008000"/>
                </a:solidFill>
                <a:latin typeface="+mj-lt"/>
              </a:rPr>
              <a:t>can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dirty="0">
                <a:latin typeface="+mj-lt"/>
              </a:rPr>
              <a:t>be colored</a:t>
            </a:r>
          </a:p>
          <a:p>
            <a:pPr>
              <a:defRPr/>
            </a:pPr>
            <a:r>
              <a:rPr lang="en-US" sz="3600" dirty="0">
                <a:latin typeface="+mj-lt"/>
              </a:rPr>
              <a:t>with </a:t>
            </a:r>
            <a:r>
              <a:rPr lang="en-US" sz="3600" b="1" dirty="0">
                <a:solidFill>
                  <a:srgbClr val="008000"/>
                </a:solidFill>
                <a:latin typeface="+mj-lt"/>
              </a:rPr>
              <a:t>3</a:t>
            </a:r>
            <a:r>
              <a:rPr lang="en-US" sz="3600" dirty="0">
                <a:latin typeface="+mj-lt"/>
              </a:rPr>
              <a:t> colors</a:t>
            </a:r>
            <a:endParaRPr lang="en-US" sz="3600" dirty="0">
              <a:latin typeface="Times New Roman" pitchFamily="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5963" y="5251450"/>
            <a:ext cx="2073275" cy="82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rgbClr val="0033CC"/>
                </a:solidFill>
                <a:latin typeface="+mj-lt"/>
              </a:rPr>
              <a:t>proof?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119313" y="60325"/>
            <a:ext cx="49545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slightly tricky c</a:t>
            </a:r>
            <a:r>
              <a:rPr lang="en-US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oloring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510E51B6-39DF-4A40-B05C-BBC34346DA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56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 dirty="0" smtClean="0"/>
              <a:t>coloring arbitrary graphs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04800" y="15875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2-colorable?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easy to check</a:t>
            </a:r>
          </a:p>
          <a:p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3-colorable?  </a:t>
            </a:r>
            <a:r>
              <a:rPr lang="en-US" sz="4800" dirty="0">
                <a:latin typeface="Comic Sans MS" pitchFamily="8" charset="0"/>
              </a:rPr>
              <a:t>--</a:t>
            </a:r>
            <a:r>
              <a:rPr lang="en-US" sz="4800" dirty="0">
                <a:solidFill>
                  <a:srgbClr val="FF00FF"/>
                </a:solidFill>
                <a:latin typeface="Comic Sans MS" pitchFamily="8" charset="0"/>
              </a:rPr>
              <a:t>hard to check</a:t>
            </a:r>
          </a:p>
          <a:p>
            <a:r>
              <a:rPr lang="en-US" sz="4400" dirty="0">
                <a:solidFill>
                  <a:schemeClr val="accent2"/>
                </a:solidFill>
                <a:latin typeface="Comic Sans MS" pitchFamily="8" charset="0"/>
              </a:rPr>
              <a:t>                          </a:t>
            </a:r>
            <a:r>
              <a:rPr lang="en-US" sz="4400" dirty="0">
                <a:latin typeface="Comic Sans MS" pitchFamily="8" charset="0"/>
              </a:rPr>
              <a:t>(even if planar)</a:t>
            </a:r>
          </a:p>
          <a:p>
            <a:r>
              <a:rPr lang="en-US" sz="5400" dirty="0" smtClean="0">
                <a:solidFill>
                  <a:srgbClr val="0033CC"/>
                </a:solidFill>
                <a:latin typeface="Comic Sans MS" pitchFamily="8" charset="0"/>
              </a:rPr>
              <a:t>find </a:t>
            </a:r>
            <a:r>
              <a:rPr lang="en-US" sz="54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(</a:t>
            </a:r>
            <a:r>
              <a:rPr lang="en-US" sz="5400" kern="0" dirty="0" smtClean="0">
                <a:solidFill>
                  <a:srgbClr val="0033CC"/>
                </a:solidFill>
                <a:latin typeface="Comic Sans MS"/>
                <a:sym typeface="Euclid Symbol" pitchFamily="18" charset="2"/>
              </a:rPr>
              <a:t>G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/>
                <a:ea typeface="+mn-ea"/>
                <a:cs typeface="+mn-cs"/>
                <a:sym typeface="Euclid Symbol" pitchFamily="18" charset="2"/>
              </a:rPr>
              <a:t>)?</a:t>
            </a:r>
            <a:r>
              <a:rPr lang="en-US" sz="4400" dirty="0" smtClean="0">
                <a:latin typeface="Comic Sans MS" pitchFamily="8" charset="0"/>
              </a:rPr>
              <a:t>   </a:t>
            </a:r>
            <a:r>
              <a:rPr lang="en-US" sz="4400" dirty="0">
                <a:latin typeface="Comic Sans MS" pitchFamily="8" charset="0"/>
              </a:rPr>
              <a:t>--theoretically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no </a:t>
            </a:r>
            <a:r>
              <a:rPr lang="en-US" sz="4400" dirty="0">
                <a:latin typeface="Comic Sans MS" pitchFamily="8" charset="0"/>
              </a:rPr>
              <a:t>harder than 3-color, but </a:t>
            </a:r>
            <a:r>
              <a:rPr lang="en-US" sz="4400" dirty="0" smtClean="0">
                <a:latin typeface="Comic Sans MS" pitchFamily="8" charset="0"/>
              </a:rPr>
              <a:t>  </a:t>
            </a:r>
          </a:p>
          <a:p>
            <a:r>
              <a:rPr lang="en-US" sz="4400" dirty="0">
                <a:latin typeface="Comic Sans MS" pitchFamily="8" charset="0"/>
              </a:rPr>
              <a:t> </a:t>
            </a:r>
            <a:r>
              <a:rPr lang="en-US" sz="4400" dirty="0" smtClean="0">
                <a:latin typeface="Comic Sans MS" pitchFamily="8" charset="0"/>
              </a:rPr>
              <a:t> harder </a:t>
            </a:r>
            <a:r>
              <a:rPr lang="en-US" sz="4400" dirty="0">
                <a:latin typeface="Comic Sans MS" pitchFamily="8" charset="0"/>
              </a:rPr>
              <a:t>in practice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D5668235-E03E-4605-947B-4EFCEE6AD82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</a:rPr>
              <a:t/>
            </a:r>
            <a:br>
              <a:rPr lang="en-US" sz="8800" b="1">
                <a:solidFill>
                  <a:schemeClr val="tx2"/>
                </a:solidFill>
              </a:rPr>
            </a:br>
            <a:endParaRPr lang="en-US" sz="8800" b="1">
              <a:solidFill>
                <a:schemeClr val="tx2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59242" y="2619198"/>
            <a:ext cx="8710898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800" b="1" dirty="0" smtClean="0">
                <a:solidFill>
                  <a:schemeClr val="tx2"/>
                </a:solidFill>
                <a:latin typeface="+mj-lt"/>
              </a:rPr>
              <a:t>Connectivity</a:t>
            </a:r>
          </a:p>
        </p:txBody>
      </p:sp>
      <p:sp>
        <p:nvSpPr>
          <p:cNvPr id="25605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34867" y="6604000"/>
            <a:ext cx="1109133" cy="2540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E8C0CA2E-CEA8-406D-BF7C-40C36FC3A25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70" y="1284822"/>
            <a:ext cx="8678332" cy="4184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Every graph consists of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 separate connected</a:t>
            </a:r>
          </a:p>
          <a:p>
            <a:pPr algn="ctr"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pieces (</a:t>
            </a:r>
            <a:r>
              <a:rPr lang="en-US" altLang="zh-CN" sz="5400" dirty="0" err="1" smtClean="0">
                <a:ea typeface="宋体" pitchFamily="2" charset="-122"/>
              </a:rPr>
              <a:t>subgraphs</a:t>
            </a:r>
            <a:r>
              <a:rPr lang="en-US" altLang="zh-CN" sz="5400" dirty="0" smtClean="0">
                <a:ea typeface="宋体" pitchFamily="2" charset="-122"/>
              </a:rPr>
              <a:t>) called</a:t>
            </a:r>
          </a:p>
          <a:p>
            <a:pPr algn="ctr" eaLnBrk="1" hangingPunct="1">
              <a:buFontTx/>
              <a:buNone/>
            </a:pPr>
            <a:r>
              <a:rPr lang="en-US" altLang="zh-CN" sz="6000" dirty="0" smtClean="0">
                <a:solidFill>
                  <a:srgbClr val="0033CC"/>
                </a:solidFill>
                <a:ea typeface="宋体" pitchFamily="2" charset="-122"/>
              </a:rPr>
              <a:t>connected components</a:t>
            </a:r>
          </a:p>
        </p:txBody>
      </p:sp>
      <p:sp>
        <p:nvSpPr>
          <p:cNvPr id="53252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22566D6A-3198-4289-99D7-241FB68E31E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19538" y="2312988"/>
            <a:ext cx="2436812" cy="700087"/>
            <a:chOff x="2672" y="3232"/>
            <a:chExt cx="994" cy="262"/>
          </a:xfrm>
        </p:grpSpPr>
        <p:sp>
          <p:nvSpPr>
            <p:cNvPr id="54313" name="Oval 5"/>
            <p:cNvSpPr>
              <a:spLocks noChangeArrowheads="1"/>
            </p:cNvSpPr>
            <p:nvPr/>
          </p:nvSpPr>
          <p:spPr bwMode="auto">
            <a:xfrm>
              <a:off x="3064" y="323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4314" name="Text Box 6"/>
            <p:cNvSpPr txBox="1">
              <a:spLocks noChangeArrowheads="1"/>
            </p:cNvSpPr>
            <p:nvPr/>
          </p:nvSpPr>
          <p:spPr bwMode="auto">
            <a:xfrm>
              <a:off x="2672" y="3300"/>
              <a:ext cx="99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+mj-lt"/>
                  <a:ea typeface="宋体" pitchFamily="2" charset="-122"/>
                </a:rPr>
                <a:t>East Campus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23000" y="1276351"/>
            <a:ext cx="2870200" cy="1644651"/>
            <a:chOff x="3920" y="2039"/>
            <a:chExt cx="1808" cy="1036"/>
          </a:xfrm>
        </p:grpSpPr>
        <p:sp>
          <p:nvSpPr>
            <p:cNvPr id="54304" name="Oval 8"/>
            <p:cNvSpPr>
              <a:spLocks noChangeArrowheads="1"/>
            </p:cNvSpPr>
            <p:nvPr/>
          </p:nvSpPr>
          <p:spPr bwMode="auto">
            <a:xfrm>
              <a:off x="4048" y="266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5" name="Oval 9"/>
            <p:cNvSpPr>
              <a:spLocks noChangeArrowheads="1"/>
            </p:cNvSpPr>
            <p:nvPr/>
          </p:nvSpPr>
          <p:spPr bwMode="auto">
            <a:xfrm>
              <a:off x="4040" y="236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6" name="Oval 10"/>
            <p:cNvSpPr>
              <a:spLocks noChangeArrowheads="1"/>
            </p:cNvSpPr>
            <p:nvPr/>
          </p:nvSpPr>
          <p:spPr bwMode="auto">
            <a:xfrm>
              <a:off x="4352" y="267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7" name="Oval 11"/>
            <p:cNvSpPr>
              <a:spLocks noChangeArrowheads="1"/>
            </p:cNvSpPr>
            <p:nvPr/>
          </p:nvSpPr>
          <p:spPr bwMode="auto">
            <a:xfrm>
              <a:off x="4360" y="294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308" name="Text Box 12"/>
            <p:cNvSpPr txBox="1">
              <a:spLocks noChangeArrowheads="1"/>
            </p:cNvSpPr>
            <p:nvPr/>
          </p:nvSpPr>
          <p:spPr bwMode="auto">
            <a:xfrm>
              <a:off x="4512" y="2552"/>
              <a:ext cx="12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E25</a:t>
              </a:r>
            </a:p>
            <a:p>
              <a:r>
                <a:rPr lang="en-US" altLang="zh-CN" sz="2400" b="1">
                  <a:latin typeface="+mj-lt"/>
                  <a:ea typeface="宋体" pitchFamily="2" charset="-122"/>
                </a:rPr>
                <a:t>Med Center</a:t>
              </a:r>
            </a:p>
          </p:txBody>
        </p:sp>
        <p:sp>
          <p:nvSpPr>
            <p:cNvPr id="54309" name="Text Box 13"/>
            <p:cNvSpPr txBox="1">
              <a:spLocks noChangeArrowheads="1"/>
            </p:cNvSpPr>
            <p:nvPr/>
          </p:nvSpPr>
          <p:spPr bwMode="auto">
            <a:xfrm>
              <a:off x="3920" y="2039"/>
              <a:ext cx="47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E17</a:t>
              </a:r>
            </a:p>
          </p:txBody>
        </p:sp>
        <p:cxnSp>
          <p:nvCxnSpPr>
            <p:cNvPr id="54310" name="AutoShape 14"/>
            <p:cNvCxnSpPr>
              <a:cxnSpLocks noChangeShapeType="1"/>
              <a:stCxn id="54305" idx="4"/>
              <a:endCxn id="54304" idx="0"/>
            </p:cNvCxnSpPr>
            <p:nvPr/>
          </p:nvCxnSpPr>
          <p:spPr bwMode="auto">
            <a:xfrm>
              <a:off x="4088" y="2456"/>
              <a:ext cx="8" cy="2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1" name="AutoShape 15"/>
            <p:cNvCxnSpPr>
              <a:cxnSpLocks noChangeShapeType="1"/>
              <a:stCxn id="54304" idx="6"/>
              <a:endCxn id="54306" idx="2"/>
            </p:cNvCxnSpPr>
            <p:nvPr/>
          </p:nvCxnSpPr>
          <p:spPr bwMode="auto">
            <a:xfrm>
              <a:off x="4144" y="2712"/>
              <a:ext cx="208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12" name="AutoShape 16"/>
            <p:cNvCxnSpPr>
              <a:cxnSpLocks noChangeShapeType="1"/>
              <a:stCxn id="54306" idx="4"/>
              <a:endCxn id="54307" idx="0"/>
            </p:cNvCxnSpPr>
            <p:nvPr/>
          </p:nvCxnSpPr>
          <p:spPr bwMode="auto">
            <a:xfrm>
              <a:off x="4400" y="2768"/>
              <a:ext cx="8" cy="17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grpSp>
        <p:nvGrpSpPr>
          <p:cNvPr id="54277" name="Group 17"/>
          <p:cNvGrpSpPr>
            <a:grpSpLocks/>
          </p:cNvGrpSpPr>
          <p:nvPr/>
        </p:nvGrpSpPr>
        <p:grpSpPr bwMode="auto">
          <a:xfrm>
            <a:off x="111125" y="1101724"/>
            <a:ext cx="4522195" cy="2407896"/>
            <a:chOff x="280" y="2055"/>
            <a:chExt cx="2392" cy="1311"/>
          </a:xfrm>
        </p:grpSpPr>
        <p:sp>
          <p:nvSpPr>
            <p:cNvPr id="54281" name="Oval 18"/>
            <p:cNvSpPr>
              <a:spLocks noChangeArrowheads="1"/>
            </p:cNvSpPr>
            <p:nvPr/>
          </p:nvSpPr>
          <p:spPr bwMode="auto">
            <a:xfrm>
              <a:off x="860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2" name="Oval 19"/>
            <p:cNvSpPr>
              <a:spLocks noChangeArrowheads="1"/>
            </p:cNvSpPr>
            <p:nvPr/>
          </p:nvSpPr>
          <p:spPr bwMode="auto">
            <a:xfrm>
              <a:off x="128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3" name="Oval 20"/>
            <p:cNvSpPr>
              <a:spLocks noChangeArrowheads="1"/>
            </p:cNvSpPr>
            <p:nvPr/>
          </p:nvSpPr>
          <p:spPr bwMode="auto">
            <a:xfrm>
              <a:off x="128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4" name="Oval 21"/>
            <p:cNvSpPr>
              <a:spLocks noChangeArrowheads="1"/>
            </p:cNvSpPr>
            <p:nvPr/>
          </p:nvSpPr>
          <p:spPr bwMode="auto">
            <a:xfrm>
              <a:off x="860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5" name="Oval 22"/>
            <p:cNvSpPr>
              <a:spLocks noChangeArrowheads="1"/>
            </p:cNvSpPr>
            <p:nvPr/>
          </p:nvSpPr>
          <p:spPr bwMode="auto">
            <a:xfrm>
              <a:off x="1728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6" name="Oval 23"/>
            <p:cNvSpPr>
              <a:spLocks noChangeArrowheads="1"/>
            </p:cNvSpPr>
            <p:nvPr/>
          </p:nvSpPr>
          <p:spPr bwMode="auto">
            <a:xfrm>
              <a:off x="1728" y="278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87" name="Text Box 24"/>
            <p:cNvSpPr txBox="1">
              <a:spLocks noChangeArrowheads="1"/>
            </p:cNvSpPr>
            <p:nvPr/>
          </p:nvSpPr>
          <p:spPr bwMode="auto">
            <a:xfrm>
              <a:off x="280" y="2880"/>
              <a:ext cx="207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宋体" pitchFamily="2" charset="-122"/>
                </a:rPr>
                <a:t>4</a:t>
              </a:r>
            </a:p>
            <a:p>
              <a:pPr algn="ctr"/>
              <a:r>
                <a:rPr lang="en-US" altLang="zh-CN" sz="2800" b="1" dirty="0" smtClean="0">
                  <a:latin typeface="+mj-lt"/>
                  <a:ea typeface="宋体" pitchFamily="2" charset="-122"/>
                </a:rPr>
                <a:t>Infinite </a:t>
              </a:r>
              <a:r>
                <a:rPr lang="en-US" altLang="zh-CN" sz="2800" b="1" dirty="0">
                  <a:latin typeface="+mj-lt"/>
                  <a:ea typeface="宋体" pitchFamily="2" charset="-122"/>
                </a:rPr>
                <a:t>corridor</a:t>
              </a:r>
            </a:p>
          </p:txBody>
        </p:sp>
        <p:sp>
          <p:nvSpPr>
            <p:cNvPr id="54288" name="Text Box 25"/>
            <p:cNvSpPr txBox="1">
              <a:spLocks noChangeArrowheads="1"/>
            </p:cNvSpPr>
            <p:nvPr/>
          </p:nvSpPr>
          <p:spPr bwMode="auto">
            <a:xfrm>
              <a:off x="748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13</a:t>
              </a:r>
            </a:p>
          </p:txBody>
        </p:sp>
        <p:sp>
          <p:nvSpPr>
            <p:cNvPr id="54289" name="Text Box 26"/>
            <p:cNvSpPr txBox="1">
              <a:spLocks noChangeArrowheads="1"/>
            </p:cNvSpPr>
            <p:nvPr/>
          </p:nvSpPr>
          <p:spPr bwMode="auto">
            <a:xfrm>
              <a:off x="728" y="2863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10</a:t>
              </a:r>
            </a:p>
          </p:txBody>
        </p:sp>
        <p:sp>
          <p:nvSpPr>
            <p:cNvPr id="54290" name="Text Box 27"/>
            <p:cNvSpPr txBox="1">
              <a:spLocks noChangeArrowheads="1"/>
            </p:cNvSpPr>
            <p:nvPr/>
          </p:nvSpPr>
          <p:spPr bwMode="auto">
            <a:xfrm>
              <a:off x="1192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12</a:t>
              </a:r>
            </a:p>
          </p:txBody>
        </p:sp>
        <p:sp>
          <p:nvSpPr>
            <p:cNvPr id="54291" name="Text Box 28"/>
            <p:cNvSpPr txBox="1">
              <a:spLocks noChangeArrowheads="1"/>
            </p:cNvSpPr>
            <p:nvPr/>
          </p:nvSpPr>
          <p:spPr bwMode="auto">
            <a:xfrm>
              <a:off x="16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26</a:t>
              </a:r>
            </a:p>
          </p:txBody>
        </p:sp>
        <p:sp>
          <p:nvSpPr>
            <p:cNvPr id="54292" name="Text Box 29"/>
            <p:cNvSpPr txBox="1">
              <a:spLocks noChangeArrowheads="1"/>
            </p:cNvSpPr>
            <p:nvPr/>
          </p:nvSpPr>
          <p:spPr bwMode="auto">
            <a:xfrm>
              <a:off x="1645" y="2873"/>
              <a:ext cx="19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8</a:t>
              </a:r>
            </a:p>
          </p:txBody>
        </p:sp>
        <p:sp>
          <p:nvSpPr>
            <p:cNvPr id="54293" name="Oval 30"/>
            <p:cNvSpPr>
              <a:spLocks noChangeArrowheads="1"/>
            </p:cNvSpPr>
            <p:nvPr/>
          </p:nvSpPr>
          <p:spPr bwMode="auto">
            <a:xfrm>
              <a:off x="2136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4" name="Oval 31"/>
            <p:cNvSpPr>
              <a:spLocks noChangeArrowheads="1"/>
            </p:cNvSpPr>
            <p:nvPr/>
          </p:nvSpPr>
          <p:spPr bwMode="auto">
            <a:xfrm>
              <a:off x="2464" y="234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宋体" pitchFamily="2" charset="-122"/>
              </a:endParaRPr>
            </a:p>
          </p:txBody>
        </p:sp>
        <p:sp>
          <p:nvSpPr>
            <p:cNvPr id="54295" name="Text Box 32"/>
            <p:cNvSpPr txBox="1">
              <a:spLocks noChangeArrowheads="1"/>
            </p:cNvSpPr>
            <p:nvPr/>
          </p:nvSpPr>
          <p:spPr bwMode="auto">
            <a:xfrm>
              <a:off x="2024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16</a:t>
              </a:r>
            </a:p>
          </p:txBody>
        </p:sp>
        <p:sp>
          <p:nvSpPr>
            <p:cNvPr id="54296" name="Text Box 33"/>
            <p:cNvSpPr txBox="1">
              <a:spLocks noChangeArrowheads="1"/>
            </p:cNvSpPr>
            <p:nvPr/>
          </p:nvSpPr>
          <p:spPr bwMode="auto">
            <a:xfrm>
              <a:off x="2376" y="2055"/>
              <a:ext cx="2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j-lt"/>
                  <a:ea typeface="宋体" pitchFamily="2" charset="-122"/>
                </a:rPr>
                <a:t>66</a:t>
              </a:r>
            </a:p>
          </p:txBody>
        </p:sp>
        <p:cxnSp>
          <p:nvCxnSpPr>
            <p:cNvPr id="54297" name="AutoShape 34"/>
            <p:cNvCxnSpPr>
              <a:cxnSpLocks noChangeShapeType="1"/>
              <a:stCxn id="54293" idx="6"/>
              <a:endCxn id="54294" idx="2"/>
            </p:cNvCxnSpPr>
            <p:nvPr/>
          </p:nvCxnSpPr>
          <p:spPr bwMode="auto">
            <a:xfrm>
              <a:off x="2232" y="2388"/>
              <a:ext cx="2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8" name="AutoShape 35"/>
            <p:cNvCxnSpPr>
              <a:cxnSpLocks noChangeShapeType="1"/>
              <a:stCxn id="54293" idx="2"/>
              <a:endCxn id="54285" idx="6"/>
            </p:cNvCxnSpPr>
            <p:nvPr/>
          </p:nvCxnSpPr>
          <p:spPr bwMode="auto">
            <a:xfrm flipH="1">
              <a:off x="1824" y="2388"/>
              <a:ext cx="3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299" name="AutoShape 36"/>
            <p:cNvCxnSpPr>
              <a:cxnSpLocks noChangeShapeType="1"/>
              <a:stCxn id="54285" idx="4"/>
              <a:endCxn id="54286" idx="0"/>
            </p:cNvCxnSpPr>
            <p:nvPr/>
          </p:nvCxnSpPr>
          <p:spPr bwMode="auto">
            <a:xfrm>
              <a:off x="177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0" name="AutoShape 37"/>
            <p:cNvCxnSpPr>
              <a:cxnSpLocks noChangeShapeType="1"/>
              <a:stCxn id="54286" idx="2"/>
              <a:endCxn id="54282" idx="6"/>
            </p:cNvCxnSpPr>
            <p:nvPr/>
          </p:nvCxnSpPr>
          <p:spPr bwMode="auto">
            <a:xfrm flipH="1">
              <a:off x="1384" y="2832"/>
              <a:ext cx="3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1" name="AutoShape 38"/>
            <p:cNvCxnSpPr>
              <a:cxnSpLocks noChangeShapeType="1"/>
              <a:stCxn id="54282" idx="0"/>
              <a:endCxn id="54283" idx="4"/>
            </p:cNvCxnSpPr>
            <p:nvPr/>
          </p:nvCxnSpPr>
          <p:spPr bwMode="auto">
            <a:xfrm flipV="1">
              <a:off x="1336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2" name="AutoShape 39"/>
            <p:cNvCxnSpPr>
              <a:cxnSpLocks noChangeShapeType="1"/>
              <a:stCxn id="54284" idx="4"/>
              <a:endCxn id="54281" idx="0"/>
            </p:cNvCxnSpPr>
            <p:nvPr/>
          </p:nvCxnSpPr>
          <p:spPr bwMode="auto">
            <a:xfrm>
              <a:off x="908" y="2436"/>
              <a:ext cx="0" cy="3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4303" name="AutoShape 40"/>
            <p:cNvCxnSpPr>
              <a:cxnSpLocks noChangeShapeType="1"/>
              <a:stCxn id="54281" idx="6"/>
              <a:endCxn id="54282" idx="2"/>
            </p:cNvCxnSpPr>
            <p:nvPr/>
          </p:nvCxnSpPr>
          <p:spPr bwMode="auto">
            <a:xfrm>
              <a:off x="956" y="2832"/>
              <a:ext cx="3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767017" name="Text Box 41"/>
          <p:cNvSpPr txBox="1">
            <a:spLocks noChangeArrowheads="1"/>
          </p:cNvSpPr>
          <p:nvPr/>
        </p:nvSpPr>
        <p:spPr bwMode="auto">
          <a:xfrm>
            <a:off x="1855788" y="3556000"/>
            <a:ext cx="5970587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3 connected components</a:t>
            </a:r>
          </a:p>
        </p:txBody>
      </p:sp>
      <p:sp>
        <p:nvSpPr>
          <p:cNvPr id="7670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23850" y="4456113"/>
            <a:ext cx="8540750" cy="175842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t</a:t>
            </a:r>
            <a:r>
              <a:rPr lang="en-US" altLang="zh-CN" sz="4000" dirty="0" smtClean="0">
                <a:ea typeface="宋体" pitchFamily="2" charset="-122"/>
              </a:rPr>
              <a:t>he more connected components, </a:t>
            </a:r>
          </a:p>
          <a:p>
            <a:pPr eaLnBrk="1" hangingPunct="1">
              <a:buFontTx/>
              <a:buNone/>
            </a:pPr>
            <a:r>
              <a:rPr lang="en-US" altLang="zh-CN" sz="4000" dirty="0" smtClean="0">
                <a:ea typeface="宋体" pitchFamily="2" charset="-122"/>
              </a:rPr>
              <a:t>the more “broken up" the graph is.</a:t>
            </a:r>
          </a:p>
        </p:txBody>
      </p:sp>
      <p:sp>
        <p:nvSpPr>
          <p:cNvPr id="5428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2AA0A689-E25D-4F86-90AF-6C007F5FC4CA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7" grpId="0"/>
      <p:bldP spid="7670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174750"/>
            <a:ext cx="8620125" cy="2025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dirty="0" smtClean="0">
                <a:ea typeface="宋体" pitchFamily="2" charset="-122"/>
              </a:rPr>
              <a:t>The connected </a:t>
            </a: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component</a:t>
            </a:r>
          </a:p>
          <a:p>
            <a:pPr eaLnBrk="1" hangingPunct="1">
              <a:buFontTx/>
              <a:buNone/>
            </a:pPr>
            <a:r>
              <a:rPr lang="en-US" altLang="zh-CN" sz="5400" dirty="0" smtClean="0">
                <a:solidFill>
                  <a:srgbClr val="0033CC"/>
                </a:solidFill>
                <a:ea typeface="宋体" pitchFamily="2" charset="-122"/>
              </a:rPr>
              <a:t>of vertex</a:t>
            </a:r>
            <a:r>
              <a:rPr lang="en-US" altLang="zh-CN" sz="5400" dirty="0" smtClean="0">
                <a:ea typeface="宋体" pitchFamily="2" charset="-122"/>
              </a:rPr>
              <a:t> </a:t>
            </a:r>
            <a:r>
              <a:rPr lang="en-US" altLang="zh-CN" sz="5400" dirty="0" err="1" smtClean="0">
                <a:solidFill>
                  <a:srgbClr val="0033CC"/>
                </a:solidFill>
                <a:ea typeface="宋体" pitchFamily="2" charset="-122"/>
              </a:rPr>
              <a:t>v</a:t>
            </a:r>
            <a:r>
              <a:rPr lang="en-US" altLang="zh-CN" sz="5400" i="1" dirty="0" smtClean="0">
                <a:solidFill>
                  <a:srgbClr val="0033CC"/>
                </a:solidFill>
                <a:ea typeface="宋体" pitchFamily="2" charset="-122"/>
              </a:rPr>
              <a:t>  </a:t>
            </a:r>
            <a:r>
              <a:rPr lang="en-US" altLang="zh-CN" sz="5400" dirty="0" smtClean="0">
                <a:ea typeface="宋体" pitchFamily="2" charset="-122"/>
              </a:rPr>
              <a:t>::=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47675" y="3414713"/>
          <a:ext cx="8324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4" imgW="1904760" imgH="279360" progId="Equation.DSMT4">
                  <p:embed/>
                </p:oleObj>
              </mc:Choice>
              <mc:Fallback>
                <p:oleObj name="Equation" r:id="rId4" imgW="19047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3414713"/>
                        <a:ext cx="8324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80DF07F0-4624-407F-A2EA-092845FC7F42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Connected Components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1730375"/>
            <a:ext cx="8120062" cy="3559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So a graph is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ea typeface="宋体" pitchFamily="2" charset="-122"/>
              </a:rPr>
              <a:t>iff  it has only</a:t>
            </a:r>
          </a:p>
          <a:p>
            <a:pPr eaLnBrk="1" hangingPunct="1">
              <a:buFontTx/>
              <a:buNone/>
            </a:pP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1</a:t>
            </a:r>
            <a:r>
              <a:rPr lang="en-US" altLang="zh-CN" sz="5400" smtClean="0">
                <a:ea typeface="宋体" pitchFamily="2" charset="-122"/>
              </a:rPr>
              <a:t> </a:t>
            </a:r>
            <a:r>
              <a:rPr lang="en-US" altLang="zh-CN" sz="5400" smtClean="0">
                <a:solidFill>
                  <a:srgbClr val="0033CC"/>
                </a:solidFill>
                <a:ea typeface="宋体" pitchFamily="2" charset="-122"/>
              </a:rPr>
              <a:t>connected component</a:t>
            </a:r>
          </a:p>
        </p:txBody>
      </p:sp>
      <p:sp>
        <p:nvSpPr>
          <p:cNvPr id="5530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D0DFB3D4-A8AF-4261-BAED-EDE6AD83D9C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Airline Schedule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528888" y="2065338"/>
            <a:ext cx="1022350" cy="3937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endParaRPr lang="en-US" sz="3600">
              <a:latin typeface="Comic Sans MS" pitchFamily="8" charset="0"/>
            </a:endParaRPr>
          </a:p>
          <a:p>
            <a:pPr algn="r"/>
            <a:r>
              <a:rPr lang="en-US" sz="3600">
                <a:latin typeface="Comic Sans MS" pitchFamily="8" charset="0"/>
              </a:rPr>
              <a:t>122</a:t>
            </a:r>
          </a:p>
          <a:p>
            <a:pPr algn="r"/>
            <a:r>
              <a:rPr lang="en-US" sz="3600">
                <a:latin typeface="Comic Sans MS" pitchFamily="8" charset="0"/>
              </a:rPr>
              <a:t>145</a:t>
            </a:r>
          </a:p>
          <a:p>
            <a:pPr algn="r"/>
            <a:r>
              <a:rPr lang="en-US" sz="3600">
                <a:latin typeface="Comic Sans MS" pitchFamily="8" charset="0"/>
              </a:rPr>
              <a:t>  67</a:t>
            </a:r>
          </a:p>
          <a:p>
            <a:pPr algn="r"/>
            <a:r>
              <a:rPr lang="en-US" sz="3600">
                <a:latin typeface="Comic Sans MS" pitchFamily="8" charset="0"/>
              </a:rPr>
              <a:t>257</a:t>
            </a:r>
          </a:p>
          <a:p>
            <a:pPr algn="r"/>
            <a:r>
              <a:rPr lang="en-US" sz="3600">
                <a:latin typeface="Comic Sans MS" pitchFamily="8" charset="0"/>
              </a:rPr>
              <a:t>306</a:t>
            </a:r>
          </a:p>
          <a:p>
            <a:pPr algn="r"/>
            <a:r>
              <a:rPr lang="en-US" sz="3600">
                <a:latin typeface="Comic Sans MS" pitchFamily="8" charset="0"/>
              </a:rPr>
              <a:t>  99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581400" y="2743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81400" y="32766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81400" y="38100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581400" y="43434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81400" y="48768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581400" y="5410200"/>
            <a:ext cx="426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14600" y="2590800"/>
            <a:ext cx="5486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81400" y="4343400"/>
            <a:ext cx="838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86200" y="2743200"/>
            <a:ext cx="533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962400" y="5410200"/>
            <a:ext cx="2286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572000" y="32766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486400" y="3810000"/>
            <a:ext cx="7620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96913" y="3640138"/>
            <a:ext cx="16605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 sz="3600">
                <a:latin typeface="Comic Sans MS" pitchFamily="8" charset="0"/>
              </a:rPr>
              <a:t>Flights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17900" y="1912938"/>
            <a:ext cx="2835275" cy="641350"/>
            <a:chOff x="1584" y="1205"/>
            <a:chExt cx="1786" cy="404"/>
          </a:xfrm>
        </p:grpSpPr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1584" y="1205"/>
              <a:ext cx="7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time</a:t>
              </a:r>
            </a:p>
          </p:txBody>
        </p:sp>
        <p:sp>
          <p:nvSpPr>
            <p:cNvPr id="24603" name="Line 20"/>
            <p:cNvSpPr>
              <a:spLocks noChangeShapeType="1"/>
            </p:cNvSpPr>
            <p:nvPr/>
          </p:nvSpPr>
          <p:spPr bwMode="auto">
            <a:xfrm>
              <a:off x="2314" y="1412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962400" y="3276600"/>
            <a:ext cx="2286000" cy="2590800"/>
            <a:chOff x="2496" y="2064"/>
            <a:chExt cx="1440" cy="1632"/>
          </a:xfrm>
        </p:grpSpPr>
        <p:sp>
          <p:nvSpPr>
            <p:cNvPr id="24599" name="Rectangle 22"/>
            <p:cNvSpPr>
              <a:spLocks noChangeArrowheads="1"/>
            </p:cNvSpPr>
            <p:nvPr/>
          </p:nvSpPr>
          <p:spPr bwMode="auto">
            <a:xfrm>
              <a:off x="2880" y="2064"/>
              <a:ext cx="480" cy="288"/>
            </a:xfrm>
            <a:prstGeom prst="rect">
              <a:avLst/>
            </a:prstGeom>
            <a:solidFill>
              <a:srgbClr val="339933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3"/>
            <p:cNvSpPr>
              <a:spLocks noChangeArrowheads="1"/>
            </p:cNvSpPr>
            <p:nvPr/>
          </p:nvSpPr>
          <p:spPr bwMode="auto">
            <a:xfrm>
              <a:off x="3120" y="3080"/>
              <a:ext cx="576" cy="288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4"/>
            <p:cNvSpPr>
              <a:spLocks noChangeArrowheads="1"/>
            </p:cNvSpPr>
            <p:nvPr/>
          </p:nvSpPr>
          <p:spPr bwMode="auto">
            <a:xfrm>
              <a:off x="2496" y="3408"/>
              <a:ext cx="1440" cy="28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96" name="Picture 25" descr="j03209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304800"/>
            <a:ext cx="228600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38" name="Line 26"/>
          <p:cNvSpPr>
            <a:spLocks noChangeShapeType="1"/>
          </p:cNvSpPr>
          <p:nvPr/>
        </p:nvSpPr>
        <p:spPr bwMode="auto">
          <a:xfrm>
            <a:off x="5181600" y="1600200"/>
            <a:ext cx="0" cy="472440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6823D3A2-D6E2-4178-848E-465056A765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899" y="1101124"/>
            <a:ext cx="8261582" cy="461388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i="1" dirty="0" smtClean="0"/>
              <a:t>Def: </a:t>
            </a:r>
            <a:r>
              <a:rPr lang="en-US" sz="5400" dirty="0" smtClean="0"/>
              <a:t>vertices </a:t>
            </a:r>
            <a:r>
              <a:rPr lang="en-US" sz="5400" dirty="0" smtClean="0">
                <a:solidFill>
                  <a:srgbClr val="0033CC"/>
                </a:solidFill>
              </a:rPr>
              <a:t>v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33CC"/>
                </a:solidFill>
              </a:rPr>
              <a:t>w</a:t>
            </a:r>
            <a:r>
              <a:rPr lang="en-US" sz="5400" dirty="0" smtClean="0"/>
              <a:t> are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k-edge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if they remain connected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whenever </a:t>
            </a:r>
            <a:r>
              <a:rPr lang="en-US" sz="5400" dirty="0" smtClean="0">
                <a:solidFill>
                  <a:srgbClr val="0033CC"/>
                </a:solidFill>
              </a:rPr>
              <a:t>fewer than k</a:t>
            </a:r>
            <a:r>
              <a:rPr lang="en-US" sz="5400" dirty="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5400" dirty="0" smtClean="0"/>
              <a:t>edges are deleted.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17A61DB4-1F4E-47C2-980D-83A2F3996CE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31333" y="1744143"/>
            <a:ext cx="7357533" cy="3318933"/>
            <a:chOff x="1866900" y="1371600"/>
            <a:chExt cx="5386388" cy="2187575"/>
          </a:xfrm>
        </p:grpSpPr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186690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835275" y="2176463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941763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8352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632325" y="2597150"/>
              <a:ext cx="277813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4079875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505450" y="137160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503863" y="32829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6977063" y="2597150"/>
              <a:ext cx="276225" cy="276225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2103438" y="1608138"/>
              <a:ext cx="771525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3071813" y="1608138"/>
              <a:ext cx="909637" cy="6080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2143125" y="1509713"/>
              <a:ext cx="179863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973388" y="2452688"/>
              <a:ext cx="0" cy="8302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3111500" y="3421063"/>
              <a:ext cx="968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316413" y="2873375"/>
              <a:ext cx="455612" cy="449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5740400" y="2833688"/>
              <a:ext cx="1276350" cy="4889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5741988" y="1608138"/>
              <a:ext cx="1274762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5641975" y="1647825"/>
              <a:ext cx="1588" cy="1635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4910138" y="2735263"/>
              <a:ext cx="20669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178300" y="1608138"/>
              <a:ext cx="495300" cy="10287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43E12C49-E36A-496C-9DCA-6E960B9FC41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TextBox 42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43E12C49-E36A-496C-9DCA-6E960B9FC41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grpSp>
        <p:nvGrpSpPr>
          <p:cNvPr id="33" name="Group 32"/>
          <p:cNvGrpSpPr/>
          <p:nvPr/>
        </p:nvGrpSpPr>
        <p:grpSpPr>
          <a:xfrm>
            <a:off x="4710551" y="3605304"/>
            <a:ext cx="3580103" cy="419082"/>
            <a:chOff x="4861163" y="3755916"/>
            <a:chExt cx="3580103" cy="419082"/>
          </a:xfrm>
          <a:solidFill>
            <a:srgbClr val="FF00FF"/>
          </a:solidFill>
        </p:grpSpPr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861163" y="3755916"/>
              <a:ext cx="379478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8063957" y="3755916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29430" y="774550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37" name="TextBox 36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 useBgFill="1">
        <p:nvSpPr>
          <p:cNvPr id="38" name="TextBox 37"/>
          <p:cNvSpPr txBox="1"/>
          <p:nvPr/>
        </p:nvSpPr>
        <p:spPr>
          <a:xfrm>
            <a:off x="5821680" y="506863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0" grpId="0"/>
      <p:bldP spid="36" grpId="0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277244" y="4022598"/>
            <a:ext cx="622343" cy="68161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43E12C49-E36A-496C-9DCA-6E960B9FC41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901028" y="1745931"/>
            <a:ext cx="379477" cy="3318933"/>
            <a:chOff x="6051640" y="1896543"/>
            <a:chExt cx="379477" cy="3318933"/>
          </a:xfrm>
          <a:solidFill>
            <a:srgbClr val="008000"/>
          </a:solidFill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053808" y="1896543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6051640" y="4796394"/>
              <a:ext cx="377309" cy="419082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2-</a:t>
            </a:r>
            <a:r>
              <a:rPr lang="en-US" sz="4400" dirty="0" smtClean="0">
                <a:solidFill>
                  <a:srgbClr val="00800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91480" y="2100834"/>
            <a:ext cx="1877873" cy="2540983"/>
            <a:chOff x="6240294" y="2255412"/>
            <a:chExt cx="1877873" cy="2540983"/>
          </a:xfrm>
        </p:grpSpPr>
        <p:cxnSp>
          <p:nvCxnSpPr>
            <p:cNvPr id="33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  <p:cxnSp>
          <p:nvCxnSpPr>
            <p:cNvPr id="34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none" w="lg" len="lg"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6089642" y="2100828"/>
            <a:ext cx="1877873" cy="2540983"/>
            <a:chOff x="6240294" y="2255412"/>
            <a:chExt cx="1877873" cy="254098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>
              <a:off x="6376907" y="2255412"/>
              <a:ext cx="1741260" cy="1560717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 flipH="1">
              <a:off x="6240294" y="2315625"/>
              <a:ext cx="2169" cy="2480770"/>
            </a:xfrm>
            <a:prstGeom prst="straightConnector1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cxnSp>
        <p:nvCxnSpPr>
          <p:cNvPr id="36" name="Straight Connector 35"/>
          <p:cNvCxnSpPr/>
          <p:nvPr/>
        </p:nvCxnSpPr>
        <p:spPr bwMode="auto">
          <a:xfrm>
            <a:off x="3840480" y="1387736"/>
            <a:ext cx="4485939" cy="2015864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702014" y="1796527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25" name="AutoShape 18"/>
          <p:cNvCxnSpPr>
            <a:cxnSpLocks noChangeShapeType="1"/>
            <a:stCxn id="17416" idx="7"/>
            <a:endCxn id="17415" idx="3"/>
          </p:cNvCxnSpPr>
          <p:nvPr/>
        </p:nvCxnSpPr>
        <p:spPr bwMode="auto">
          <a:xfrm rot="5400000" flipH="1" flipV="1">
            <a:off x="4148196" y="4089227"/>
            <a:ext cx="744142" cy="4881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2577183" y="2103012"/>
            <a:ext cx="1242518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1308642" y="1953685"/>
            <a:ext cx="245684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49" name="Group 48"/>
          <p:cNvGrpSpPr/>
          <p:nvPr/>
        </p:nvGrpSpPr>
        <p:grpSpPr>
          <a:xfrm>
            <a:off x="1293844" y="1966233"/>
            <a:ext cx="3446917" cy="2751686"/>
            <a:chOff x="1418010" y="1955473"/>
            <a:chExt cx="3446917" cy="2751686"/>
          </a:xfrm>
        </p:grpSpPr>
        <p:cxnSp>
          <p:nvCxnSpPr>
            <p:cNvPr id="28" name="AutoShape 14"/>
            <p:cNvCxnSpPr>
              <a:cxnSpLocks noChangeShapeType="1"/>
            </p:cNvCxnSpPr>
            <p:nvPr/>
          </p:nvCxnSpPr>
          <p:spPr bwMode="auto">
            <a:xfrm flipV="1">
              <a:off x="2686551" y="2083284"/>
              <a:ext cx="1242518" cy="92246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29" name="AutoShape 15"/>
            <p:cNvCxnSpPr>
              <a:cxnSpLocks noChangeShapeType="1"/>
            </p:cNvCxnSpPr>
            <p:nvPr/>
          </p:nvCxnSpPr>
          <p:spPr bwMode="auto">
            <a:xfrm flipH="1">
              <a:off x="1418010" y="1955473"/>
              <a:ext cx="2456848" cy="0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248787" y="4091019"/>
              <a:ext cx="744142" cy="488138"/>
            </a:xfrm>
            <a:prstGeom prst="straightConnector1">
              <a:avLst/>
            </a:prstGeom>
            <a:noFill/>
            <a:ln w="50800">
              <a:solidFill>
                <a:srgbClr val="7030A0"/>
              </a:solidFill>
              <a:round/>
              <a:headEnd/>
              <a:tailEnd type="none" w="lg" len="lg"/>
            </a:ln>
          </p:spPr>
        </p:cxnSp>
      </p:grpSp>
      <p:grpSp>
        <p:nvGrpSpPr>
          <p:cNvPr id="45" name="Group 44"/>
          <p:cNvGrpSpPr/>
          <p:nvPr/>
        </p:nvGrpSpPr>
        <p:grpSpPr>
          <a:xfrm>
            <a:off x="1290702" y="1968019"/>
            <a:ext cx="3446917" cy="2751686"/>
            <a:chOff x="1310430" y="1955473"/>
            <a:chExt cx="3446917" cy="2751686"/>
          </a:xfrm>
        </p:grpSpPr>
        <p:cxnSp>
          <p:nvCxnSpPr>
            <p:cNvPr id="48" name="AutoShape 18"/>
            <p:cNvCxnSpPr>
              <a:cxnSpLocks noChangeShapeType="1"/>
            </p:cNvCxnSpPr>
            <p:nvPr/>
          </p:nvCxnSpPr>
          <p:spPr bwMode="auto">
            <a:xfrm rot="5400000" flipH="1" flipV="1">
              <a:off x="4141207" y="4091019"/>
              <a:ext cx="744142" cy="48813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14"/>
            <p:cNvCxnSpPr>
              <a:cxnSpLocks noChangeShapeType="1"/>
            </p:cNvCxnSpPr>
            <p:nvPr/>
          </p:nvCxnSpPr>
          <p:spPr bwMode="auto">
            <a:xfrm flipV="1">
              <a:off x="2578971" y="2083284"/>
              <a:ext cx="1242518" cy="92246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H="1">
              <a:off x="1310430" y="1955473"/>
              <a:ext cx="2456848" cy="0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none" w="lg" len="lg"/>
            </a:ln>
          </p:spPr>
        </p:cxn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Edge Connectedness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931333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254084" y="2965261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765491" y="1744143"/>
            <a:ext cx="377309" cy="419082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254084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708763" y="3603516"/>
            <a:ext cx="379478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954145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901408" y="1744143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899240" y="4643994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7911557" y="3603516"/>
            <a:ext cx="377309" cy="419082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1254432" y="2103012"/>
            <a:ext cx="1053864" cy="92246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442740" y="3384342"/>
            <a:ext cx="0" cy="125965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2631394" y="4853536"/>
            <a:ext cx="13227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6222338" y="3962386"/>
            <a:ext cx="1743429" cy="7418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6224507" y="2103012"/>
            <a:ext cx="1741260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6087894" y="2163225"/>
            <a:ext cx="2169" cy="248077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5088242" y="3813058"/>
            <a:ext cx="282331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088588" y="2103012"/>
            <a:ext cx="676555" cy="156071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43E12C49-E36A-496C-9DCA-6E960B9FC41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22267" y="5604934"/>
            <a:ext cx="4867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3-</a:t>
            </a:r>
            <a:r>
              <a:rPr lang="en-US" sz="4400" dirty="0" smtClean="0">
                <a:solidFill>
                  <a:srgbClr val="7030A0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280160" y="1387736"/>
            <a:ext cx="4625788" cy="3937299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93346" y="849854"/>
            <a:ext cx="2125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no path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44297" y="-1"/>
            <a:ext cx="6146667" cy="11941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k-edge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 smtClean="0"/>
              <a:t>Connectedness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806" y="1816720"/>
            <a:ext cx="8764588" cy="31616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800" i="1" dirty="0" smtClean="0"/>
              <a:t>Def: </a:t>
            </a:r>
            <a:r>
              <a:rPr lang="en-US" sz="4800" dirty="0" smtClean="0"/>
              <a:t>A whole </a:t>
            </a:r>
            <a:r>
              <a:rPr lang="en-US" sz="5400" i="1" dirty="0" smtClean="0"/>
              <a:t>graph</a:t>
            </a:r>
            <a:r>
              <a:rPr lang="en-US" sz="5400" dirty="0" smtClean="0"/>
              <a:t> is</a:t>
            </a:r>
            <a:r>
              <a:rPr lang="en-US" sz="5400" dirty="0" smtClean="0">
                <a:solidFill>
                  <a:srgbClr val="0033CC"/>
                </a:solidFill>
              </a:rPr>
              <a:t> k-edge connected </a:t>
            </a:r>
            <a:r>
              <a:rPr lang="en-US" sz="5400" dirty="0" err="1" smtClean="0"/>
              <a:t>iff</a:t>
            </a:r>
            <a:r>
              <a:rPr lang="en-US" sz="5400" dirty="0" smtClean="0"/>
              <a:t> every two vertices are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5400" dirty="0" smtClean="0"/>
              <a:t>-edge connected.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C61CA234-7FC4-4D7E-8CCC-AC6F555EE6F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0D6CA1FB-2B00-4BCF-BEED-EFC5FEA944B9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4340" y="1202608"/>
            <a:ext cx="83515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fault </a:t>
            </a:r>
          </a:p>
          <a:p>
            <a:r>
              <a:rPr lang="en-US" sz="4800" dirty="0" smtClean="0">
                <a:solidFill>
                  <a:srgbClr val="0033CC"/>
                </a:solidFill>
                <a:latin typeface="Comic Sans MS" pitchFamily="8" charset="0"/>
              </a:rPr>
              <a:t>tolerance </a:t>
            </a:r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of a network: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how many connections can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fail without cutting off </a:t>
            </a:r>
          </a:p>
          <a:p>
            <a:r>
              <a:rPr lang="en-US" sz="4800" dirty="0" smtClean="0">
                <a:solidFill>
                  <a:schemeClr val="tx2"/>
                </a:solidFill>
                <a:latin typeface="Comic Sans MS" pitchFamily="8" charset="0"/>
              </a:rPr>
              <a:t>communication?</a:t>
            </a:r>
            <a:endParaRPr lang="en-US" sz="4800" dirty="0">
              <a:solidFill>
                <a:schemeClr val="tx2"/>
              </a:solidFill>
              <a:latin typeface="Comic Sans MS" pitchFamily="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  Edge Connectedness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733826" y="5056094"/>
            <a:ext cx="2926081" cy="769441"/>
            <a:chOff x="5733826" y="5056094"/>
            <a:chExt cx="2926081" cy="769441"/>
          </a:xfrm>
        </p:grpSpPr>
        <p:sp>
          <p:nvSpPr>
            <p:cNvPr id="49" name="TextBox 48"/>
            <p:cNvSpPr txBox="1"/>
            <p:nvPr/>
          </p:nvSpPr>
          <p:spPr>
            <a:xfrm>
              <a:off x="5733826" y="5056094"/>
              <a:ext cx="18646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delete</a:t>
              </a: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V="1">
              <a:off x="7584142" y="5464885"/>
              <a:ext cx="1075765" cy="10757"/>
            </a:xfrm>
            <a:prstGeom prst="line">
              <a:avLst/>
            </a:prstGeom>
            <a:noFill/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931333" y="1744143"/>
            <a:ext cx="7357533" cy="3318933"/>
            <a:chOff x="931333" y="1744143"/>
            <a:chExt cx="7357533" cy="3318933"/>
          </a:xfrm>
        </p:grpSpPr>
        <p:cxnSp>
          <p:nvCxnSpPr>
            <p:cNvPr id="17429" name="AutoShape 22"/>
            <p:cNvCxnSpPr>
              <a:cxnSpLocks noChangeShapeType="1"/>
              <a:stCxn id="17415" idx="6"/>
              <a:endCxn id="17419" idx="2"/>
            </p:cNvCxnSpPr>
            <p:nvPr/>
          </p:nvCxnSpPr>
          <p:spPr bwMode="auto">
            <a:xfrm>
              <a:off x="5088242" y="3813058"/>
              <a:ext cx="282331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11" name="Oval 4"/>
            <p:cNvSpPr>
              <a:spLocks noChangeArrowheads="1"/>
            </p:cNvSpPr>
            <p:nvPr/>
          </p:nvSpPr>
          <p:spPr bwMode="auto">
            <a:xfrm>
              <a:off x="931333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254084" y="2965261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3765491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2254084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4708763" y="3603516"/>
              <a:ext cx="379478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3954145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5901408" y="1744143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5899240" y="4643994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7911557" y="3603516"/>
              <a:ext cx="377309" cy="419082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0" name="AutoShape 13"/>
            <p:cNvCxnSpPr>
              <a:cxnSpLocks noChangeShapeType="1"/>
              <a:stCxn id="17411" idx="5"/>
              <a:endCxn id="17412" idx="1"/>
            </p:cNvCxnSpPr>
            <p:nvPr/>
          </p:nvCxnSpPr>
          <p:spPr bwMode="auto">
            <a:xfrm>
              <a:off x="1254432" y="2103012"/>
              <a:ext cx="1053864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1" name="AutoShape 14"/>
            <p:cNvCxnSpPr>
              <a:cxnSpLocks noChangeShapeType="1"/>
              <a:stCxn id="17412" idx="7"/>
              <a:endCxn id="17413" idx="3"/>
            </p:cNvCxnSpPr>
            <p:nvPr/>
          </p:nvCxnSpPr>
          <p:spPr bwMode="auto">
            <a:xfrm flipV="1">
              <a:off x="2577183" y="2103012"/>
              <a:ext cx="1242518" cy="92246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2" name="AutoShape 15"/>
            <p:cNvCxnSpPr>
              <a:cxnSpLocks noChangeShapeType="1"/>
              <a:stCxn id="17413" idx="2"/>
              <a:endCxn id="17411" idx="6"/>
            </p:cNvCxnSpPr>
            <p:nvPr/>
          </p:nvCxnSpPr>
          <p:spPr bwMode="auto">
            <a:xfrm flipH="1">
              <a:off x="1308642" y="1953685"/>
              <a:ext cx="245684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16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2442740" y="3384342"/>
              <a:ext cx="0" cy="125965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17"/>
            <p:cNvCxnSpPr>
              <a:cxnSpLocks noChangeShapeType="1"/>
              <a:stCxn id="17414" idx="6"/>
              <a:endCxn id="17416" idx="2"/>
            </p:cNvCxnSpPr>
            <p:nvPr/>
          </p:nvCxnSpPr>
          <p:spPr bwMode="auto">
            <a:xfrm>
              <a:off x="2631394" y="4853536"/>
              <a:ext cx="132275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18"/>
            <p:cNvCxnSpPr>
              <a:cxnSpLocks noChangeShapeType="1"/>
              <a:stCxn id="17416" idx="7"/>
              <a:endCxn id="17415" idx="4"/>
            </p:cNvCxnSpPr>
            <p:nvPr/>
          </p:nvCxnSpPr>
          <p:spPr bwMode="auto">
            <a:xfrm flipV="1">
              <a:off x="4277244" y="4022598"/>
              <a:ext cx="622343" cy="6816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19"/>
            <p:cNvCxnSpPr>
              <a:cxnSpLocks noChangeShapeType="1"/>
              <a:stCxn id="17419" idx="3"/>
              <a:endCxn id="17418" idx="7"/>
            </p:cNvCxnSpPr>
            <p:nvPr/>
          </p:nvCxnSpPr>
          <p:spPr bwMode="auto">
            <a:xfrm flipH="1">
              <a:off x="6222338" y="3962386"/>
              <a:ext cx="1743429" cy="7418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20"/>
            <p:cNvCxnSpPr>
              <a:cxnSpLocks noChangeShapeType="1"/>
              <a:stCxn id="17417" idx="5"/>
              <a:endCxn id="17419" idx="1"/>
            </p:cNvCxnSpPr>
            <p:nvPr/>
          </p:nvCxnSpPr>
          <p:spPr bwMode="auto">
            <a:xfrm>
              <a:off x="6224507" y="2103012"/>
              <a:ext cx="1741260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21"/>
            <p:cNvCxnSpPr>
              <a:cxnSpLocks noChangeShapeType="1"/>
              <a:stCxn id="17417" idx="4"/>
              <a:endCxn id="17418" idx="0"/>
            </p:cNvCxnSpPr>
            <p:nvPr/>
          </p:nvCxnSpPr>
          <p:spPr bwMode="auto">
            <a:xfrm flipH="1">
              <a:off x="6087894" y="2163225"/>
              <a:ext cx="2169" cy="24807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24"/>
            <p:cNvCxnSpPr>
              <a:cxnSpLocks noChangeShapeType="1"/>
              <a:stCxn id="17413" idx="5"/>
              <a:endCxn id="17415" idx="1"/>
            </p:cNvCxnSpPr>
            <p:nvPr/>
          </p:nvCxnSpPr>
          <p:spPr bwMode="auto">
            <a:xfrm>
              <a:off x="4088588" y="2103012"/>
              <a:ext cx="676555" cy="1560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>
            <a:off x="5079776" y="3813067"/>
            <a:ext cx="2823315" cy="0"/>
          </a:xfrm>
          <a:prstGeom prst="straightConnector1">
            <a:avLst/>
          </a:prstGeom>
          <a:noFill/>
          <a:ln w="34925">
            <a:solidFill>
              <a:srgbClr val="FF00FF"/>
            </a:solidFill>
            <a:round/>
            <a:headEnd/>
            <a:tailEnd type="none" w="lg" len="lg"/>
          </a:ln>
        </p:spPr>
      </p:cxn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k-edge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Connectedness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43E12C49-E36A-496C-9DCA-6E960B9FC41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22267" y="5604934"/>
            <a:ext cx="4775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1-</a:t>
            </a:r>
            <a:r>
              <a:rPr lang="en-US" sz="4400" dirty="0" smtClean="0">
                <a:solidFill>
                  <a:srgbClr val="FF00FF"/>
                </a:solidFill>
                <a:latin typeface="+mj-lt"/>
              </a:rPr>
              <a:t>edge</a:t>
            </a:r>
            <a:r>
              <a:rPr lang="en-US" sz="4400" dirty="0" smtClean="0">
                <a:latin typeface="+mj-lt"/>
              </a:rPr>
              <a:t> connected</a:t>
            </a:r>
            <a:endParaRPr lang="en-US" sz="4400" dirty="0">
              <a:latin typeface="+mj-lt"/>
            </a:endParaRPr>
          </a:p>
        </p:txBody>
      </p:sp>
      <p:cxnSp>
        <p:nvCxnSpPr>
          <p:cNvPr id="41" name="AutoShape 22"/>
          <p:cNvCxnSpPr>
            <a:cxnSpLocks noChangeShapeType="1"/>
          </p:cNvCxnSpPr>
          <p:nvPr/>
        </p:nvCxnSpPr>
        <p:spPr bwMode="auto">
          <a:xfrm>
            <a:off x="5103080" y="3804097"/>
            <a:ext cx="2823315" cy="0"/>
          </a:xfrm>
          <a:prstGeom prst="straightConnector1">
            <a:avLst/>
          </a:prstGeom>
          <a:noFill/>
          <a:ln w="44450">
            <a:solidFill>
              <a:schemeClr val="accent1"/>
            </a:solidFill>
            <a:round/>
            <a:headEnd/>
            <a:tailEnd type="none" w="lg" len="lg"/>
          </a:ln>
        </p:spPr>
      </p:cxnSp>
      <p:sp>
        <p:nvSpPr>
          <p:cNvPr id="44" name="TextBox 43"/>
          <p:cNvSpPr txBox="1"/>
          <p:nvPr/>
        </p:nvSpPr>
        <p:spPr>
          <a:xfrm>
            <a:off x="2057959" y="903642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this whole graph is</a:t>
            </a:r>
          </a:p>
        </p:txBody>
      </p:sp>
      <p:sp useBgFill="1">
        <p:nvSpPr>
          <p:cNvPr id="46" name="TextBox 45"/>
          <p:cNvSpPr txBox="1"/>
          <p:nvPr/>
        </p:nvSpPr>
        <p:spPr>
          <a:xfrm>
            <a:off x="5669280" y="5077609"/>
            <a:ext cx="310854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                   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16200000" flipH="1">
            <a:off x="3264946" y="3394037"/>
            <a:ext cx="4227755" cy="2151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Fault-tolerance</a:t>
            </a:r>
          </a:p>
        </p:txBody>
      </p:sp>
      <p:sp>
        <p:nvSpPr>
          <p:cNvPr id="2056" name="Rectangle 2"/>
          <p:cNvSpPr>
            <a:spLocks noChangeArrowheads="1"/>
          </p:cNvSpPr>
          <p:nvPr/>
        </p:nvSpPr>
        <p:spPr bwMode="auto">
          <a:xfrm>
            <a:off x="565150" y="901700"/>
            <a:ext cx="8134350" cy="552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Type           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connectivity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cost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Tree?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   </a:t>
            </a:r>
            <a:r>
              <a:rPr lang="en-US" sz="3200" b="1" baseline="-25000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1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n-1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Cycle?       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 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,      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Comic Sans MS" pitchFamily="8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Grid?                 2,       ~2n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Hypercube?        log n,    (n log n)/2</a:t>
            </a:r>
            <a:b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</a:b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Complete graph?    n-1,    ~n</a:t>
            </a:r>
            <a:r>
              <a:rPr lang="en-US" sz="3200" b="1" baseline="30000" dirty="0">
                <a:solidFill>
                  <a:schemeClr val="tx2"/>
                </a:solidFill>
                <a:latin typeface="Comic Sans MS" pitchFamily="8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Comic Sans MS" pitchFamily="8" charset="0"/>
              </a:rPr>
              <a:t>/2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9613" y="2218309"/>
            <a:ext cx="7459662" cy="3368675"/>
            <a:chOff x="709851" y="2803362"/>
            <a:chExt cx="7459578" cy="3368842"/>
          </a:xfrm>
        </p:grpSpPr>
        <p:cxnSp>
          <p:nvCxnSpPr>
            <p:cNvPr id="24582" name="Straight Connector 6"/>
            <p:cNvCxnSpPr>
              <a:cxnSpLocks noChangeShapeType="1"/>
            </p:cNvCxnSpPr>
            <p:nvPr/>
          </p:nvCxnSpPr>
          <p:spPr bwMode="auto">
            <a:xfrm>
              <a:off x="709851" y="3282361"/>
              <a:ext cx="7459578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  <p:cxnSp>
          <p:nvCxnSpPr>
            <p:cNvPr id="24583" name="Straight Connector 8"/>
            <p:cNvCxnSpPr>
              <a:cxnSpLocks noChangeShapeType="1"/>
            </p:cNvCxnSpPr>
            <p:nvPr/>
          </p:nvCxnSpPr>
          <p:spPr bwMode="auto">
            <a:xfrm rot="5400000">
              <a:off x="4415591" y="4475753"/>
              <a:ext cx="3368842" cy="24059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</p:cxnSp>
      </p:grp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E0862B09-D28A-4DC1-8DF8-9F3B5AF8E2F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6260" y="902207"/>
            <a:ext cx="810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Connectivity measures </a:t>
            </a:r>
            <a:r>
              <a:rPr lang="en-US" sz="3200" b="1" dirty="0" smtClean="0">
                <a:solidFill>
                  <a:srgbClr val="0033CC"/>
                </a:solidFill>
                <a:latin typeface="Comic Sans MS" pitchFamily="8" charset="0"/>
              </a:rPr>
              <a:t>fault tolerance </a:t>
            </a:r>
            <a:r>
              <a:rPr lang="en-US" sz="3200" b="1" dirty="0" smtClean="0">
                <a:solidFill>
                  <a:schemeClr val="tx2"/>
                </a:solidFill>
                <a:latin typeface="Comic Sans MS" pitchFamily="8" charset="0"/>
              </a:rPr>
              <a:t>of a network, (and # edges, its cost):</a:t>
            </a:r>
            <a:endParaRPr lang="en-US" sz="3200" b="1" dirty="0">
              <a:solidFill>
                <a:schemeClr val="tx2"/>
              </a:solidFill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8CB76801-ECFD-4E75-B29A-84CDB3DBBAA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/>
              <a:t>Problems</a:t>
            </a:r>
          </a:p>
          <a:p>
            <a:pPr algn="ctr">
              <a:buFontTx/>
              <a:buNone/>
            </a:pPr>
            <a:r>
              <a:rPr lang="en-US" sz="13800" dirty="0" smtClean="0"/>
              <a:t>1—4</a:t>
            </a:r>
            <a:endParaRPr lang="en-US" sz="13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06" y="22860"/>
            <a:ext cx="6075654" cy="1005840"/>
          </a:xfrm>
        </p:spPr>
        <p:txBody>
          <a:bodyPr/>
          <a:lstStyle/>
          <a:p>
            <a:r>
              <a:rPr lang="en-US" sz="3200" dirty="0" smtClean="0"/>
              <a:t>Conflicts Among 3 Flights</a:t>
            </a: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2025650" y="40386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6216650" y="220980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311650" y="5149850"/>
            <a:ext cx="228600" cy="2286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62450" y="5297488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99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6445250" y="1912938"/>
            <a:ext cx="9477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145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16050" y="4198938"/>
            <a:ext cx="102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8" charset="0"/>
              </a:rPr>
              <a:t>306</a:t>
            </a:r>
          </a:p>
        </p:txBody>
      </p:sp>
      <p:cxnSp>
        <p:nvCxnSpPr>
          <p:cNvPr id="168969" name="AutoShape 9"/>
          <p:cNvCxnSpPr>
            <a:cxnSpLocks noChangeShapeType="1"/>
          </p:cNvCxnSpPr>
          <p:nvPr/>
        </p:nvCxnSpPr>
        <p:spPr bwMode="auto">
          <a:xfrm flipV="1">
            <a:off x="2254250" y="2405063"/>
            <a:ext cx="3995738" cy="1747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7200" y="1455738"/>
            <a:ext cx="5491163" cy="1973262"/>
            <a:chOff x="288" y="917"/>
            <a:chExt cx="3459" cy="1243"/>
          </a:xfrm>
        </p:grpSpPr>
        <p:sp>
          <p:nvSpPr>
            <p:cNvPr id="25617" name="Text Box 11"/>
            <p:cNvSpPr txBox="1">
              <a:spLocks noChangeArrowheads="1"/>
            </p:cNvSpPr>
            <p:nvPr/>
          </p:nvSpPr>
          <p:spPr bwMode="auto">
            <a:xfrm>
              <a:off x="288" y="917"/>
              <a:ext cx="34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Comic Sans MS" pitchFamily="8" charset="0"/>
                </a:rPr>
                <a:t>Needs gate at same time</a:t>
              </a:r>
            </a:p>
          </p:txBody>
        </p:sp>
        <p:sp>
          <p:nvSpPr>
            <p:cNvPr id="25618" name="Freeform 12"/>
            <p:cNvSpPr>
              <a:spLocks/>
            </p:cNvSpPr>
            <p:nvPr/>
          </p:nvSpPr>
          <p:spPr bwMode="auto">
            <a:xfrm>
              <a:off x="1564" y="1344"/>
              <a:ext cx="676" cy="816"/>
            </a:xfrm>
            <a:custGeom>
              <a:avLst/>
              <a:gdLst>
                <a:gd name="T0" fmla="*/ 20 w 676"/>
                <a:gd name="T1" fmla="*/ 0 h 816"/>
                <a:gd name="T2" fmla="*/ 116 w 676"/>
                <a:gd name="T3" fmla="*/ 576 h 816"/>
                <a:gd name="T4" fmla="*/ 676 w 676"/>
                <a:gd name="T5" fmla="*/ 816 h 816"/>
                <a:gd name="T6" fmla="*/ 0 60000 65536"/>
                <a:gd name="T7" fmla="*/ 0 60000 65536"/>
                <a:gd name="T8" fmla="*/ 0 60000 65536"/>
                <a:gd name="T9" fmla="*/ 0 w 676"/>
                <a:gd name="T10" fmla="*/ 0 h 816"/>
                <a:gd name="T11" fmla="*/ 676 w 67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6" h="816">
                  <a:moveTo>
                    <a:pt x="20" y="0"/>
                  </a:moveTo>
                  <a:cubicBezTo>
                    <a:pt x="0" y="228"/>
                    <a:pt x="7" y="440"/>
                    <a:pt x="116" y="576"/>
                  </a:cubicBezTo>
                  <a:cubicBezTo>
                    <a:pt x="225" y="712"/>
                    <a:pt x="559" y="766"/>
                    <a:pt x="676" y="8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8973" name="AutoShape 13"/>
          <p:cNvCxnSpPr>
            <a:cxnSpLocks noChangeShapeType="1"/>
          </p:cNvCxnSpPr>
          <p:nvPr/>
        </p:nvCxnSpPr>
        <p:spPr bwMode="auto">
          <a:xfrm flipV="1">
            <a:off x="4398963" y="2392363"/>
            <a:ext cx="1824037" cy="2744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68974" name="Freeform 14"/>
          <p:cNvSpPr>
            <a:spLocks/>
          </p:cNvSpPr>
          <p:nvPr/>
        </p:nvSpPr>
        <p:spPr bwMode="auto">
          <a:xfrm>
            <a:off x="2970213" y="2095500"/>
            <a:ext cx="2171700" cy="1846263"/>
          </a:xfrm>
          <a:custGeom>
            <a:avLst/>
            <a:gdLst>
              <a:gd name="T0" fmla="*/ 0 w 1368"/>
              <a:gd name="T1" fmla="*/ 0 h 1163"/>
              <a:gd name="T2" fmla="*/ 1633061064 w 1368"/>
              <a:gd name="T3" fmla="*/ 2147483647 h 1163"/>
              <a:gd name="T4" fmla="*/ 2147483647 w 1368"/>
              <a:gd name="T5" fmla="*/ 2147483647 h 1163"/>
              <a:gd name="T6" fmla="*/ 0 60000 65536"/>
              <a:gd name="T7" fmla="*/ 0 60000 65536"/>
              <a:gd name="T8" fmla="*/ 0 60000 65536"/>
              <a:gd name="T9" fmla="*/ 0 w 1368"/>
              <a:gd name="T10" fmla="*/ 0 h 1163"/>
              <a:gd name="T11" fmla="*/ 1368 w 1368"/>
              <a:gd name="T12" fmla="*/ 1163 h 11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1163">
                <a:moveTo>
                  <a:pt x="0" y="0"/>
                </a:moveTo>
                <a:cubicBezTo>
                  <a:pt x="107" y="164"/>
                  <a:pt x="420" y="789"/>
                  <a:pt x="648" y="976"/>
                </a:cubicBezTo>
                <a:cubicBezTo>
                  <a:pt x="876" y="1163"/>
                  <a:pt x="1248" y="1104"/>
                  <a:pt x="1368" y="112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197100" y="3660666"/>
            <a:ext cx="2108200" cy="1587500"/>
            <a:chOff x="1384" y="2296"/>
            <a:chExt cx="1328" cy="1000"/>
          </a:xfrm>
        </p:grpSpPr>
        <p:sp>
          <p:nvSpPr>
            <p:cNvPr id="25615" name="Line 16"/>
            <p:cNvSpPr>
              <a:spLocks noChangeShapeType="1"/>
            </p:cNvSpPr>
            <p:nvPr/>
          </p:nvSpPr>
          <p:spPr bwMode="auto">
            <a:xfrm>
              <a:off x="1384" y="2656"/>
              <a:ext cx="1328" cy="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>
              <a:off x="2240" y="2296"/>
              <a:ext cx="256" cy="66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C5ED6093-0525-4400-8A6A-E4043F6EDA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26" y="152400"/>
            <a:ext cx="6578574" cy="807720"/>
          </a:xfrm>
        </p:spPr>
        <p:txBody>
          <a:bodyPr/>
          <a:lstStyle/>
          <a:p>
            <a:r>
              <a:rPr lang="en-US" sz="3200" dirty="0" smtClean="0"/>
              <a:t>Model all Conflicts with a Graph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16050" y="1760538"/>
            <a:ext cx="5976938" cy="4203700"/>
            <a:chOff x="892" y="1109"/>
            <a:chExt cx="3765" cy="2648"/>
          </a:xfrm>
        </p:grpSpPr>
        <p:sp>
          <p:nvSpPr>
            <p:cNvPr id="26629" name="Text Box 4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6636" name="Oval 11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Oval 12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Oval 13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Oval 14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Oval 15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Oval 16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6642" name="AutoShape 17"/>
              <p:cNvCxnSpPr>
                <a:cxnSpLocks noChangeShapeType="1"/>
                <a:stCxn id="26638" idx="6"/>
                <a:endCxn id="26640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3" name="AutoShape 18"/>
              <p:cNvCxnSpPr>
                <a:cxnSpLocks noChangeShapeType="1"/>
                <a:stCxn id="26638" idx="6"/>
                <a:endCxn id="26639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4" name="AutoShape 19"/>
              <p:cNvCxnSpPr>
                <a:cxnSpLocks noChangeShapeType="1"/>
                <a:stCxn id="26636" idx="5"/>
                <a:endCxn id="26637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5" name="AutoShape 20"/>
              <p:cNvCxnSpPr>
                <a:cxnSpLocks noChangeShapeType="1"/>
                <a:stCxn id="26636" idx="4"/>
                <a:endCxn id="26641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6" name="AutoShape 21"/>
              <p:cNvCxnSpPr>
                <a:cxnSpLocks noChangeShapeType="1"/>
                <a:stCxn id="26641" idx="0"/>
                <a:endCxn id="26637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7" name="AutoShape 22"/>
              <p:cNvCxnSpPr>
                <a:cxnSpLocks noChangeShapeType="1"/>
                <a:stCxn id="26641" idx="0"/>
                <a:endCxn id="26640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6648" name="AutoShape 23"/>
              <p:cNvCxnSpPr>
                <a:cxnSpLocks noChangeShapeType="1"/>
                <a:stCxn id="26641" idx="7"/>
                <a:endCxn id="26639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6649" name="Line 24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BECF6E19-73B2-41AB-9011-DA48DCC943F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844" y="1844592"/>
            <a:ext cx="8496436" cy="310455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Color vertices so that adjacent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vertices have different colors.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 distinct</a:t>
            </a:r>
            <a:r>
              <a:rPr lang="en-US" sz="4400" dirty="0" smtClean="0">
                <a:solidFill>
                  <a:srgbClr val="0033CC"/>
                </a:solidFill>
              </a:rPr>
              <a:t> colors  </a:t>
            </a:r>
            <a:r>
              <a:rPr lang="en-US" sz="4400" dirty="0" smtClean="0"/>
              <a:t>needed =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400" dirty="0" smtClean="0"/>
              <a:t>min #</a:t>
            </a:r>
            <a:r>
              <a:rPr lang="en-US" sz="4400" dirty="0" smtClean="0">
                <a:solidFill>
                  <a:srgbClr val="0033CC"/>
                </a:solidFill>
              </a:rPr>
              <a:t> gates </a:t>
            </a:r>
            <a:r>
              <a:rPr lang="en-US" sz="4400" dirty="0" smtClean="0"/>
              <a:t>needed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000" dirty="0" smtClean="0">
              <a:solidFill>
                <a:srgbClr val="0033CC"/>
              </a:solidFill>
            </a:endParaRPr>
          </a:p>
        </p:txBody>
      </p:sp>
      <p:pic>
        <p:nvPicPr>
          <p:cNvPr id="27651" name="Picture 3" descr="ED00007_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680" y="220980"/>
            <a:ext cx="110331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76400" y="384493"/>
            <a:ext cx="4216219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Comic Sans MS" pitchFamily="8" charset="0"/>
              </a:rPr>
              <a:t>Color </a:t>
            </a:r>
            <a:r>
              <a:rPr lang="en-US" sz="3600" b="1" dirty="0" smtClean="0">
                <a:latin typeface="Comic Sans MS" pitchFamily="8" charset="0"/>
              </a:rPr>
              <a:t>the vertices</a:t>
            </a:r>
            <a:endParaRPr lang="en-US" sz="3600" b="1" dirty="0"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D6F71EAE-C170-414A-A6BE-2B5CA14D8D9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Coloring the Vertices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4495800"/>
            <a:ext cx="1654175" cy="1600200"/>
            <a:chOff x="4608" y="2832"/>
            <a:chExt cx="1042" cy="1008"/>
          </a:xfrm>
        </p:grpSpPr>
        <p:sp>
          <p:nvSpPr>
            <p:cNvPr id="28707" name="Oval 4"/>
            <p:cNvSpPr>
              <a:spLocks noChangeArrowheads="1"/>
            </p:cNvSpPr>
            <p:nvPr/>
          </p:nvSpPr>
          <p:spPr bwMode="auto">
            <a:xfrm>
              <a:off x="4704" y="292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Oval 5"/>
            <p:cNvSpPr>
              <a:spLocks noChangeArrowheads="1"/>
            </p:cNvSpPr>
            <p:nvPr/>
          </p:nvSpPr>
          <p:spPr bwMode="auto">
            <a:xfrm>
              <a:off x="4704" y="3168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Oval 6"/>
            <p:cNvSpPr>
              <a:spLocks noChangeArrowheads="1"/>
            </p:cNvSpPr>
            <p:nvPr/>
          </p:nvSpPr>
          <p:spPr bwMode="auto">
            <a:xfrm>
              <a:off x="4704" y="3408"/>
              <a:ext cx="144" cy="144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Oval 7"/>
            <p:cNvSpPr>
              <a:spLocks noChangeArrowheads="1"/>
            </p:cNvSpPr>
            <p:nvPr/>
          </p:nvSpPr>
          <p:spPr bwMode="auto">
            <a:xfrm>
              <a:off x="4704" y="36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Text Box 8"/>
            <p:cNvSpPr txBox="1">
              <a:spLocks noChangeArrowheads="1"/>
            </p:cNvSpPr>
            <p:nvPr/>
          </p:nvSpPr>
          <p:spPr bwMode="auto">
            <a:xfrm>
              <a:off x="4838" y="2861"/>
              <a:ext cx="8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mic Sans MS" pitchFamily="8" charset="0"/>
                </a:rPr>
                <a:t>257, 67</a:t>
              </a:r>
            </a:p>
            <a:p>
              <a:r>
                <a:rPr lang="en-US" sz="2400">
                  <a:latin typeface="Comic Sans MS" pitchFamily="8" charset="0"/>
                </a:rPr>
                <a:t>122,145</a:t>
              </a:r>
            </a:p>
            <a:p>
              <a:r>
                <a:rPr lang="en-US" sz="2400">
                  <a:latin typeface="Comic Sans MS" pitchFamily="8" charset="0"/>
                </a:rPr>
                <a:t>99</a:t>
              </a:r>
            </a:p>
            <a:p>
              <a:r>
                <a:rPr lang="en-US" sz="24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712" name="Rectangle 9"/>
            <p:cNvSpPr>
              <a:spLocks noChangeArrowheads="1"/>
            </p:cNvSpPr>
            <p:nvPr/>
          </p:nvSpPr>
          <p:spPr bwMode="auto">
            <a:xfrm>
              <a:off x="4608" y="2832"/>
              <a:ext cx="1024" cy="1008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8" charset="0"/>
              </a:rPr>
              <a:t>4 colors</a:t>
            </a:r>
          </a:p>
          <a:p>
            <a:r>
              <a:rPr lang="en-US" sz="5400">
                <a:latin typeface="Comic Sans MS" pitchFamily="8" charset="0"/>
              </a:rPr>
              <a:t>4 gates</a:t>
            </a:r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7340600" y="3111500"/>
            <a:ext cx="1574800" cy="11906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>
                <a:latin typeface="Comic Sans MS" pitchFamily="8" charset="0"/>
              </a:rPr>
              <a:t>assign</a:t>
            </a:r>
          </a:p>
          <a:p>
            <a:r>
              <a:rPr lang="en-US" sz="3600">
                <a:latin typeface="Comic Sans MS" pitchFamily="8" charset="0"/>
              </a:rPr>
              <a:t>gates: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8686" name="Text Box 13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8687" name="Text Box 14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8688" name="Text Box 15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8689" name="Text Box 16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8690" name="Text Box 17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8691" name="Text Box 18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8693" name="Oval 20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Oval 21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Oval 22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Oval 23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Oval 24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Oval 25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8699" name="AutoShape 26"/>
              <p:cNvCxnSpPr>
                <a:cxnSpLocks noChangeShapeType="1"/>
                <a:stCxn id="28695" idx="6"/>
                <a:endCxn id="28697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0" name="AutoShape 27"/>
              <p:cNvCxnSpPr>
                <a:cxnSpLocks noChangeShapeType="1"/>
                <a:stCxn id="28695" idx="6"/>
                <a:endCxn id="28696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1" name="AutoShape 28"/>
              <p:cNvCxnSpPr>
                <a:cxnSpLocks noChangeShapeType="1"/>
                <a:stCxn id="28693" idx="5"/>
                <a:endCxn id="28694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2" name="AutoShape 29"/>
              <p:cNvCxnSpPr>
                <a:cxnSpLocks noChangeShapeType="1"/>
                <a:stCxn id="28693" idx="4"/>
                <a:endCxn id="28698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3" name="AutoShape 30"/>
              <p:cNvCxnSpPr>
                <a:cxnSpLocks noChangeShapeType="1"/>
                <a:stCxn id="28698" idx="0"/>
                <a:endCxn id="28694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4" name="AutoShape 31"/>
              <p:cNvCxnSpPr>
                <a:cxnSpLocks noChangeShapeType="1"/>
                <a:stCxn id="28698" idx="0"/>
                <a:endCxn id="28697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8705" name="AutoShape 32"/>
              <p:cNvCxnSpPr>
                <a:cxnSpLocks noChangeShapeType="1"/>
                <a:stCxn id="28698" idx="7"/>
                <a:endCxn id="28696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8706" name="Line 33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9" name="Oval 34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39" name="Oval 35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0" name="Oval 36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1" name="Oval 37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2" name="Oval 38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143" name="Oval 39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D1606E76-A6F7-4683-9B12-9E087518A6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175139" grpId="0" animBg="1"/>
      <p:bldP spid="175140" grpId="0" animBg="1"/>
      <p:bldP spid="175141" grpId="0" animBg="1"/>
      <p:bldP spid="175142" grpId="0" animBg="1"/>
      <p:bldP spid="1751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 coloring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38200" y="4964113"/>
            <a:ext cx="2732088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colors</a:t>
            </a:r>
          </a:p>
          <a:p>
            <a:r>
              <a:rPr lang="en-US" sz="5400">
                <a:solidFill>
                  <a:srgbClr val="0033CC"/>
                </a:solidFill>
                <a:latin typeface="Comic Sans MS" pitchFamily="8" charset="0"/>
              </a:rPr>
              <a:t>3 </a:t>
            </a:r>
            <a:r>
              <a:rPr lang="en-US" sz="5400">
                <a:latin typeface="Comic Sans MS" pitchFamily="8" charset="0"/>
              </a:rPr>
              <a:t>gates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650" y="1760538"/>
            <a:ext cx="5976938" cy="4203700"/>
            <a:chOff x="892" y="1109"/>
            <a:chExt cx="3765" cy="2648"/>
          </a:xfrm>
        </p:grpSpPr>
        <p:sp>
          <p:nvSpPr>
            <p:cNvPr id="29708" name="Text Box 5"/>
            <p:cNvSpPr txBox="1">
              <a:spLocks noChangeArrowheads="1"/>
            </p:cNvSpPr>
            <p:nvPr/>
          </p:nvSpPr>
          <p:spPr bwMode="auto">
            <a:xfrm>
              <a:off x="940" y="1109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257</a:t>
              </a:r>
            </a:p>
          </p:txBody>
        </p:sp>
        <p:sp>
          <p:nvSpPr>
            <p:cNvPr id="29709" name="Text Box 6"/>
            <p:cNvSpPr txBox="1">
              <a:spLocks noChangeArrowheads="1"/>
            </p:cNvSpPr>
            <p:nvPr/>
          </p:nvSpPr>
          <p:spPr bwMode="auto">
            <a:xfrm>
              <a:off x="4156" y="24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67</a:t>
              </a:r>
            </a:p>
          </p:txBody>
        </p:sp>
        <p:sp>
          <p:nvSpPr>
            <p:cNvPr id="29710" name="Text Box 7"/>
            <p:cNvSpPr txBox="1">
              <a:spLocks noChangeArrowheads="1"/>
            </p:cNvSpPr>
            <p:nvPr/>
          </p:nvSpPr>
          <p:spPr bwMode="auto">
            <a:xfrm>
              <a:off x="2724" y="3353"/>
              <a:ext cx="4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99</a:t>
              </a:r>
            </a:p>
          </p:txBody>
        </p:sp>
        <p:sp>
          <p:nvSpPr>
            <p:cNvPr id="29711" name="Text Box 8"/>
            <p:cNvSpPr txBox="1">
              <a:spLocks noChangeArrowheads="1"/>
            </p:cNvSpPr>
            <p:nvPr/>
          </p:nvSpPr>
          <p:spPr bwMode="auto">
            <a:xfrm>
              <a:off x="4060" y="1205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145</a:t>
              </a:r>
            </a:p>
          </p:txBody>
        </p:sp>
        <p:sp>
          <p:nvSpPr>
            <p:cNvPr id="29712" name="Text Box 9"/>
            <p:cNvSpPr txBox="1">
              <a:spLocks noChangeArrowheads="1"/>
            </p:cNvSpPr>
            <p:nvPr/>
          </p:nvSpPr>
          <p:spPr bwMode="auto">
            <a:xfrm>
              <a:off x="892" y="2645"/>
              <a:ext cx="64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306</a:t>
              </a:r>
            </a:p>
          </p:txBody>
        </p:sp>
        <p:sp>
          <p:nvSpPr>
            <p:cNvPr id="29713" name="Text Box 10"/>
            <p:cNvSpPr txBox="1">
              <a:spLocks noChangeArrowheads="1"/>
            </p:cNvSpPr>
            <p:nvPr/>
          </p:nvSpPr>
          <p:spPr bwMode="auto">
            <a:xfrm>
              <a:off x="2620" y="1109"/>
              <a:ext cx="59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>
                  <a:latin typeface="Comic Sans MS" pitchFamily="8" charset="0"/>
                </a:rPr>
                <a:t>122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76" y="1384"/>
              <a:ext cx="2880" cy="1996"/>
              <a:chOff x="1276" y="1392"/>
              <a:chExt cx="2880" cy="1996"/>
            </a:xfrm>
          </p:grpSpPr>
          <p:sp>
            <p:nvSpPr>
              <p:cNvPr id="29715" name="Oval 12"/>
              <p:cNvSpPr>
                <a:spLocks noChangeArrowheads="1"/>
              </p:cNvSpPr>
              <p:nvPr/>
            </p:nvSpPr>
            <p:spPr bwMode="auto">
              <a:xfrm>
                <a:off x="1420" y="1440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13"/>
              <p:cNvSpPr>
                <a:spLocks noChangeArrowheads="1"/>
              </p:cNvSpPr>
              <p:nvPr/>
            </p:nvSpPr>
            <p:spPr bwMode="auto">
              <a:xfrm>
                <a:off x="2764" y="1468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7" name="Oval 14"/>
              <p:cNvSpPr>
                <a:spLocks noChangeArrowheads="1"/>
              </p:cNvSpPr>
              <p:nvPr/>
            </p:nvSpPr>
            <p:spPr bwMode="auto">
              <a:xfrm>
                <a:off x="1276" y="25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8" name="Oval 15"/>
              <p:cNvSpPr>
                <a:spLocks noChangeArrowheads="1"/>
              </p:cNvSpPr>
              <p:nvPr/>
            </p:nvSpPr>
            <p:spPr bwMode="auto">
              <a:xfrm>
                <a:off x="4012" y="25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9" name="Oval 16"/>
              <p:cNvSpPr>
                <a:spLocks noChangeArrowheads="1"/>
              </p:cNvSpPr>
              <p:nvPr/>
            </p:nvSpPr>
            <p:spPr bwMode="auto">
              <a:xfrm>
                <a:off x="3916" y="139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0" name="Oval 17"/>
              <p:cNvSpPr>
                <a:spLocks noChangeArrowheads="1"/>
              </p:cNvSpPr>
              <p:nvPr/>
            </p:nvSpPr>
            <p:spPr bwMode="auto">
              <a:xfrm>
                <a:off x="2716" y="3244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9721" name="AutoShape 18"/>
              <p:cNvCxnSpPr>
                <a:cxnSpLocks noChangeShapeType="1"/>
                <a:stCxn id="29717" idx="6"/>
                <a:endCxn id="29719" idx="3"/>
              </p:cNvCxnSpPr>
              <p:nvPr/>
            </p:nvCxnSpPr>
            <p:spPr bwMode="auto">
              <a:xfrm flipV="1">
                <a:off x="1420" y="1515"/>
                <a:ext cx="2517" cy="11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2" name="AutoShape 19"/>
              <p:cNvCxnSpPr>
                <a:cxnSpLocks noChangeShapeType="1"/>
                <a:stCxn id="29717" idx="6"/>
                <a:endCxn id="29718" idx="2"/>
              </p:cNvCxnSpPr>
              <p:nvPr/>
            </p:nvCxnSpPr>
            <p:spPr bwMode="auto">
              <a:xfrm>
                <a:off x="1420" y="2616"/>
                <a:ext cx="2592" cy="4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3" name="AutoShape 20"/>
              <p:cNvCxnSpPr>
                <a:cxnSpLocks noChangeShapeType="1"/>
                <a:stCxn id="29715" idx="5"/>
                <a:endCxn id="29716" idx="2"/>
              </p:cNvCxnSpPr>
              <p:nvPr/>
            </p:nvCxnSpPr>
            <p:spPr bwMode="auto">
              <a:xfrm flipV="1">
                <a:off x="1543" y="1540"/>
                <a:ext cx="1221" cy="2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4" name="AutoShape 21"/>
              <p:cNvCxnSpPr>
                <a:cxnSpLocks noChangeShapeType="1"/>
                <a:stCxn id="29715" idx="4"/>
                <a:endCxn id="29720" idx="0"/>
              </p:cNvCxnSpPr>
              <p:nvPr/>
            </p:nvCxnSpPr>
            <p:spPr bwMode="auto">
              <a:xfrm>
                <a:off x="1492" y="1584"/>
                <a:ext cx="1296" cy="16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5" name="AutoShape 22"/>
              <p:cNvCxnSpPr>
                <a:cxnSpLocks noChangeShapeType="1"/>
                <a:stCxn id="29720" idx="0"/>
                <a:endCxn id="29716" idx="4"/>
              </p:cNvCxnSpPr>
              <p:nvPr/>
            </p:nvCxnSpPr>
            <p:spPr bwMode="auto">
              <a:xfrm flipV="1">
                <a:off x="2788" y="1612"/>
                <a:ext cx="48" cy="163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6" name="AutoShape 23"/>
              <p:cNvCxnSpPr>
                <a:cxnSpLocks noChangeShapeType="1"/>
                <a:stCxn id="29720" idx="0"/>
                <a:endCxn id="29719" idx="3"/>
              </p:cNvCxnSpPr>
              <p:nvPr/>
            </p:nvCxnSpPr>
            <p:spPr bwMode="auto">
              <a:xfrm flipV="1">
                <a:off x="2788" y="1515"/>
                <a:ext cx="1149" cy="172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29727" name="AutoShape 24"/>
              <p:cNvCxnSpPr>
                <a:cxnSpLocks noChangeShapeType="1"/>
                <a:stCxn id="29720" idx="7"/>
                <a:endCxn id="29718" idx="2"/>
              </p:cNvCxnSpPr>
              <p:nvPr/>
            </p:nvCxnSpPr>
            <p:spPr bwMode="auto">
              <a:xfrm flipV="1">
                <a:off x="2839" y="2664"/>
                <a:ext cx="1173" cy="60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sp>
            <p:nvSpPr>
              <p:cNvPr id="29728" name="Line 25"/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129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1" name="Oval 26"/>
          <p:cNvSpPr>
            <a:spLocks noChangeArrowheads="1"/>
          </p:cNvSpPr>
          <p:nvPr/>
        </p:nvSpPr>
        <p:spPr bwMode="auto">
          <a:xfrm>
            <a:off x="2197100" y="22733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27"/>
          <p:cNvSpPr>
            <a:spLocks noChangeArrowheads="1"/>
          </p:cNvSpPr>
          <p:nvPr/>
        </p:nvSpPr>
        <p:spPr bwMode="auto">
          <a:xfrm>
            <a:off x="6311900" y="4025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28"/>
          <p:cNvSpPr>
            <a:spLocks noChangeArrowheads="1"/>
          </p:cNvSpPr>
          <p:nvPr/>
        </p:nvSpPr>
        <p:spPr bwMode="auto">
          <a:xfrm>
            <a:off x="4330700" y="22733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29"/>
          <p:cNvSpPr>
            <a:spLocks noChangeArrowheads="1"/>
          </p:cNvSpPr>
          <p:nvPr/>
        </p:nvSpPr>
        <p:spPr bwMode="auto">
          <a:xfrm>
            <a:off x="6159500" y="2197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30"/>
          <p:cNvSpPr>
            <a:spLocks noChangeArrowheads="1"/>
          </p:cNvSpPr>
          <p:nvPr/>
        </p:nvSpPr>
        <p:spPr bwMode="auto">
          <a:xfrm>
            <a:off x="1968500" y="3949700"/>
            <a:ext cx="304800" cy="3048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31"/>
          <p:cNvSpPr>
            <a:spLocks noChangeArrowheads="1"/>
          </p:cNvSpPr>
          <p:nvPr/>
        </p:nvSpPr>
        <p:spPr bwMode="auto">
          <a:xfrm>
            <a:off x="4254500" y="5092700"/>
            <a:ext cx="304800" cy="3048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5F1FD0E7-2BA5-4C63-8098-F979477CC80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6940" y="152400"/>
            <a:ext cx="4876800" cy="975360"/>
          </a:xfrm>
        </p:spPr>
        <p:txBody>
          <a:bodyPr/>
          <a:lstStyle/>
          <a:p>
            <a:r>
              <a:rPr lang="en-US" sz="4800" dirty="0" smtClean="0"/>
              <a:t>Final Exams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55420"/>
            <a:ext cx="8478520" cy="384048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 smtClean="0"/>
              <a:t>subjects </a:t>
            </a:r>
            <a:r>
              <a:rPr lang="en-US" sz="4800" dirty="0" smtClean="0">
                <a:solidFill>
                  <a:srgbClr val="008000"/>
                </a:solidFill>
              </a:rPr>
              <a:t>conflict</a:t>
            </a:r>
            <a:r>
              <a:rPr lang="en-US" sz="4800" dirty="0" smtClean="0"/>
              <a:t> if student </a:t>
            </a:r>
          </a:p>
          <a:p>
            <a:pPr>
              <a:buFontTx/>
              <a:buNone/>
            </a:pPr>
            <a:r>
              <a:rPr lang="en-US" sz="4800" dirty="0" smtClean="0"/>
              <a:t>takes both, so</a:t>
            </a:r>
          </a:p>
          <a:p>
            <a:pPr>
              <a:buFontTx/>
              <a:buNone/>
            </a:pPr>
            <a:r>
              <a:rPr lang="en-US" sz="4800" dirty="0" smtClean="0"/>
              <a:t>need different time slots.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33CC"/>
                </a:solidFill>
              </a:rPr>
              <a:t>how short </a:t>
            </a:r>
            <a:r>
              <a:rPr lang="en-US" sz="4800" dirty="0" smtClean="0"/>
              <a:t>an exam period?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2086E495-F989-4870-B295-EA8FDDA029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12505</TotalTime>
  <Words>866</Words>
  <Application>Microsoft Macintosh PowerPoint</Application>
  <PresentationFormat>On-screen Show (4:3)</PresentationFormat>
  <Paragraphs>257</Paragraphs>
  <Slides>39</Slides>
  <Notes>38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6.042 Lecture Template</vt:lpstr>
      <vt:lpstr>Equation</vt:lpstr>
      <vt:lpstr>PowerPoint Presentation</vt:lpstr>
      <vt:lpstr>Flight Gates </vt:lpstr>
      <vt:lpstr>Airline Schedule</vt:lpstr>
      <vt:lpstr>Conflicts Among 3 Flights</vt:lpstr>
      <vt:lpstr>Model all Conflicts with a Graph</vt:lpstr>
      <vt:lpstr>PowerPoint Presentation</vt:lpstr>
      <vt:lpstr>Coloring the Vertices</vt:lpstr>
      <vt:lpstr>Better coloring</vt:lpstr>
      <vt:lpstr>Final Exams</vt:lpstr>
      <vt:lpstr>Model as a Graph</vt:lpstr>
      <vt:lpstr>More Conflicting Allocation Problems</vt:lpstr>
      <vt:lpstr>Map Coloring</vt:lpstr>
      <vt:lpstr>Countries are the Vertices</vt:lpstr>
      <vt:lpstr>Planar Four Coloring</vt:lpstr>
      <vt:lpstr>Chromatic Number</vt:lpstr>
      <vt:lpstr>Trees are 2-colorable</vt:lpstr>
      <vt:lpstr>Simple Cycles</vt:lpstr>
      <vt:lpstr>Complete Graph K5</vt:lpstr>
      <vt:lpstr>The Wheel Wn</vt:lpstr>
      <vt:lpstr>Bounded Degree</vt:lpstr>
      <vt:lpstr>“Greedy” Coloring</vt:lpstr>
      <vt:lpstr>PowerPoint Presentation</vt:lpstr>
      <vt:lpstr>PowerPoint Presentation</vt:lpstr>
      <vt:lpstr>coloring arbitrary graphs</vt:lpstr>
      <vt:lpstr>PowerPoint Presentation</vt:lpstr>
      <vt:lpstr>Connected Components</vt:lpstr>
      <vt:lpstr>Connected Components</vt:lpstr>
      <vt:lpstr>Connected Components</vt:lpstr>
      <vt:lpstr>Connected Components</vt:lpstr>
      <vt:lpstr>  Edge Connectedness</vt:lpstr>
      <vt:lpstr>Edge Connectedness</vt:lpstr>
      <vt:lpstr>k-edge Connectedness</vt:lpstr>
      <vt:lpstr>Edge Connectedness</vt:lpstr>
      <vt:lpstr>Edge Connectedness</vt:lpstr>
      <vt:lpstr>k-edge Connectedness</vt:lpstr>
      <vt:lpstr>  Edge Connectedness</vt:lpstr>
      <vt:lpstr>k-edge Connectedness</vt:lpstr>
      <vt:lpstr>Fault-tolerance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1365</cp:revision>
  <cp:lastPrinted>2011-10-25T18:32:34Z</cp:lastPrinted>
  <dcterms:created xsi:type="dcterms:W3CDTF">2011-03-31T17:09:19Z</dcterms:created>
  <dcterms:modified xsi:type="dcterms:W3CDTF">2012-03-19T02:31:40Z</dcterms:modified>
</cp:coreProperties>
</file>