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60"/>
  </p:notesMasterIdLst>
  <p:handoutMasterIdLst>
    <p:handoutMasterId r:id="rId61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3" r:id="rId17"/>
    <p:sldId id="804" r:id="rId18"/>
    <p:sldId id="805" r:id="rId19"/>
    <p:sldId id="806" r:id="rId20"/>
    <p:sldId id="834" r:id="rId21"/>
    <p:sldId id="835" r:id="rId22"/>
    <p:sldId id="836" r:id="rId23"/>
    <p:sldId id="837" r:id="rId24"/>
    <p:sldId id="838" r:id="rId25"/>
    <p:sldId id="839" r:id="rId26"/>
    <p:sldId id="840" r:id="rId27"/>
    <p:sldId id="841" r:id="rId28"/>
    <p:sldId id="842" r:id="rId29"/>
    <p:sldId id="843" r:id="rId30"/>
    <p:sldId id="844" r:id="rId31"/>
    <p:sldId id="845" r:id="rId32"/>
    <p:sldId id="846" r:id="rId33"/>
    <p:sldId id="847" r:id="rId34"/>
    <p:sldId id="848" r:id="rId35"/>
    <p:sldId id="849" r:id="rId36"/>
    <p:sldId id="850" r:id="rId37"/>
    <p:sldId id="851" r:id="rId38"/>
    <p:sldId id="852" r:id="rId39"/>
    <p:sldId id="853" r:id="rId40"/>
    <p:sldId id="854" r:id="rId41"/>
    <p:sldId id="855" r:id="rId42"/>
    <p:sldId id="856" r:id="rId43"/>
    <p:sldId id="857" r:id="rId44"/>
    <p:sldId id="858" r:id="rId45"/>
    <p:sldId id="859" r:id="rId46"/>
    <p:sldId id="860" r:id="rId47"/>
    <p:sldId id="861" r:id="rId48"/>
    <p:sldId id="862" r:id="rId49"/>
    <p:sldId id="863" r:id="rId50"/>
    <p:sldId id="864" r:id="rId51"/>
    <p:sldId id="865" r:id="rId52"/>
    <p:sldId id="866" r:id="rId53"/>
    <p:sldId id="867" r:id="rId54"/>
    <p:sldId id="868" r:id="rId55"/>
    <p:sldId id="869" r:id="rId56"/>
    <p:sldId id="870" r:id="rId57"/>
    <p:sldId id="871" r:id="rId58"/>
    <p:sldId id="872" r:id="rId59"/>
  </p:sldIdLst>
  <p:sldSz cx="9144000" cy="6858000" type="screen4x3"/>
  <p:notesSz cx="7315200" cy="9601200"/>
  <p:custDataLst>
    <p:tags r:id="rId6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gs" Target="tags/tag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image" Target="../media/image60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9" Type="http://schemas.openxmlformats.org/officeDocument/2006/relationships/image" Target="../media/image57.emf"/><Relationship Id="rId10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6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4" Type="http://schemas.openxmlformats.org/officeDocument/2006/relationships/image" Target="../media/image67.emf"/><Relationship Id="rId5" Type="http://schemas.openxmlformats.org/officeDocument/2006/relationships/image" Target="../media/image65.wmf"/><Relationship Id="rId6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4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1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1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3.w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image" Target="../media/image38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552485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9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CA113C7-4A69-4D0A-8924-84FEF30BA8F2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41154B0-5C1C-432B-A485-A8409E795085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4785E0-7537-4287-B2C9-291C761FDE08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smtClean="0"/>
              <a:t>Stable Marriage II.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03EEE6-9396-413A-81EB-3D943BD7359C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F8712C4-DC69-4BDF-A3AC-8A5CC2E744F0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57240" y="5510862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E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3C04413-F31C-46EF-A14A-12FA29716134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1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214" y="2631678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33414" y="4003278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7F.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20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  <p:extLst>
      <p:ext uri="{BB962C8B-B14F-4D97-AF65-F5344CB8AC3E}">
        <p14:creationId xmlns:p14="http://schemas.microsoft.com/office/powerpoint/2010/main" val="299910784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0"/>
            <a:ext cx="6808788" cy="1447800"/>
            <a:chOff x="718" y="3028"/>
            <a:chExt cx="4289" cy="912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1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1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1D3E4F8F-AF81-4EA5-A2B2-7885C090B741}" type="slidenum">
              <a:rPr lang="en-US" smtClean="0"/>
              <a:pPr/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8803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1837362" cy="1959551"/>
            <a:chOff x="1139825" y="3708400"/>
            <a:chExt cx="1837362" cy="1959551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09156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79448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6A7B380C-F93D-44F2-B7B5-D6607D442191}" type="slidenum">
              <a:rPr lang="en-US" smtClean="0"/>
              <a:pPr/>
              <a:t>22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77956" cy="1416891"/>
            <a:chOff x="4968607" y="2291508"/>
            <a:chExt cx="3777956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None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656770" cy="1175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r>
                <a:rPr lang="en-US" sz="3200" dirty="0" smtClean="0">
                  <a:latin typeface="Comic Sans MS" pitchFamily="66" charset="0"/>
                </a:rPr>
                <a:t>f you’re not Brad</a:t>
              </a:r>
            </a:p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17624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02416" y="1092199"/>
            <a:ext cx="82154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n-US" sz="3200" dirty="0" smtClean="0">
                <a:latin typeface="Comic Sans MS" pitchFamily="66" charset="0"/>
              </a:rPr>
              <a:t> favorite </a:t>
            </a:r>
            <a:r>
              <a:rPr lang="en-US" sz="3200" dirty="0">
                <a:latin typeface="Comic Sans MS" pitchFamily="66" charset="0"/>
              </a:rPr>
              <a:t>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</a:t>
            </a:r>
            <a:r>
              <a:rPr lang="en-US" sz="3200" dirty="0" smtClean="0">
                <a:latin typeface="Comic Sans MS" pitchFamily="66" charset="0"/>
              </a:rPr>
              <a:t>but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her</a:t>
            </a:r>
            <a:r>
              <a:rPr lang="en-US" sz="3200" dirty="0" smtClean="0">
                <a:latin typeface="Comic Sans MS" pitchFamily="66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dirty="0" smtClean="0"/>
              <a:t>    </a:t>
            </a:r>
            <a:r>
              <a:rPr lang="en-US" sz="3200" dirty="0" smtClean="0">
                <a:latin typeface="Comic Sans MS" pitchFamily="66" charset="0"/>
              </a:rPr>
              <a:t>favorite boy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870135"/>
            <a:ext cx="1758950" cy="2062162"/>
            <a:chOff x="1905840" y="3870135"/>
            <a:chExt cx="1758950" cy="206216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2087653" y="3881299"/>
              <a:ext cx="1190801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2409482" y="4595230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2176783" y="4660565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1837362" cy="1959551"/>
            <a:chOff x="1139825" y="3708400"/>
            <a:chExt cx="1837362" cy="1959551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458F57A3-D5E9-4C0D-8B53-D5CCF6F8BBAC}" type="slidenum">
              <a:rPr lang="en-US" smtClean="0"/>
              <a:pPr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7266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216A7BE4-5A84-4D5D-AF98-C18DC8FD704E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368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890028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Everyone is married.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Marriages 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C784AFF-BB15-4810-8501-384A0A77827F}" type="slidenum">
              <a:rPr lang="en-US" smtClean="0"/>
              <a:pPr/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211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6894946" cy="106684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49295" y="1047251"/>
            <a:ext cx="8876148" cy="563231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boys’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6000" dirty="0" smtClean="0">
                <a:solidFill>
                  <a:srgbClr val="006600"/>
                </a:solidFill>
                <a:ea typeface="Cambria Math"/>
                <a:sym typeface="Euclid Math Two" pitchFamily="18" charset="2"/>
              </a:rPr>
              <a:t>ℕ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-valued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US" sz="6600" dirty="0" smtClean="0">
                <a:latin typeface="Comic Sans MS" pitchFamily="66" charset="0"/>
              </a:rPr>
              <a:t>So </a:t>
            </a:r>
            <a:r>
              <a:rPr lang="en-US" sz="7600" dirty="0" smtClean="0">
                <a:latin typeface="Cambria Math"/>
                <a:ea typeface="Cambria Math"/>
              </a:rPr>
              <a:t>∃</a:t>
            </a:r>
            <a:r>
              <a:rPr lang="en-US" sz="7000" dirty="0" smtClean="0">
                <a:latin typeface="Cambria Math"/>
                <a:ea typeface="Cambria Math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CD09AADC-C2B0-4E22-8643-E1056EDA4218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025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2116400"/>
            <a:ext cx="8874244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90727D7A-B689-4A7B-AD23-AF912CFD69C5}" type="slidenum">
              <a:rPr lang="en-US" smtClean="0"/>
              <a:pPr/>
              <a:t>27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95514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909721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her 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76948" y="4112839"/>
            <a:ext cx="8026484" cy="2259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491606F5-E697-48BD-AA86-CE9A70A39F20}" type="slidenum">
              <a:rPr lang="en-US" smtClean="0"/>
              <a:pPr/>
              <a:t>28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42446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90056" y="417510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6B3711D7-2607-4210-AFC7-E476BC6402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boy’s favorite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him 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20916385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532149"/>
            <a:ext cx="8377237" cy="45366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pPr>
              <a:buNone/>
            </a:pPr>
            <a:r>
              <a:rPr lang="en-US" sz="4000" i="1" dirty="0">
                <a:latin typeface="Comic Sans MS" pitchFamily="66" charset="0"/>
              </a:rPr>
              <a:t>Proof: </a:t>
            </a:r>
            <a:r>
              <a:rPr lang="en-US" sz="4000" dirty="0">
                <a:latin typeface="Comic Sans MS" pitchFamily="66" charset="0"/>
              </a:rPr>
              <a:t>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</a:t>
            </a:r>
            <a:r>
              <a:rPr lang="en-US" sz="4000" dirty="0" smtClean="0">
                <a:latin typeface="Comic Sans MS" pitchFamily="66" charset="0"/>
              </a:rPr>
              <a:t>suitor (her favorite 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>
                <a:latin typeface="Comic Sans MS" pitchFamily="66" charset="0"/>
              </a:rPr>
              <a:t>that day), and her </a:t>
            </a:r>
            <a:r>
              <a:rPr lang="en-US" sz="4000" dirty="0" smtClean="0"/>
              <a:t>favorites</a:t>
            </a:r>
          </a:p>
          <a:p>
            <a:pPr>
              <a:buNone/>
            </a:pPr>
            <a:r>
              <a:rPr lang="en-US" sz="4000" dirty="0" smtClean="0"/>
              <a:t> never get worse.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C6A26FEC-5BC0-4439-ADB6-C85CAB790131}" type="slidenum">
              <a:rPr lang="en-US" smtClean="0"/>
              <a:pPr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82950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643686" y="1595753"/>
            <a:ext cx="7932828" cy="36379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suitor.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lnSpc>
                <a:spcPct val="110000"/>
              </a:lnSpc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)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list.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5A975C45-CE44-40F2-B02D-A9036E7F2B87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7542073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31947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By 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If B is not married, his list is empty.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By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sz="3600" dirty="0">
                <a:latin typeface="Comic Sans MS" pitchFamily="66" charset="0"/>
              </a:rPr>
              <a:t>, all girls have favorites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better than B -- so they do have a favorite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95B7F1F7-2008-4F73-B249-C81B8CADF558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8549" y="4385172"/>
            <a:ext cx="8565416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                That is, all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sz="3600" dirty="0" smtClean="0">
                <a:latin typeface="Comic Sans MS" pitchFamily="66" charset="0"/>
              </a:rPr>
              <a:t> are married,</a:t>
            </a:r>
          </a:p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so all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sz="3600" dirty="0" smtClean="0">
                <a:latin typeface="Comic Sans MS" pitchFamily="66" charset="0"/>
              </a:rPr>
              <a:t> are married.</a:t>
            </a:r>
          </a:p>
        </p:txBody>
      </p:sp>
    </p:spTree>
    <p:extLst>
      <p:ext uri="{BB962C8B-B14F-4D97-AF65-F5344CB8AC3E}">
        <p14:creationId xmlns:p14="http://schemas.microsoft.com/office/powerpoint/2010/main" val="168130407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486367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9F009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C0918BD1-2960-4B7F-BAB0-7A783B309F79}" type="slidenum">
              <a:rPr lang="en-US" smtClean="0"/>
              <a:pPr/>
              <a:t>33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81289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509251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2:</a:t>
            </a:r>
            <a:r>
              <a:rPr lang="en-US" sz="4400" dirty="0" smtClean="0">
                <a:latin typeface="Comic Sans MS" pitchFamily="66" charset="0"/>
              </a:rPr>
              <a:t>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C0918BD1-2960-4B7F-BAB0-7A783B309F79}" type="slidenum">
              <a:rPr lang="en-US" smtClean="0"/>
              <a:pPr/>
              <a:t>34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8782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6668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better, 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87D09381-529C-4565-93CC-F0F84618B121}" type="slidenum">
              <a:rPr lang="en-US" smtClean="0"/>
              <a:pPr/>
              <a:t>35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girls.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98E15869-363D-4A6A-9DE4-BB4AE5BA2C11}" type="slidenum">
              <a:rPr lang="en-US" smtClean="0"/>
              <a:pPr/>
              <a:t>36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249261" y="1084791"/>
            <a:ext cx="8712245" cy="467225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000" dirty="0" smtClean="0"/>
              <a:t>Suppose some boy does not get his </a:t>
            </a:r>
          </a:p>
          <a:p>
            <a:pPr>
              <a:buFontTx/>
              <a:buNone/>
            </a:pPr>
            <a:r>
              <a:rPr lang="en-US" sz="4000" dirty="0" smtClean="0"/>
              <a:t>optimal girl.  So he must have </a:t>
            </a:r>
          </a:p>
          <a:p>
            <a:pPr>
              <a:buFontTx/>
              <a:buNone/>
            </a:pPr>
            <a:r>
              <a:rPr lang="en-US" sz="4000" dirty="0" smtClean="0"/>
              <a:t>crossed off his optimal on some </a:t>
            </a:r>
          </a:p>
          <a:p>
            <a:pPr>
              <a:buFontTx/>
              <a:buNone/>
            </a:pPr>
            <a:r>
              <a:rPr lang="en-US" sz="4000" dirty="0" smtClean="0"/>
              <a:t>earlier  “bad” day.  Consider the 1st </a:t>
            </a:r>
          </a:p>
          <a:p>
            <a:pPr>
              <a:buFontTx/>
              <a:buNone/>
            </a:pPr>
            <a:r>
              <a:rPr lang="en-US" sz="4000" dirty="0" smtClean="0"/>
              <a:t>bad day.</a:t>
            </a:r>
            <a:endParaRPr lang="en-US" sz="36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421597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506" y="1777753"/>
            <a:ext cx="832040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hangingPunct="0">
              <a:spcBef>
                <a:spcPct val="20000"/>
              </a:spcBef>
              <a:buNone/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        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         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Happens </a:t>
            </a:r>
          </a:p>
          <a:p>
            <a:pPr lvl="0" eaLnBrk="0" hangingPunct="0">
              <a:spcBef>
                <a:spcPct val="20000"/>
              </a:spcBef>
              <a:buNone/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because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is serenading her.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06" y="1163292"/>
            <a:ext cx="8794788" cy="129495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On 1st bad day some boy, </a:t>
            </a:r>
            <a:r>
              <a:rPr lang="en-US" sz="3600" dirty="0" smtClean="0">
                <a:solidFill>
                  <a:srgbClr val="0000CC"/>
                </a:solidFill>
              </a:rPr>
              <a:t>Keith</a:t>
            </a:r>
            <a:r>
              <a:rPr lang="en-US" sz="3600" dirty="0" smtClean="0"/>
              <a:t>, crosses </a:t>
            </a:r>
          </a:p>
          <a:p>
            <a:pPr>
              <a:buFontTx/>
              <a:buNone/>
            </a:pPr>
            <a:r>
              <a:rPr lang="en-US" sz="3600" dirty="0" smtClean="0"/>
              <a:t>off his optimal girl, </a:t>
            </a:r>
            <a:r>
              <a:rPr lang="en-US" sz="3600" dirty="0" smtClean="0">
                <a:solidFill>
                  <a:srgbClr val="0000CC"/>
                </a:solidFill>
              </a:rPr>
              <a:t>Nicole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2718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 and is serenading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 i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400" dirty="0" smtClean="0"/>
              <a:t> optimal for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303177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651000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19666E-7CA3-4CCC-9041-CB2FD4A6C41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46910" y="940701"/>
            <a:ext cx="889793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3046743"/>
            <a:ext cx="80536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another </a:t>
            </a:r>
            <a:r>
              <a:rPr lang="en-US" sz="4000" dirty="0" smtClean="0">
                <a:latin typeface="Comic Sans MS" pitchFamily="66" charset="0"/>
              </a:rPr>
              <a:t>stable marriage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 </a:t>
            </a:r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5847" y="4509111"/>
            <a:ext cx="8412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rogue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dirty="0">
                <a:latin typeface="Comic Sans MS" pitchFamily="66" charset="0"/>
              </a:rPr>
              <a:t>contradicting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39949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2117425"/>
            <a:ext cx="826861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7BB76824-9F76-4ADE-AC6C-0508E1575FA2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9ACC12FA-6F6F-4B19-8ECB-8859505F4A8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248532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C77B729E-9E31-475E-9CA5-309411DA903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53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2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27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5070619" cy="131112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pPr>
              <a:buNone/>
            </a:pPr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8F9ADA46-464A-400F-B73D-910BCBB9727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2986420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234907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79D26E35-00BC-44D4-AD4E-435B82B6597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4808914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062B5E4-4E58-4502-A583-40FD7769549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39972259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062B5E4-4E58-4502-A583-40FD7769549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  <p:extLst>
      <p:ext uri="{BB962C8B-B14F-4D97-AF65-F5344CB8AC3E}">
        <p14:creationId xmlns:p14="http://schemas.microsoft.com/office/powerpoint/2010/main" val="1010778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062B5E4-4E58-4502-A583-40FD7769549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95242820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90749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3076046"/>
            <a:ext cx="2667000" cy="2336800"/>
            <a:chOff x="939800" y="3065463"/>
            <a:chExt cx="2667000" cy="2336800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3034536" y="50212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678936" y="3421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120136" y="44624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120136" y="3929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062B5E4-4E58-4502-A583-40FD7769549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  <p:extLst>
      <p:ext uri="{BB962C8B-B14F-4D97-AF65-F5344CB8AC3E}">
        <p14:creationId xmlns:p14="http://schemas.microsoft.com/office/powerpoint/2010/main" val="1431840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062B5E4-4E58-4502-A583-40FD7769549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43981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421608" y="5619536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945249" y="5616953"/>
            <a:ext cx="4302122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 2 = |N(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5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A062B5E4-4E58-4502-A583-40FD7769549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43981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N(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623606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|N(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07770" y="5362414"/>
            <a:ext cx="4736914" cy="1162372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26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possible,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/>
              <a:t>obviously.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5FEE5B55-4292-4FA8-AE67-B2EB2C03FE5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3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EE815EBE-A80C-4F04-9B8C-61CDAF6F5EB4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009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0824" y="1668359"/>
            <a:ext cx="7797245" cy="3092816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5400" dirty="0" smtClean="0"/>
              <a:t>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|N(S)| </a:t>
            </a:r>
            <a:r>
              <a:rPr lang="en-US" sz="5400" dirty="0" smtClean="0"/>
              <a:t>for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all</a:t>
            </a:r>
          </a:p>
          <a:p>
            <a:pPr marL="0" indent="0">
              <a:spcBef>
                <a:spcPts val="2400"/>
              </a:spcBef>
              <a:buNone/>
              <a:defRPr/>
            </a:pPr>
            <a:r>
              <a:rPr lang="en-US" sz="5400" dirty="0" smtClean="0"/>
              <a:t>sets of girls,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S</a:t>
            </a:r>
            <a:r>
              <a:rPr lang="en-US" sz="5400" dirty="0" smtClean="0"/>
              <a:t>, then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EB9B9B79-C8D9-48F2-B6B6-031FF048EA6F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3038" y="1027344"/>
            <a:ext cx="3159639" cy="584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b="1" dirty="0">
                <a:solidFill>
                  <a:srgbClr val="0033CC"/>
                </a:solidFill>
                <a:latin typeface="+mj-lt"/>
              </a:rPr>
              <a:t>Hall’s condition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9645" y="4900320"/>
            <a:ext cx="59848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6000" dirty="0">
                <a:latin typeface="+mj-lt"/>
              </a:rPr>
              <a:t>(proof in Notes)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380605" y="1660123"/>
            <a:ext cx="7029104" cy="2086253"/>
          </a:xfrm>
          <a:custGeom>
            <a:avLst/>
            <a:gdLst>
              <a:gd name="connsiteX0" fmla="*/ 938140 w 7029104"/>
              <a:gd name="connsiteY0" fmla="*/ 182880 h 1828800"/>
              <a:gd name="connsiteX1" fmla="*/ 916625 w 7029104"/>
              <a:gd name="connsiteY1" fmla="*/ 849854 h 1828800"/>
              <a:gd name="connsiteX2" fmla="*/ 884352 w 7029104"/>
              <a:gd name="connsiteY2" fmla="*/ 1000461 h 1828800"/>
              <a:gd name="connsiteX3" fmla="*/ 324954 w 7029104"/>
              <a:gd name="connsiteY3" fmla="*/ 1075764 h 1828800"/>
              <a:gd name="connsiteX4" fmla="*/ 152832 w 7029104"/>
              <a:gd name="connsiteY4" fmla="*/ 1086522 h 1828800"/>
              <a:gd name="connsiteX5" fmla="*/ 34498 w 7029104"/>
              <a:gd name="connsiteY5" fmla="*/ 1484555 h 1828800"/>
              <a:gd name="connsiteX6" fmla="*/ 77528 w 7029104"/>
              <a:gd name="connsiteY6" fmla="*/ 1742738 h 1828800"/>
              <a:gd name="connsiteX7" fmla="*/ 1411476 w 7029104"/>
              <a:gd name="connsiteY7" fmla="*/ 1828800 h 1828800"/>
              <a:gd name="connsiteX8" fmla="*/ 4810893 w 7029104"/>
              <a:gd name="connsiteY8" fmla="*/ 1785769 h 1828800"/>
              <a:gd name="connsiteX9" fmla="*/ 4972258 w 7029104"/>
              <a:gd name="connsiteY9" fmla="*/ 1495313 h 1828800"/>
              <a:gd name="connsiteX10" fmla="*/ 5176653 w 7029104"/>
              <a:gd name="connsiteY10" fmla="*/ 989703 h 1828800"/>
              <a:gd name="connsiteX11" fmla="*/ 5208926 w 7029104"/>
              <a:gd name="connsiteY11" fmla="*/ 935915 h 1828800"/>
              <a:gd name="connsiteX12" fmla="*/ 6930149 w 7029104"/>
              <a:gd name="connsiteY12" fmla="*/ 903642 h 1828800"/>
              <a:gd name="connsiteX13" fmla="*/ 6962422 w 7029104"/>
              <a:gd name="connsiteY13" fmla="*/ 860611 h 1828800"/>
              <a:gd name="connsiteX14" fmla="*/ 7026968 w 7029104"/>
              <a:gd name="connsiteY14" fmla="*/ 268941 h 1828800"/>
              <a:gd name="connsiteX15" fmla="*/ 6951665 w 7029104"/>
              <a:gd name="connsiteY15" fmla="*/ 10757 h 1828800"/>
              <a:gd name="connsiteX16" fmla="*/ 1067232 w 7029104"/>
              <a:gd name="connsiteY16" fmla="*/ 0 h 1828800"/>
              <a:gd name="connsiteX17" fmla="*/ 938140 w 7029104"/>
              <a:gd name="connsiteY17" fmla="*/ 18288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9104" h="1828800">
                <a:moveTo>
                  <a:pt x="938140" y="182880"/>
                </a:moveTo>
                <a:lnTo>
                  <a:pt x="916625" y="849854"/>
                </a:lnTo>
                <a:lnTo>
                  <a:pt x="884352" y="1000461"/>
                </a:lnTo>
                <a:lnTo>
                  <a:pt x="324954" y="1075764"/>
                </a:lnTo>
                <a:cubicBezTo>
                  <a:pt x="155589" y="1064474"/>
                  <a:pt x="187696" y="1016790"/>
                  <a:pt x="152832" y="1086522"/>
                </a:cubicBezTo>
                <a:lnTo>
                  <a:pt x="34498" y="1484555"/>
                </a:lnTo>
                <a:cubicBezTo>
                  <a:pt x="56931" y="1731324"/>
                  <a:pt x="0" y="1665210"/>
                  <a:pt x="77528" y="1742738"/>
                </a:cubicBezTo>
                <a:cubicBezTo>
                  <a:pt x="522147" y="1771894"/>
                  <a:pt x="965902" y="1828800"/>
                  <a:pt x="1411476" y="1828800"/>
                </a:cubicBezTo>
                <a:lnTo>
                  <a:pt x="4810893" y="1785769"/>
                </a:lnTo>
                <a:lnTo>
                  <a:pt x="4972258" y="1495313"/>
                </a:lnTo>
                <a:cubicBezTo>
                  <a:pt x="5040390" y="1326776"/>
                  <a:pt x="5109139" y="1158488"/>
                  <a:pt x="5176653" y="989703"/>
                </a:cubicBezTo>
                <a:cubicBezTo>
                  <a:pt x="5195273" y="943154"/>
                  <a:pt x="5175230" y="969611"/>
                  <a:pt x="5208926" y="935915"/>
                </a:cubicBezTo>
                <a:lnTo>
                  <a:pt x="6930149" y="903642"/>
                </a:lnTo>
                <a:cubicBezTo>
                  <a:pt x="6943957" y="903216"/>
                  <a:pt x="6957706" y="870044"/>
                  <a:pt x="6962422" y="860611"/>
                </a:cubicBezTo>
                <a:cubicBezTo>
                  <a:pt x="7029104" y="304927"/>
                  <a:pt x="7026968" y="503309"/>
                  <a:pt x="7026968" y="268941"/>
                </a:cubicBezTo>
                <a:lnTo>
                  <a:pt x="6951665" y="10757"/>
                </a:lnTo>
                <a:lnTo>
                  <a:pt x="1067232" y="0"/>
                </a:lnTo>
                <a:lnTo>
                  <a:pt x="938140" y="182880"/>
                </a:lnTo>
                <a:close/>
              </a:path>
            </a:pathLst>
          </a:cu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51145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pPr>
              <a:buNone/>
            </a:pPr>
            <a:r>
              <a:rPr lang="en-US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53624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42383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BF4B27A8-4FA1-4DF7-89DB-09404700A23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dirty="0">
                <a:latin typeface="Comic Sans MS" pitchFamily="8" charset="0"/>
              </a:rPr>
              <a:t>d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latin typeface="Comic Sans MS" pitchFamily="8" charset="0"/>
              </a:rPr>
              <a:t> d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2494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01749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BF4B27A8-4FA1-4DF7-89DB-09404700A23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835572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185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pPr>
              <a:buNone/>
            </a:pPr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7F.</a:t>
            </a:r>
            <a:fld id="{8CB76801-ECFD-4E75-B29A-84CDB3DBBAA0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2—4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5022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Click="0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E19A0D1-44CC-4471-B4D3-7B7F4C904EC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8133</TotalTime>
  <Words>1502</Words>
  <Application>Microsoft Macintosh PowerPoint</Application>
  <PresentationFormat>On-screen Show (4:3)</PresentationFormat>
  <Paragraphs>434</Paragraphs>
  <Slides>58</Slides>
  <Notes>53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1_6.042 Lecture Template</vt:lpstr>
      <vt:lpstr>Equation</vt:lpstr>
      <vt:lpstr>PowerPoint Presentation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</vt:lpstr>
      <vt:lpstr>Stable Marriage II.</vt:lpstr>
      <vt:lpstr>Stable Marriage</vt:lpstr>
      <vt:lpstr>Stable Marriage</vt:lpstr>
      <vt:lpstr>PowerPoint Presentation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</vt:lpstr>
      <vt:lpstr>Mating Ritual: girls improve</vt:lpstr>
      <vt:lpstr>Mating Ritual: boys get worse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  <vt:lpstr>Mating Ritual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  <vt:lpstr>PowerPoint Presentation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Hall’s Theorem</vt:lpstr>
      <vt:lpstr>Hall’s Theorem</vt:lpstr>
      <vt:lpstr>PowerPoint Presentation</vt:lpstr>
      <vt:lpstr>PowerPoint Presentation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1239</cp:revision>
  <cp:lastPrinted>2011-10-24T03:00:33Z</cp:lastPrinted>
  <dcterms:created xsi:type="dcterms:W3CDTF">2011-03-15T21:42:30Z</dcterms:created>
  <dcterms:modified xsi:type="dcterms:W3CDTF">2012-03-19T02:38:29Z</dcterms:modified>
</cp:coreProperties>
</file>