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1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990" r:id="rId2"/>
    <p:sldId id="991" r:id="rId3"/>
    <p:sldId id="992" r:id="rId4"/>
    <p:sldId id="993" r:id="rId5"/>
    <p:sldId id="994" r:id="rId6"/>
    <p:sldId id="995" r:id="rId7"/>
    <p:sldId id="996" r:id="rId8"/>
    <p:sldId id="997" r:id="rId9"/>
    <p:sldId id="998" r:id="rId10"/>
    <p:sldId id="999" r:id="rId11"/>
    <p:sldId id="1000" r:id="rId12"/>
    <p:sldId id="1001" r:id="rId13"/>
    <p:sldId id="1002" r:id="rId14"/>
    <p:sldId id="1003" r:id="rId15"/>
    <p:sldId id="1004" r:id="rId16"/>
    <p:sldId id="1005" r:id="rId17"/>
    <p:sldId id="1006" r:id="rId18"/>
    <p:sldId id="1007" r:id="rId19"/>
    <p:sldId id="1008" r:id="rId20"/>
    <p:sldId id="1009" r:id="rId21"/>
    <p:sldId id="1010" r:id="rId22"/>
    <p:sldId id="1011" r:id="rId23"/>
    <p:sldId id="1012" r:id="rId24"/>
    <p:sldId id="1013" r:id="rId25"/>
  </p:sldIdLst>
  <p:sldSz cx="9144000" cy="6858000" type="screen4x3"/>
  <p:notesSz cx="7315200" cy="96012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44" d="100"/>
          <a:sy n="144" d="100"/>
        </p:scale>
        <p:origin x="-712" y="-104"/>
      </p:cViewPr>
      <p:guideLst>
        <p:guide orient="horz" pos="2113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6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 2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Simple Graphs:</a:t>
            </a:r>
          </a:p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Coloring</a:t>
            </a:r>
            <a:endParaRPr lang="en-US" sz="7200" b="1" dirty="0" smtClean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Model as a Graph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2971800" y="28194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5334000" y="19050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7086600" y="35052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52" name="AutoShape 8"/>
          <p:cNvCxnSpPr>
            <a:cxnSpLocks noChangeShapeType="1"/>
            <a:stCxn id="31747" idx="5"/>
            <a:endCxn id="31748" idx="2"/>
          </p:cNvCxnSpPr>
          <p:nvPr/>
        </p:nvCxnSpPr>
        <p:spPr bwMode="auto">
          <a:xfrm flipV="1">
            <a:off x="3167063" y="2019300"/>
            <a:ext cx="2166937" cy="9953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3" name="AutoShape 9"/>
          <p:cNvCxnSpPr>
            <a:cxnSpLocks noChangeShapeType="1"/>
            <a:stCxn id="31747" idx="4"/>
            <a:endCxn id="31751" idx="0"/>
          </p:cNvCxnSpPr>
          <p:nvPr/>
        </p:nvCxnSpPr>
        <p:spPr bwMode="auto">
          <a:xfrm>
            <a:off x="3086100" y="3048000"/>
            <a:ext cx="1339850" cy="2101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4" name="AutoShape 10"/>
          <p:cNvCxnSpPr>
            <a:cxnSpLocks noChangeShapeType="1"/>
            <a:stCxn id="31751" idx="0"/>
            <a:endCxn id="31748" idx="4"/>
          </p:cNvCxnSpPr>
          <p:nvPr/>
        </p:nvCxnSpPr>
        <p:spPr bwMode="auto">
          <a:xfrm flipV="1">
            <a:off x="4425950" y="2133600"/>
            <a:ext cx="1022350" cy="3016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5" name="AutoShape 11"/>
          <p:cNvCxnSpPr>
            <a:cxnSpLocks noChangeShapeType="1"/>
            <a:stCxn id="31751" idx="0"/>
            <a:endCxn id="31750" idx="3"/>
          </p:cNvCxnSpPr>
          <p:nvPr/>
        </p:nvCxnSpPr>
        <p:spPr bwMode="auto">
          <a:xfrm flipV="1">
            <a:off x="4425950" y="3700463"/>
            <a:ext cx="2693988" cy="14493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676400" y="2495550"/>
            <a:ext cx="127793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6.042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54450" y="538480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6.001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137400" y="28511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18.02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416050" y="43243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3.091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902200" y="1339850"/>
            <a:ext cx="10302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8.02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2286000" y="4191000"/>
            <a:ext cx="2057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V="1">
            <a:off x="2209800" y="3048000"/>
            <a:ext cx="838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5486400" y="2133600"/>
            <a:ext cx="1600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Freeform 20"/>
          <p:cNvSpPr>
            <a:spLocks/>
          </p:cNvSpPr>
          <p:nvPr/>
        </p:nvSpPr>
        <p:spPr bwMode="auto">
          <a:xfrm>
            <a:off x="3124200" y="952500"/>
            <a:ext cx="4038600" cy="2552700"/>
          </a:xfrm>
          <a:custGeom>
            <a:avLst/>
            <a:gdLst>
              <a:gd name="T0" fmla="*/ 0 w 2544"/>
              <a:gd name="T1" fmla="*/ 2147483647 h 1608"/>
              <a:gd name="T2" fmla="*/ 2147483647 w 2544"/>
              <a:gd name="T3" fmla="*/ 786288710 h 1608"/>
              <a:gd name="T4" fmla="*/ 2147483647 w 2544"/>
              <a:gd name="T5" fmla="*/ 544353783 h 1608"/>
              <a:gd name="T6" fmla="*/ 2147483647 w 2544"/>
              <a:gd name="T7" fmla="*/ 2147483647 h 1608"/>
              <a:gd name="T8" fmla="*/ 0 60000 65536"/>
              <a:gd name="T9" fmla="*/ 0 60000 65536"/>
              <a:gd name="T10" fmla="*/ 0 60000 65536"/>
              <a:gd name="T11" fmla="*/ 0 60000 65536"/>
              <a:gd name="T12" fmla="*/ 0 w 2544"/>
              <a:gd name="T13" fmla="*/ 0 h 1608"/>
              <a:gd name="T14" fmla="*/ 2544 w 2544"/>
              <a:gd name="T15" fmla="*/ 1608 h 16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4" h="1608">
                <a:moveTo>
                  <a:pt x="0" y="1176"/>
                </a:moveTo>
                <a:cubicBezTo>
                  <a:pt x="252" y="824"/>
                  <a:pt x="504" y="472"/>
                  <a:pt x="864" y="312"/>
                </a:cubicBezTo>
                <a:cubicBezTo>
                  <a:pt x="1224" y="152"/>
                  <a:pt x="1880" y="0"/>
                  <a:pt x="2160" y="216"/>
                </a:cubicBezTo>
                <a:cubicBezTo>
                  <a:pt x="2440" y="432"/>
                  <a:pt x="2492" y="1020"/>
                  <a:pt x="2544" y="16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1269" name="Oval 21"/>
          <p:cNvSpPr>
            <a:spLocks noChangeArrowheads="1"/>
          </p:cNvSpPr>
          <p:nvPr/>
        </p:nvSpPr>
        <p:spPr bwMode="auto">
          <a:xfrm>
            <a:off x="5257800" y="1905000"/>
            <a:ext cx="304800" cy="3048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981200" y="2819400"/>
            <a:ext cx="2590800" cy="2590800"/>
            <a:chOff x="1248" y="1776"/>
            <a:chExt cx="1632" cy="1632"/>
          </a:xfrm>
        </p:grpSpPr>
        <p:sp>
          <p:nvSpPr>
            <p:cNvPr id="31778" name="Oval 23"/>
            <p:cNvSpPr>
              <a:spLocks noChangeArrowheads="1"/>
            </p:cNvSpPr>
            <p:nvPr/>
          </p:nvSpPr>
          <p:spPr bwMode="auto">
            <a:xfrm>
              <a:off x="1824" y="177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Oval 24"/>
            <p:cNvSpPr>
              <a:spLocks noChangeArrowheads="1"/>
            </p:cNvSpPr>
            <p:nvPr/>
          </p:nvSpPr>
          <p:spPr bwMode="auto">
            <a:xfrm>
              <a:off x="1248" y="254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Oval 25"/>
            <p:cNvSpPr>
              <a:spLocks noChangeArrowheads="1"/>
            </p:cNvSpPr>
            <p:nvPr/>
          </p:nvSpPr>
          <p:spPr bwMode="auto">
            <a:xfrm>
              <a:off x="2688" y="321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74" name="Oval 26"/>
          <p:cNvSpPr>
            <a:spLocks noChangeArrowheads="1"/>
          </p:cNvSpPr>
          <p:nvPr/>
        </p:nvSpPr>
        <p:spPr bwMode="auto">
          <a:xfrm>
            <a:off x="7086600" y="3505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870700" y="4352925"/>
            <a:ext cx="2070100" cy="2235200"/>
            <a:chOff x="4328" y="2776"/>
            <a:chExt cx="1304" cy="1408"/>
          </a:xfrm>
        </p:grpSpPr>
        <p:sp>
          <p:nvSpPr>
            <p:cNvPr id="31772" name="Oval 28"/>
            <p:cNvSpPr>
              <a:spLocks noChangeArrowheads="1"/>
            </p:cNvSpPr>
            <p:nvPr/>
          </p:nvSpPr>
          <p:spPr bwMode="auto">
            <a:xfrm>
              <a:off x="4520" y="299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Oval 29"/>
            <p:cNvSpPr>
              <a:spLocks noChangeArrowheads="1"/>
            </p:cNvSpPr>
            <p:nvPr/>
          </p:nvSpPr>
          <p:spPr bwMode="auto">
            <a:xfrm>
              <a:off x="4520" y="328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Oval 30"/>
            <p:cNvSpPr>
              <a:spLocks noChangeArrowheads="1"/>
            </p:cNvSpPr>
            <p:nvPr/>
          </p:nvSpPr>
          <p:spPr bwMode="auto">
            <a:xfrm>
              <a:off x="4520" y="3600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Oval 31"/>
            <p:cNvSpPr>
              <a:spLocks noChangeArrowheads="1"/>
            </p:cNvSpPr>
            <p:nvPr/>
          </p:nvSpPr>
          <p:spPr bwMode="auto">
            <a:xfrm>
              <a:off x="4520" y="391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Text Box 32"/>
            <p:cNvSpPr txBox="1">
              <a:spLocks noChangeArrowheads="1"/>
            </p:cNvSpPr>
            <p:nvPr/>
          </p:nvSpPr>
          <p:spPr bwMode="auto">
            <a:xfrm>
              <a:off x="4662" y="2872"/>
              <a:ext cx="905" cy="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Comic Sans MS" pitchFamily="8" charset="0"/>
                </a:rPr>
                <a:t>M 9am</a:t>
              </a:r>
            </a:p>
            <a:p>
              <a:r>
                <a:rPr lang="en-US" sz="3200">
                  <a:latin typeface="Comic Sans MS" pitchFamily="8" charset="0"/>
                </a:rPr>
                <a:t>M 1pm</a:t>
              </a:r>
            </a:p>
            <a:p>
              <a:r>
                <a:rPr lang="en-US" sz="3200">
                  <a:latin typeface="Comic Sans MS" pitchFamily="8" charset="0"/>
                </a:rPr>
                <a:t>T 9am</a:t>
              </a:r>
            </a:p>
            <a:p>
              <a:r>
                <a:rPr lang="en-US" sz="3200">
                  <a:latin typeface="Comic Sans MS" pitchFamily="8" charset="0"/>
                </a:rPr>
                <a:t>T 1pm</a:t>
              </a:r>
            </a:p>
          </p:txBody>
        </p:sp>
        <p:sp>
          <p:nvSpPr>
            <p:cNvPr id="31777" name="Rectangle 33"/>
            <p:cNvSpPr>
              <a:spLocks noChangeArrowheads="1"/>
            </p:cNvSpPr>
            <p:nvPr/>
          </p:nvSpPr>
          <p:spPr bwMode="auto">
            <a:xfrm>
              <a:off x="4328" y="2776"/>
              <a:ext cx="1304" cy="14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82" name="Text Box 34"/>
          <p:cNvSpPr txBox="1">
            <a:spLocks noChangeArrowheads="1"/>
          </p:cNvSpPr>
          <p:nvPr/>
        </p:nvSpPr>
        <p:spPr bwMode="auto">
          <a:xfrm>
            <a:off x="7543800" y="3276600"/>
            <a:ext cx="13716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>
                <a:latin typeface="Comic Sans MS" pitchFamily="8" charset="0"/>
              </a:rPr>
              <a:t>assign</a:t>
            </a:r>
          </a:p>
          <a:p>
            <a:r>
              <a:rPr lang="en-US" sz="3200">
                <a:latin typeface="Comic Sans MS" pitchFamily="8" charset="0"/>
              </a:rPr>
              <a:t>times:</a:t>
            </a:r>
          </a:p>
        </p:txBody>
      </p:sp>
      <p:sp>
        <p:nvSpPr>
          <p:cNvPr id="181283" name="Text Box 35"/>
          <p:cNvSpPr txBox="1">
            <a:spLocks noChangeArrowheads="1"/>
          </p:cNvSpPr>
          <p:nvPr/>
        </p:nvSpPr>
        <p:spPr bwMode="auto">
          <a:xfrm>
            <a:off x="517525" y="4902200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4 time slots</a:t>
            </a:r>
          </a:p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(best possible)</a:t>
            </a:r>
          </a:p>
        </p:txBody>
      </p:sp>
      <p:sp>
        <p:nvSpPr>
          <p:cNvPr id="3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1096B1C8-3F49-4948-84A9-65877DEAA50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9" grpId="0" animBg="1"/>
      <p:bldP spid="181274" grpId="0" animBg="1"/>
      <p:bldP spid="1812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25880" y="0"/>
            <a:ext cx="7025640" cy="1188719"/>
          </a:xfrm>
        </p:spPr>
        <p:txBody>
          <a:bodyPr/>
          <a:lstStyle/>
          <a:p>
            <a:r>
              <a:rPr lang="en-US" dirty="0" smtClean="0"/>
              <a:t>More Conflicting Allocation Problems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648200"/>
          </a:xfrm>
        </p:spPr>
        <p:txBody>
          <a:bodyPr/>
          <a:lstStyle/>
          <a:p>
            <a:r>
              <a:rPr lang="en-US" sz="3600" b="1" smtClean="0"/>
              <a:t>#</a:t>
            </a:r>
            <a:r>
              <a:rPr lang="en-US" sz="3600" smtClean="0"/>
              <a:t> separate</a:t>
            </a:r>
            <a:r>
              <a:rPr lang="en-US" sz="3600" smtClean="0">
                <a:solidFill>
                  <a:srgbClr val="0033CC"/>
                </a:solidFill>
              </a:rPr>
              <a:t> habitats</a:t>
            </a:r>
            <a:r>
              <a:rPr lang="en-US" sz="3600" smtClean="0"/>
              <a:t> to house different species of animals, some </a:t>
            </a:r>
            <a:r>
              <a:rPr lang="en-US" sz="3600" smtClean="0">
                <a:solidFill>
                  <a:schemeClr val="accent2"/>
                </a:solidFill>
              </a:rPr>
              <a:t>incompatible </a:t>
            </a:r>
            <a:r>
              <a:rPr lang="en-US" sz="3600" smtClean="0"/>
              <a:t>with others?</a:t>
            </a:r>
          </a:p>
          <a:p>
            <a:r>
              <a:rPr lang="en-US" sz="3600" b="1" smtClean="0"/>
              <a:t>#</a:t>
            </a:r>
            <a:r>
              <a:rPr lang="en-US" sz="3600" smtClean="0"/>
              <a:t> different </a:t>
            </a:r>
            <a:r>
              <a:rPr lang="en-US" sz="3600" smtClean="0">
                <a:solidFill>
                  <a:srgbClr val="0033CC"/>
                </a:solidFill>
              </a:rPr>
              <a:t>frequencies</a:t>
            </a:r>
            <a:r>
              <a:rPr lang="en-US" sz="3600" smtClean="0"/>
              <a:t> for radio stations that </a:t>
            </a:r>
            <a:r>
              <a:rPr lang="en-US" sz="3600" smtClean="0">
                <a:solidFill>
                  <a:schemeClr val="accent2"/>
                </a:solidFill>
              </a:rPr>
              <a:t>interfere</a:t>
            </a:r>
            <a:r>
              <a:rPr lang="en-US" sz="3600" smtClean="0"/>
              <a:t> with each other?</a:t>
            </a:r>
          </a:p>
          <a:p>
            <a:r>
              <a:rPr lang="en-US" sz="3600" b="1" smtClean="0"/>
              <a:t># </a:t>
            </a:r>
            <a:r>
              <a:rPr lang="en-US" sz="3600" smtClean="0"/>
              <a:t>different colors to </a:t>
            </a:r>
            <a:r>
              <a:rPr lang="en-US" sz="3600" smtClean="0">
                <a:solidFill>
                  <a:srgbClr val="0033CC"/>
                </a:solidFill>
              </a:rPr>
              <a:t>color a map</a:t>
            </a:r>
            <a:r>
              <a:rPr lang="en-US" sz="3600" smtClean="0"/>
              <a:t>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A1D5C815-3BBC-42B7-8185-9A7ED39F487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Map Coloring</a:t>
            </a:r>
          </a:p>
        </p:txBody>
      </p:sp>
      <p:pic>
        <p:nvPicPr>
          <p:cNvPr id="33795" name="Picture 3" descr="usa-4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447800"/>
            <a:ext cx="6864350" cy="42862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E26A2DF8-0AA4-4DFA-8D03-C7F13142A2C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7870" y="0"/>
            <a:ext cx="6307642" cy="1159933"/>
          </a:xfrm>
        </p:spPr>
        <p:txBody>
          <a:bodyPr/>
          <a:lstStyle/>
          <a:p>
            <a:r>
              <a:rPr lang="en-US" dirty="0" smtClean="0"/>
              <a:t>Countries are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57400" y="1828800"/>
            <a:ext cx="5105400" cy="3784600"/>
            <a:chOff x="1296" y="1152"/>
            <a:chExt cx="3216" cy="2384"/>
          </a:xfrm>
        </p:grpSpPr>
        <p:cxnSp>
          <p:nvCxnSpPr>
            <p:cNvPr id="34837" name="AutoShape 4"/>
            <p:cNvCxnSpPr>
              <a:cxnSpLocks noChangeShapeType="1"/>
            </p:cNvCxnSpPr>
            <p:nvPr/>
          </p:nvCxnSpPr>
          <p:spPr bwMode="auto">
            <a:xfrm flipV="1">
              <a:off x="1296" y="1688"/>
              <a:ext cx="76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8" name="AutoShape 5"/>
            <p:cNvCxnSpPr>
              <a:cxnSpLocks noChangeShapeType="1"/>
            </p:cNvCxnSpPr>
            <p:nvPr/>
          </p:nvCxnSpPr>
          <p:spPr bwMode="auto">
            <a:xfrm>
              <a:off x="2064" y="1688"/>
              <a:ext cx="816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9" name="AutoShape 6"/>
            <p:cNvCxnSpPr>
              <a:cxnSpLocks noChangeShapeType="1"/>
            </p:cNvCxnSpPr>
            <p:nvPr/>
          </p:nvCxnSpPr>
          <p:spPr bwMode="auto">
            <a:xfrm flipH="1">
              <a:off x="1296" y="2264"/>
              <a:ext cx="1584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0" name="AutoShape 7"/>
            <p:cNvCxnSpPr>
              <a:cxnSpLocks noChangeShapeType="1"/>
            </p:cNvCxnSpPr>
            <p:nvPr/>
          </p:nvCxnSpPr>
          <p:spPr bwMode="auto">
            <a:xfrm>
              <a:off x="2880" y="1496"/>
              <a:ext cx="768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1" name="AutoShape 8"/>
            <p:cNvCxnSpPr>
              <a:cxnSpLocks noChangeShapeType="1"/>
            </p:cNvCxnSpPr>
            <p:nvPr/>
          </p:nvCxnSpPr>
          <p:spPr bwMode="auto">
            <a:xfrm flipV="1">
              <a:off x="2064" y="1496"/>
              <a:ext cx="816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2" name="AutoShape 9"/>
            <p:cNvCxnSpPr>
              <a:cxnSpLocks noChangeShapeType="1"/>
            </p:cNvCxnSpPr>
            <p:nvPr/>
          </p:nvCxnSpPr>
          <p:spPr bwMode="auto">
            <a:xfrm flipH="1">
              <a:off x="2880" y="2072"/>
              <a:ext cx="768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3" name="AutoShape 10"/>
            <p:cNvCxnSpPr>
              <a:cxnSpLocks noChangeShapeType="1"/>
            </p:cNvCxnSpPr>
            <p:nvPr/>
          </p:nvCxnSpPr>
          <p:spPr bwMode="auto">
            <a:xfrm>
              <a:off x="2880" y="1496"/>
              <a:ext cx="0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4" name="AutoShape 11"/>
            <p:cNvCxnSpPr>
              <a:cxnSpLocks noChangeShapeType="1"/>
            </p:cNvCxnSpPr>
            <p:nvPr/>
          </p:nvCxnSpPr>
          <p:spPr bwMode="auto">
            <a:xfrm>
              <a:off x="1296" y="2456"/>
              <a:ext cx="1824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5" name="AutoShape 12"/>
            <p:cNvCxnSpPr>
              <a:cxnSpLocks noChangeShapeType="1"/>
            </p:cNvCxnSpPr>
            <p:nvPr/>
          </p:nvCxnSpPr>
          <p:spPr bwMode="auto">
            <a:xfrm flipV="1">
              <a:off x="3120" y="2072"/>
              <a:ext cx="528" cy="12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4846" name="Freeform 13"/>
            <p:cNvSpPr>
              <a:spLocks/>
            </p:cNvSpPr>
            <p:nvPr/>
          </p:nvSpPr>
          <p:spPr bwMode="auto">
            <a:xfrm>
              <a:off x="2880" y="1152"/>
              <a:ext cx="1632" cy="2384"/>
            </a:xfrm>
            <a:custGeom>
              <a:avLst/>
              <a:gdLst>
                <a:gd name="T0" fmla="*/ 0 w 1632"/>
                <a:gd name="T1" fmla="*/ 344 h 2384"/>
                <a:gd name="T2" fmla="*/ 912 w 1632"/>
                <a:gd name="T3" fmla="*/ 104 h 2384"/>
                <a:gd name="T4" fmla="*/ 1536 w 1632"/>
                <a:gd name="T5" fmla="*/ 968 h 2384"/>
                <a:gd name="T6" fmla="*/ 1488 w 1632"/>
                <a:gd name="T7" fmla="*/ 1736 h 2384"/>
                <a:gd name="T8" fmla="*/ 720 w 1632"/>
                <a:gd name="T9" fmla="*/ 2312 h 2384"/>
                <a:gd name="T10" fmla="*/ 240 w 1632"/>
                <a:gd name="T11" fmla="*/ 2168 h 2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2"/>
                <a:gd name="T19" fmla="*/ 0 h 2384"/>
                <a:gd name="T20" fmla="*/ 1632 w 1632"/>
                <a:gd name="T21" fmla="*/ 2384 h 2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2" h="2384">
                  <a:moveTo>
                    <a:pt x="0" y="344"/>
                  </a:moveTo>
                  <a:cubicBezTo>
                    <a:pt x="328" y="172"/>
                    <a:pt x="656" y="0"/>
                    <a:pt x="912" y="104"/>
                  </a:cubicBezTo>
                  <a:cubicBezTo>
                    <a:pt x="1168" y="208"/>
                    <a:pt x="1440" y="696"/>
                    <a:pt x="1536" y="968"/>
                  </a:cubicBezTo>
                  <a:cubicBezTo>
                    <a:pt x="1632" y="1240"/>
                    <a:pt x="1624" y="1512"/>
                    <a:pt x="1488" y="1736"/>
                  </a:cubicBezTo>
                  <a:cubicBezTo>
                    <a:pt x="1352" y="1960"/>
                    <a:pt x="928" y="2240"/>
                    <a:pt x="720" y="2312"/>
                  </a:cubicBezTo>
                  <a:cubicBezTo>
                    <a:pt x="512" y="2384"/>
                    <a:pt x="376" y="2276"/>
                    <a:pt x="240" y="216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7406" name="Oval 14"/>
          <p:cNvSpPr>
            <a:spLocks noChangeArrowheads="1"/>
          </p:cNvSpPr>
          <p:nvPr/>
        </p:nvSpPr>
        <p:spPr bwMode="auto">
          <a:xfrm>
            <a:off x="32766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7" name="Oval 15"/>
          <p:cNvSpPr>
            <a:spLocks noChangeArrowheads="1"/>
          </p:cNvSpPr>
          <p:nvPr/>
        </p:nvSpPr>
        <p:spPr bwMode="auto">
          <a:xfrm>
            <a:off x="4114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V="1">
            <a:off x="3429000" y="2895600"/>
            <a:ext cx="762000" cy="4572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7409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0" name="Oval 18"/>
          <p:cNvSpPr>
            <a:spLocks noChangeArrowheads="1"/>
          </p:cNvSpPr>
          <p:nvPr/>
        </p:nvSpPr>
        <p:spPr bwMode="auto">
          <a:xfrm>
            <a:off x="4495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1" name="Oval 19"/>
          <p:cNvSpPr>
            <a:spLocks noChangeArrowheads="1"/>
          </p:cNvSpPr>
          <p:nvPr/>
        </p:nvSpPr>
        <p:spPr bwMode="auto">
          <a:xfrm>
            <a:off x="6400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2" name="Oval 20"/>
          <p:cNvSpPr>
            <a:spLocks noChangeArrowheads="1"/>
          </p:cNvSpPr>
          <p:nvPr/>
        </p:nvSpPr>
        <p:spPr bwMode="auto">
          <a:xfrm>
            <a:off x="19050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21"/>
          <p:cNvSpPr>
            <a:spLocks noChangeShapeType="1"/>
          </p:cNvSpPr>
          <p:nvPr/>
        </p:nvSpPr>
        <p:spPr bwMode="auto">
          <a:xfrm flipV="1">
            <a:off x="4572000" y="3124200"/>
            <a:ext cx="304800" cy="1143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22"/>
          <p:cNvSpPr>
            <a:spLocks noChangeShapeType="1"/>
          </p:cNvSpPr>
          <p:nvPr/>
        </p:nvSpPr>
        <p:spPr bwMode="auto">
          <a:xfrm flipV="1">
            <a:off x="2057400" y="4267200"/>
            <a:ext cx="24384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23"/>
          <p:cNvSpPr>
            <a:spLocks noChangeShapeType="1"/>
          </p:cNvSpPr>
          <p:nvPr/>
        </p:nvSpPr>
        <p:spPr bwMode="auto">
          <a:xfrm>
            <a:off x="4191000" y="2895600"/>
            <a:ext cx="685800" cy="228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24"/>
          <p:cNvSpPr>
            <a:spLocks noChangeShapeType="1"/>
          </p:cNvSpPr>
          <p:nvPr/>
        </p:nvSpPr>
        <p:spPr bwMode="auto">
          <a:xfrm>
            <a:off x="3352800" y="3429000"/>
            <a:ext cx="1143000" cy="762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25"/>
          <p:cNvSpPr>
            <a:spLocks noChangeShapeType="1"/>
          </p:cNvSpPr>
          <p:nvPr/>
        </p:nvSpPr>
        <p:spPr bwMode="auto">
          <a:xfrm flipV="1">
            <a:off x="1981200" y="3429000"/>
            <a:ext cx="1295400" cy="1828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26"/>
          <p:cNvSpPr>
            <a:spLocks noChangeShapeType="1"/>
          </p:cNvSpPr>
          <p:nvPr/>
        </p:nvSpPr>
        <p:spPr bwMode="auto">
          <a:xfrm flipV="1">
            <a:off x="4572000" y="4267200"/>
            <a:ext cx="182880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Line 27"/>
          <p:cNvSpPr>
            <a:spLocks noChangeShapeType="1"/>
          </p:cNvSpPr>
          <p:nvPr/>
        </p:nvSpPr>
        <p:spPr bwMode="auto">
          <a:xfrm>
            <a:off x="4953000" y="3124200"/>
            <a:ext cx="1524000" cy="1066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4" name="Line 28"/>
          <p:cNvSpPr>
            <a:spLocks noChangeShapeType="1"/>
          </p:cNvSpPr>
          <p:nvPr/>
        </p:nvSpPr>
        <p:spPr bwMode="auto">
          <a:xfrm flipV="1">
            <a:off x="2057400" y="4267200"/>
            <a:ext cx="44196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5" name="Freeform 29"/>
          <p:cNvSpPr>
            <a:spLocks/>
          </p:cNvSpPr>
          <p:nvPr/>
        </p:nvSpPr>
        <p:spPr bwMode="auto">
          <a:xfrm>
            <a:off x="1231900" y="1651000"/>
            <a:ext cx="2959100" cy="3683000"/>
          </a:xfrm>
          <a:custGeom>
            <a:avLst/>
            <a:gdLst>
              <a:gd name="T0" fmla="*/ 1189513835 w 1864"/>
              <a:gd name="T1" fmla="*/ 2147483647 h 2320"/>
              <a:gd name="T2" fmla="*/ 100806248 w 1864"/>
              <a:gd name="T3" fmla="*/ 2147483647 h 2320"/>
              <a:gd name="T4" fmla="*/ 584676295 w 1864"/>
              <a:gd name="T5" fmla="*/ 1008062473 h 2320"/>
              <a:gd name="T6" fmla="*/ 2147483647 w 1864"/>
              <a:gd name="T7" fmla="*/ 161289982 h 2320"/>
              <a:gd name="T8" fmla="*/ 2147483647 w 1864"/>
              <a:gd name="T9" fmla="*/ 1975802462 h 2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4"/>
              <a:gd name="T16" fmla="*/ 0 h 2320"/>
              <a:gd name="T17" fmla="*/ 1864 w 1864"/>
              <a:gd name="T18" fmla="*/ 2320 h 2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4" h="2320">
                <a:moveTo>
                  <a:pt x="472" y="2320"/>
                </a:moveTo>
                <a:cubicBezTo>
                  <a:pt x="276" y="2120"/>
                  <a:pt x="80" y="1920"/>
                  <a:pt x="40" y="1600"/>
                </a:cubicBezTo>
                <a:cubicBezTo>
                  <a:pt x="0" y="1280"/>
                  <a:pt x="8" y="656"/>
                  <a:pt x="232" y="400"/>
                </a:cubicBezTo>
                <a:cubicBezTo>
                  <a:pt x="456" y="144"/>
                  <a:pt x="1112" y="0"/>
                  <a:pt x="1384" y="64"/>
                </a:cubicBezTo>
                <a:cubicBezTo>
                  <a:pt x="1656" y="128"/>
                  <a:pt x="1784" y="672"/>
                  <a:pt x="1864" y="784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0F6E8C09-53CB-4C06-9E92-F0B3AEE0D3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6" grpId="0" animBg="1"/>
      <p:bldP spid="187407" grpId="0" animBg="1"/>
      <p:bldP spid="187408" grpId="0" animBg="1"/>
      <p:bldP spid="187409" grpId="0" animBg="1"/>
      <p:bldP spid="187410" grpId="0" animBg="1"/>
      <p:bldP spid="187411" grpId="0" animBg="1"/>
      <p:bldP spid="1874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Four Coloring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262468" y="1616611"/>
            <a:ext cx="8669361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any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planar map </a:t>
            </a:r>
            <a:r>
              <a:rPr lang="en-US" sz="4800" dirty="0">
                <a:latin typeface="Comic Sans MS" pitchFamily="8" charset="0"/>
              </a:rPr>
              <a:t>is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4-colorable.</a:t>
            </a:r>
          </a:p>
          <a:p>
            <a:r>
              <a:rPr lang="en-US" sz="4400" dirty="0">
                <a:latin typeface="+mj-lt"/>
              </a:rPr>
              <a:t>1850’s: false proof published</a:t>
            </a:r>
          </a:p>
          <a:p>
            <a:r>
              <a:rPr lang="en-US" sz="4400" dirty="0">
                <a:latin typeface="+mj-lt"/>
              </a:rPr>
              <a:t>     </a:t>
            </a:r>
            <a:r>
              <a:rPr lang="en-US" dirty="0">
                <a:latin typeface="+mj-lt"/>
              </a:rPr>
              <a:t>(was correct for 5 colors).</a:t>
            </a:r>
          </a:p>
          <a:p>
            <a:r>
              <a:rPr lang="en-US" sz="4400" dirty="0">
                <a:latin typeface="+mj-lt"/>
              </a:rPr>
              <a:t>1970’s: </a:t>
            </a:r>
            <a:r>
              <a:rPr lang="en-US" sz="4400" dirty="0" smtClean="0">
                <a:latin typeface="+mj-lt"/>
              </a:rPr>
              <a:t>proof with computer</a:t>
            </a:r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>1990’s: much improved 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16DA4035-491B-488D-BEBD-EFE2FD59624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30300"/>
            <a:ext cx="8597900" cy="50292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6000" dirty="0" smtClean="0"/>
              <a:t>min #colors for G</a:t>
            </a:r>
            <a:r>
              <a:rPr lang="en-US" sz="4400" dirty="0" smtClean="0"/>
              <a:t> </a:t>
            </a:r>
            <a:r>
              <a:rPr lang="en-US" sz="4400" i="1" dirty="0" smtClean="0"/>
              <a:t> </a:t>
            </a:r>
            <a:r>
              <a:rPr lang="en-US" sz="4400" dirty="0" smtClean="0"/>
              <a:t>is</a:t>
            </a:r>
            <a:endParaRPr lang="en-US" sz="6600" dirty="0" smtClean="0">
              <a:solidFill>
                <a:srgbClr val="0033CC"/>
              </a:solidFill>
              <a:sym typeface="Euclid Symbol" pitchFamily="18" charset="2"/>
            </a:endParaRPr>
          </a:p>
          <a:p>
            <a:pPr lvl="1"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chromatic number,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6600" dirty="0" smtClean="0">
                <a:sym typeface="Euclid Symbol" pitchFamily="18" charset="2"/>
              </a:rPr>
              <a:t>G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 sz="5400" i="1" smtClean="0">
                <a:sym typeface="Euclid Symbol" pitchFamily="18" charset="2"/>
              </a:rPr>
              <a:t>lemma:</a:t>
            </a:r>
            <a:endParaRPr lang="en-US" sz="6000" i="1" smtClean="0">
              <a:sym typeface="Euclid Symbol" pitchFamily="18" charset="2"/>
            </a:endParaRP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err="1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8000" dirty="0" err="1" smtClean="0">
                <a:sym typeface="Euclid Symbol" pitchFamily="18" charset="2"/>
              </a:rPr>
              <a:t>tree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) </a:t>
            </a:r>
            <a:r>
              <a:rPr lang="en-US" sz="8000" dirty="0" smtClean="0">
                <a:sym typeface="Euclid Symbol" pitchFamily="18" charset="2"/>
              </a:rPr>
              <a:t>=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 2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701800" y="4406900"/>
            <a:ext cx="6477000" cy="15621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1F5F56B-8BAF-4761-B946-3F457091624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048000"/>
            <a:ext cx="8026400" cy="32385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Pick any vertex as “root.”</a:t>
            </a:r>
          </a:p>
          <a:p>
            <a:pPr>
              <a:buFontTx/>
              <a:buNone/>
            </a:pPr>
            <a:r>
              <a:rPr lang="en-US" sz="4000" dirty="0" smtClean="0"/>
              <a:t>if (unique) path from root is</a:t>
            </a:r>
          </a:p>
          <a:p>
            <a:pPr>
              <a:buFontTx/>
              <a:buNone/>
            </a:pPr>
            <a:r>
              <a:rPr lang="en-US" sz="4000" dirty="0" smtClean="0"/>
              <a:t>even length:        </a:t>
            </a:r>
          </a:p>
          <a:p>
            <a:pPr>
              <a:buFontTx/>
              <a:buNone/>
            </a:pPr>
            <a:r>
              <a:rPr lang="en-US" sz="4000" dirty="0" smtClean="0"/>
              <a:t>odd length: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108226" y="0"/>
            <a:ext cx="5740374" cy="1143000"/>
          </a:xfrm>
        </p:spPr>
        <p:txBody>
          <a:bodyPr/>
          <a:lstStyle/>
          <a:p>
            <a:r>
              <a:rPr lang="en-US" dirty="0" smtClean="0"/>
              <a:t>Trees are 2-colorable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1035050"/>
            <a:ext cx="2387600" cy="755650"/>
            <a:chOff x="2976" y="652"/>
            <a:chExt cx="1504" cy="476"/>
          </a:xfrm>
        </p:grpSpPr>
        <p:sp>
          <p:nvSpPr>
            <p:cNvPr id="37941" name="Text Box 5"/>
            <p:cNvSpPr txBox="1">
              <a:spLocks noChangeArrowheads="1"/>
            </p:cNvSpPr>
            <p:nvPr/>
          </p:nvSpPr>
          <p:spPr bwMode="auto">
            <a:xfrm>
              <a:off x="3782" y="652"/>
              <a:ext cx="6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j-lt"/>
                </a:rPr>
                <a:t>root</a:t>
              </a:r>
            </a:p>
          </p:txBody>
        </p:sp>
        <p:sp>
          <p:nvSpPr>
            <p:cNvPr id="37942" name="Freeform 6"/>
            <p:cNvSpPr>
              <a:spLocks/>
            </p:cNvSpPr>
            <p:nvPr/>
          </p:nvSpPr>
          <p:spPr bwMode="auto">
            <a:xfrm>
              <a:off x="2976" y="720"/>
              <a:ext cx="816" cy="408"/>
            </a:xfrm>
            <a:custGeom>
              <a:avLst/>
              <a:gdLst>
                <a:gd name="T0" fmla="*/ 0 w 816"/>
                <a:gd name="T1" fmla="*/ 144 h 408"/>
                <a:gd name="T2" fmla="*/ 240 w 816"/>
                <a:gd name="T3" fmla="*/ 0 h 408"/>
                <a:gd name="T4" fmla="*/ 432 w 816"/>
                <a:gd name="T5" fmla="*/ 144 h 408"/>
                <a:gd name="T6" fmla="*/ 672 w 816"/>
                <a:gd name="T7" fmla="*/ 384 h 408"/>
                <a:gd name="T8" fmla="*/ 816 w 816"/>
                <a:gd name="T9" fmla="*/ 288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408"/>
                <a:gd name="T17" fmla="*/ 816 w 816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408">
                  <a:moveTo>
                    <a:pt x="0" y="144"/>
                  </a:moveTo>
                  <a:cubicBezTo>
                    <a:pt x="84" y="72"/>
                    <a:pt x="168" y="0"/>
                    <a:pt x="240" y="0"/>
                  </a:cubicBezTo>
                  <a:cubicBezTo>
                    <a:pt x="312" y="0"/>
                    <a:pt x="360" y="80"/>
                    <a:pt x="432" y="144"/>
                  </a:cubicBezTo>
                  <a:cubicBezTo>
                    <a:pt x="504" y="208"/>
                    <a:pt x="608" y="360"/>
                    <a:pt x="672" y="384"/>
                  </a:cubicBezTo>
                  <a:cubicBezTo>
                    <a:pt x="736" y="408"/>
                    <a:pt x="776" y="348"/>
                    <a:pt x="816" y="2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81400" y="1295400"/>
            <a:ext cx="2286000" cy="1828800"/>
            <a:chOff x="2256" y="816"/>
            <a:chExt cx="1440" cy="1152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256" y="816"/>
              <a:ext cx="1152" cy="912"/>
              <a:chOff x="2256" y="816"/>
              <a:chExt cx="1152" cy="912"/>
            </a:xfrm>
          </p:grpSpPr>
          <p:sp>
            <p:nvSpPr>
              <p:cNvPr id="37926" name="Oval 9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7" name="Oval 10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8" name="Oval 11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9" name="Oval 12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0" name="Oval 13"/>
              <p:cNvSpPr>
                <a:spLocks noChangeArrowheads="1"/>
              </p:cNvSpPr>
              <p:nvPr/>
            </p:nvSpPr>
            <p:spPr bwMode="auto">
              <a:xfrm>
                <a:off x="2256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1" name="Oval 1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Oval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Oval 16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934" name="AutoShape 17"/>
              <p:cNvCxnSpPr>
                <a:cxnSpLocks noChangeShapeType="1"/>
                <a:stCxn id="37926" idx="4"/>
                <a:endCxn id="37927" idx="0"/>
              </p:cNvCxnSpPr>
              <p:nvPr/>
            </p:nvCxnSpPr>
            <p:spPr bwMode="auto">
              <a:xfrm>
                <a:off x="2808" y="960"/>
                <a:ext cx="0" cy="19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5" name="AutoShape 18"/>
              <p:cNvCxnSpPr>
                <a:cxnSpLocks noChangeShapeType="1"/>
                <a:stCxn id="37926" idx="3"/>
                <a:endCxn id="37929" idx="0"/>
              </p:cNvCxnSpPr>
              <p:nvPr/>
            </p:nvCxnSpPr>
            <p:spPr bwMode="auto">
              <a:xfrm flipH="1">
                <a:off x="2472" y="939"/>
                <a:ext cx="285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6" name="AutoShape 19"/>
              <p:cNvCxnSpPr>
                <a:cxnSpLocks noChangeShapeType="1"/>
                <a:stCxn id="37926" idx="5"/>
                <a:endCxn id="37928" idx="0"/>
              </p:cNvCxnSpPr>
              <p:nvPr/>
            </p:nvCxnSpPr>
            <p:spPr bwMode="auto">
              <a:xfrm>
                <a:off x="2859" y="939"/>
                <a:ext cx="333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7" name="AutoShape 20"/>
              <p:cNvCxnSpPr>
                <a:cxnSpLocks noChangeShapeType="1"/>
                <a:stCxn id="37927" idx="4"/>
                <a:endCxn id="37931" idx="0"/>
              </p:cNvCxnSpPr>
              <p:nvPr/>
            </p:nvCxnSpPr>
            <p:spPr bwMode="auto">
              <a:xfrm flipH="1">
                <a:off x="2664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8" name="AutoShape 21"/>
              <p:cNvCxnSpPr>
                <a:cxnSpLocks noChangeShapeType="1"/>
                <a:stCxn id="37927" idx="4"/>
                <a:endCxn id="37932" idx="0"/>
              </p:cNvCxnSpPr>
              <p:nvPr/>
            </p:nvCxnSpPr>
            <p:spPr bwMode="auto">
              <a:xfrm>
                <a:off x="2808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9" name="AutoShape 22"/>
              <p:cNvCxnSpPr>
                <a:cxnSpLocks noChangeShapeType="1"/>
                <a:stCxn id="37929" idx="3"/>
                <a:endCxn id="37930" idx="0"/>
              </p:cNvCxnSpPr>
              <p:nvPr/>
            </p:nvCxnSpPr>
            <p:spPr bwMode="auto">
              <a:xfrm flipH="1">
                <a:off x="2328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40" name="AutoShape 23"/>
              <p:cNvCxnSpPr>
                <a:cxnSpLocks noChangeShapeType="1"/>
                <a:stCxn id="37928" idx="5"/>
                <a:endCxn id="37933" idx="0"/>
              </p:cNvCxnSpPr>
              <p:nvPr/>
            </p:nvCxnSpPr>
            <p:spPr bwMode="auto">
              <a:xfrm>
                <a:off x="3243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sp>
          <p:nvSpPr>
            <p:cNvPr id="37909" name="Oval 24"/>
            <p:cNvSpPr>
              <a:spLocks noChangeArrowheads="1"/>
            </p:cNvSpPr>
            <p:nvPr/>
          </p:nvSpPr>
          <p:spPr bwMode="auto">
            <a:xfrm>
              <a:off x="2736" y="816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Oval 2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Oval 2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Oval 2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Oval 28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Oval 29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Oval 30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Oval 31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17" name="AutoShape 32"/>
            <p:cNvCxnSpPr>
              <a:cxnSpLocks noChangeShapeType="1"/>
              <a:stCxn id="37909" idx="4"/>
              <a:endCxn id="37910" idx="0"/>
            </p:cNvCxnSpPr>
            <p:nvPr/>
          </p:nvCxnSpPr>
          <p:spPr bwMode="auto">
            <a:xfrm>
              <a:off x="2808" y="968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8" name="AutoShape 33"/>
            <p:cNvCxnSpPr>
              <a:cxnSpLocks noChangeShapeType="1"/>
              <a:stCxn id="37909" idx="3"/>
              <a:endCxn id="37912" idx="0"/>
            </p:cNvCxnSpPr>
            <p:nvPr/>
          </p:nvCxnSpPr>
          <p:spPr bwMode="auto">
            <a:xfrm flipH="1">
              <a:off x="2472" y="947"/>
              <a:ext cx="285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9" name="AutoShape 34"/>
            <p:cNvCxnSpPr>
              <a:cxnSpLocks noChangeShapeType="1"/>
              <a:stCxn id="37909" idx="5"/>
              <a:endCxn id="37911" idx="0"/>
            </p:cNvCxnSpPr>
            <p:nvPr/>
          </p:nvCxnSpPr>
          <p:spPr bwMode="auto">
            <a:xfrm>
              <a:off x="2859" y="947"/>
              <a:ext cx="333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0" name="AutoShape 35"/>
            <p:cNvCxnSpPr>
              <a:cxnSpLocks noChangeShapeType="1"/>
              <a:stCxn id="37910" idx="4"/>
              <a:endCxn id="37914" idx="0"/>
            </p:cNvCxnSpPr>
            <p:nvPr/>
          </p:nvCxnSpPr>
          <p:spPr bwMode="auto">
            <a:xfrm flipH="1">
              <a:off x="2664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1" name="AutoShape 36"/>
            <p:cNvCxnSpPr>
              <a:cxnSpLocks noChangeShapeType="1"/>
              <a:stCxn id="37910" idx="4"/>
              <a:endCxn id="37915" idx="0"/>
            </p:cNvCxnSpPr>
            <p:nvPr/>
          </p:nvCxnSpPr>
          <p:spPr bwMode="auto">
            <a:xfrm>
              <a:off x="2808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2" name="AutoShape 37"/>
            <p:cNvCxnSpPr>
              <a:cxnSpLocks noChangeShapeType="1"/>
              <a:stCxn id="37912" idx="3"/>
              <a:endCxn id="37913" idx="0"/>
            </p:cNvCxnSpPr>
            <p:nvPr/>
          </p:nvCxnSpPr>
          <p:spPr bwMode="auto">
            <a:xfrm flipH="1">
              <a:off x="2328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3" name="AutoShape 38"/>
            <p:cNvCxnSpPr>
              <a:cxnSpLocks noChangeShapeType="1"/>
              <a:stCxn id="37911" idx="5"/>
              <a:endCxn id="37916" idx="0"/>
            </p:cNvCxnSpPr>
            <p:nvPr/>
          </p:nvCxnSpPr>
          <p:spPr bwMode="auto">
            <a:xfrm>
              <a:off x="3243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7924" name="Oval 39"/>
            <p:cNvSpPr>
              <a:spLocks noChangeArrowheads="1"/>
            </p:cNvSpPr>
            <p:nvPr/>
          </p:nvSpPr>
          <p:spPr bwMode="auto">
            <a:xfrm>
              <a:off x="3552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25" name="AutoShape 40"/>
            <p:cNvCxnSpPr>
              <a:cxnSpLocks noChangeShapeType="1"/>
              <a:stCxn id="37916" idx="5"/>
              <a:endCxn id="37924" idx="1"/>
            </p:cNvCxnSpPr>
            <p:nvPr/>
          </p:nvCxnSpPr>
          <p:spPr bwMode="auto">
            <a:xfrm>
              <a:off x="3387" y="1715"/>
              <a:ext cx="186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3577" name="Oval 41"/>
          <p:cNvSpPr>
            <a:spLocks noChangeArrowheads="1"/>
          </p:cNvSpPr>
          <p:nvPr/>
        </p:nvSpPr>
        <p:spPr bwMode="auto">
          <a:xfrm>
            <a:off x="4343400" y="12954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8" name="Oval 42"/>
          <p:cNvSpPr>
            <a:spLocks noChangeArrowheads="1"/>
          </p:cNvSpPr>
          <p:nvPr/>
        </p:nvSpPr>
        <p:spPr bwMode="auto">
          <a:xfrm>
            <a:off x="3683000" y="4635500"/>
            <a:ext cx="482600" cy="495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9" name="Oval 43"/>
          <p:cNvSpPr>
            <a:spLocks noChangeArrowheads="1"/>
          </p:cNvSpPr>
          <p:nvPr/>
        </p:nvSpPr>
        <p:spPr bwMode="auto">
          <a:xfrm>
            <a:off x="3657600" y="5384800"/>
            <a:ext cx="482600" cy="4953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810000" y="1828800"/>
            <a:ext cx="1371600" cy="228600"/>
            <a:chOff x="2400" y="1152"/>
            <a:chExt cx="864" cy="144"/>
          </a:xfrm>
        </p:grpSpPr>
        <p:sp>
          <p:nvSpPr>
            <p:cNvPr id="37905" name="Oval 4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4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Oval 4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581400" y="2514600"/>
            <a:ext cx="1828800" cy="228600"/>
            <a:chOff x="2256" y="1584"/>
            <a:chExt cx="1152" cy="144"/>
          </a:xfrm>
        </p:grpSpPr>
        <p:sp>
          <p:nvSpPr>
            <p:cNvPr id="37901" name="Oval 49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Oval 50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51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Oval 52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589" name="Oval 53"/>
          <p:cNvSpPr>
            <a:spLocks noChangeArrowheads="1"/>
          </p:cNvSpPr>
          <p:nvPr/>
        </p:nvSpPr>
        <p:spPr bwMode="auto">
          <a:xfrm>
            <a:off x="5638800" y="28956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25F652F5-CA01-4A91-AD70-A2B3B3C8B11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7" grpId="0" animBg="1"/>
      <p:bldP spid="193578" grpId="0" animBg="1"/>
      <p:bldP spid="193579" grpId="0" animBg="1"/>
      <p:bldP spid="19358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543800" cy="1143000"/>
          </a:xfrm>
        </p:spPr>
        <p:txBody>
          <a:bodyPr/>
          <a:lstStyle/>
          <a:p>
            <a:r>
              <a:rPr lang="en-US" dirty="0" smtClean="0"/>
              <a:t>Simple Cycles</a:t>
            </a:r>
            <a:endParaRPr lang="en-US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3810000"/>
            <a:ext cx="1981200" cy="1219200"/>
            <a:chOff x="1104" y="2496"/>
            <a:chExt cx="1248" cy="768"/>
          </a:xfrm>
        </p:grpSpPr>
        <p:sp>
          <p:nvSpPr>
            <p:cNvPr id="1060" name="Oval 4"/>
            <p:cNvSpPr>
              <a:spLocks noChangeArrowheads="1"/>
            </p:cNvSpPr>
            <p:nvPr/>
          </p:nvSpPr>
          <p:spPr bwMode="auto">
            <a:xfrm>
              <a:off x="1104" y="27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5"/>
            <p:cNvSpPr>
              <a:spLocks noChangeArrowheads="1"/>
            </p:cNvSpPr>
            <p:nvPr/>
          </p:nvSpPr>
          <p:spPr bwMode="auto">
            <a:xfrm>
              <a:off x="1584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6"/>
            <p:cNvSpPr>
              <a:spLocks noChangeArrowheads="1"/>
            </p:cNvSpPr>
            <p:nvPr/>
          </p:nvSpPr>
          <p:spPr bwMode="auto">
            <a:xfrm>
              <a:off x="2208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7"/>
            <p:cNvSpPr>
              <a:spLocks noChangeArrowheads="1"/>
            </p:cNvSpPr>
            <p:nvPr/>
          </p:nvSpPr>
          <p:spPr bwMode="auto">
            <a:xfrm>
              <a:off x="1584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Oval 8"/>
            <p:cNvSpPr>
              <a:spLocks noChangeArrowheads="1"/>
            </p:cNvSpPr>
            <p:nvPr/>
          </p:nvSpPr>
          <p:spPr bwMode="auto">
            <a:xfrm>
              <a:off x="2208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65" name="AutoShape 9"/>
            <p:cNvCxnSpPr>
              <a:cxnSpLocks noChangeShapeType="1"/>
              <a:stCxn id="1060" idx="5"/>
              <a:endCxn id="1061" idx="1"/>
            </p:cNvCxnSpPr>
            <p:nvPr/>
          </p:nvCxnSpPr>
          <p:spPr bwMode="auto">
            <a:xfrm>
              <a:off x="122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6" name="AutoShape 10"/>
            <p:cNvCxnSpPr>
              <a:cxnSpLocks noChangeShapeType="1"/>
              <a:stCxn id="1061" idx="6"/>
              <a:endCxn id="1064" idx="2"/>
            </p:cNvCxnSpPr>
            <p:nvPr/>
          </p:nvCxnSpPr>
          <p:spPr bwMode="auto">
            <a:xfrm>
              <a:off x="172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7" name="AutoShape 11"/>
            <p:cNvCxnSpPr>
              <a:cxnSpLocks noChangeShapeType="1"/>
              <a:stCxn id="1064" idx="0"/>
              <a:endCxn id="1062" idx="4"/>
            </p:cNvCxnSpPr>
            <p:nvPr/>
          </p:nvCxnSpPr>
          <p:spPr bwMode="auto">
            <a:xfrm flipV="1">
              <a:off x="228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8" name="AutoShape 12"/>
            <p:cNvCxnSpPr>
              <a:cxnSpLocks noChangeShapeType="1"/>
              <a:stCxn id="1062" idx="2"/>
              <a:endCxn id="1063" idx="6"/>
            </p:cNvCxnSpPr>
            <p:nvPr/>
          </p:nvCxnSpPr>
          <p:spPr bwMode="auto">
            <a:xfrm flipH="1">
              <a:off x="172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9" name="AutoShape 13"/>
            <p:cNvCxnSpPr>
              <a:cxnSpLocks noChangeShapeType="1"/>
              <a:stCxn id="1063" idx="2"/>
              <a:endCxn id="1060" idx="7"/>
            </p:cNvCxnSpPr>
            <p:nvPr/>
          </p:nvCxnSpPr>
          <p:spPr bwMode="auto">
            <a:xfrm flipH="1">
              <a:off x="122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743200" y="3810000"/>
            <a:ext cx="1981200" cy="1219200"/>
            <a:chOff x="3264" y="2496"/>
            <a:chExt cx="1248" cy="768"/>
          </a:xfrm>
        </p:grpSpPr>
        <p:sp>
          <p:nvSpPr>
            <p:cNvPr id="1050" name="Oval 15"/>
            <p:cNvSpPr>
              <a:spLocks noChangeArrowheads="1"/>
            </p:cNvSpPr>
            <p:nvPr/>
          </p:nvSpPr>
          <p:spPr bwMode="auto">
            <a:xfrm>
              <a:off x="3264" y="278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Oval 16"/>
            <p:cNvSpPr>
              <a:spLocks noChangeArrowheads="1"/>
            </p:cNvSpPr>
            <p:nvPr/>
          </p:nvSpPr>
          <p:spPr bwMode="auto">
            <a:xfrm>
              <a:off x="3744" y="3120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Oval 17"/>
            <p:cNvSpPr>
              <a:spLocks noChangeArrowheads="1"/>
            </p:cNvSpPr>
            <p:nvPr/>
          </p:nvSpPr>
          <p:spPr bwMode="auto">
            <a:xfrm>
              <a:off x="4368" y="249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Oval 18"/>
            <p:cNvSpPr>
              <a:spLocks noChangeArrowheads="1"/>
            </p:cNvSpPr>
            <p:nvPr/>
          </p:nvSpPr>
          <p:spPr bwMode="auto">
            <a:xfrm>
              <a:off x="3744" y="2496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19"/>
            <p:cNvSpPr>
              <a:spLocks noChangeArrowheads="1"/>
            </p:cNvSpPr>
            <p:nvPr/>
          </p:nvSpPr>
          <p:spPr bwMode="auto">
            <a:xfrm>
              <a:off x="4368" y="312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55" name="AutoShape 20"/>
            <p:cNvCxnSpPr>
              <a:cxnSpLocks noChangeShapeType="1"/>
              <a:stCxn id="1050" idx="5"/>
              <a:endCxn id="1051" idx="1"/>
            </p:cNvCxnSpPr>
            <p:nvPr/>
          </p:nvCxnSpPr>
          <p:spPr bwMode="auto">
            <a:xfrm>
              <a:off x="338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6" name="AutoShape 21"/>
            <p:cNvCxnSpPr>
              <a:cxnSpLocks noChangeShapeType="1"/>
              <a:stCxn id="1051" idx="6"/>
              <a:endCxn id="1054" idx="2"/>
            </p:cNvCxnSpPr>
            <p:nvPr/>
          </p:nvCxnSpPr>
          <p:spPr bwMode="auto">
            <a:xfrm>
              <a:off x="388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7" name="AutoShape 22"/>
            <p:cNvCxnSpPr>
              <a:cxnSpLocks noChangeShapeType="1"/>
              <a:stCxn id="1054" idx="0"/>
              <a:endCxn id="1052" idx="4"/>
            </p:cNvCxnSpPr>
            <p:nvPr/>
          </p:nvCxnSpPr>
          <p:spPr bwMode="auto">
            <a:xfrm flipV="1">
              <a:off x="444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8" name="AutoShape 23"/>
            <p:cNvCxnSpPr>
              <a:cxnSpLocks noChangeShapeType="1"/>
              <a:stCxn id="1052" idx="2"/>
              <a:endCxn id="1053" idx="6"/>
            </p:cNvCxnSpPr>
            <p:nvPr/>
          </p:nvCxnSpPr>
          <p:spPr bwMode="auto">
            <a:xfrm flipH="1">
              <a:off x="388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9" name="AutoShape 24"/>
            <p:cNvCxnSpPr>
              <a:cxnSpLocks noChangeShapeType="1"/>
              <a:stCxn id="1053" idx="2"/>
              <a:endCxn id="1050" idx="7"/>
            </p:cNvCxnSpPr>
            <p:nvPr/>
          </p:nvCxnSpPr>
          <p:spPr bwMode="auto">
            <a:xfrm flipH="1">
              <a:off x="338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762000" y="1600200"/>
            <a:ext cx="1219200" cy="1219200"/>
            <a:chOff x="1536" y="1104"/>
            <a:chExt cx="768" cy="768"/>
          </a:xfrm>
        </p:grpSpPr>
        <p:sp>
          <p:nvSpPr>
            <p:cNvPr id="1042" name="Oval 26"/>
            <p:cNvSpPr>
              <a:spLocks noChangeArrowheads="1"/>
            </p:cNvSpPr>
            <p:nvPr/>
          </p:nvSpPr>
          <p:spPr bwMode="auto">
            <a:xfrm>
              <a:off x="1536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27"/>
            <p:cNvSpPr>
              <a:spLocks noChangeArrowheads="1"/>
            </p:cNvSpPr>
            <p:nvPr/>
          </p:nvSpPr>
          <p:spPr bwMode="auto">
            <a:xfrm>
              <a:off x="2160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8"/>
            <p:cNvSpPr>
              <a:spLocks noChangeArrowheads="1"/>
            </p:cNvSpPr>
            <p:nvPr/>
          </p:nvSpPr>
          <p:spPr bwMode="auto">
            <a:xfrm>
              <a:off x="1536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9"/>
            <p:cNvSpPr>
              <a:spLocks noChangeArrowheads="1"/>
            </p:cNvSpPr>
            <p:nvPr/>
          </p:nvSpPr>
          <p:spPr bwMode="auto">
            <a:xfrm>
              <a:off x="2160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46" name="AutoShape 30"/>
            <p:cNvCxnSpPr>
              <a:cxnSpLocks noChangeShapeType="1"/>
              <a:stCxn id="1042" idx="6"/>
              <a:endCxn id="1045" idx="2"/>
            </p:cNvCxnSpPr>
            <p:nvPr/>
          </p:nvCxnSpPr>
          <p:spPr bwMode="auto">
            <a:xfrm>
              <a:off x="168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7" name="AutoShape 31"/>
            <p:cNvCxnSpPr>
              <a:cxnSpLocks noChangeShapeType="1"/>
              <a:stCxn id="1045" idx="0"/>
              <a:endCxn id="1043" idx="4"/>
            </p:cNvCxnSpPr>
            <p:nvPr/>
          </p:nvCxnSpPr>
          <p:spPr bwMode="auto">
            <a:xfrm flipV="1">
              <a:off x="223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8" name="AutoShape 32"/>
            <p:cNvCxnSpPr>
              <a:cxnSpLocks noChangeShapeType="1"/>
              <a:stCxn id="1043" idx="2"/>
              <a:endCxn id="1044" idx="6"/>
            </p:cNvCxnSpPr>
            <p:nvPr/>
          </p:nvCxnSpPr>
          <p:spPr bwMode="auto">
            <a:xfrm flipH="1">
              <a:off x="168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9" name="AutoShape 33"/>
            <p:cNvCxnSpPr>
              <a:cxnSpLocks noChangeShapeType="1"/>
              <a:stCxn id="1044" idx="4"/>
              <a:endCxn id="1042" idx="0"/>
            </p:cNvCxnSpPr>
            <p:nvPr/>
          </p:nvCxnSpPr>
          <p:spPr bwMode="auto">
            <a:xfrm>
              <a:off x="160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819400" y="1600200"/>
            <a:ext cx="1219200" cy="1219200"/>
            <a:chOff x="3696" y="1104"/>
            <a:chExt cx="768" cy="768"/>
          </a:xfrm>
        </p:grpSpPr>
        <p:sp>
          <p:nvSpPr>
            <p:cNvPr id="1034" name="Oval 35"/>
            <p:cNvSpPr>
              <a:spLocks noChangeArrowheads="1"/>
            </p:cNvSpPr>
            <p:nvPr/>
          </p:nvSpPr>
          <p:spPr bwMode="auto">
            <a:xfrm>
              <a:off x="3696" y="172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36"/>
            <p:cNvSpPr>
              <a:spLocks noChangeArrowheads="1"/>
            </p:cNvSpPr>
            <p:nvPr/>
          </p:nvSpPr>
          <p:spPr bwMode="auto">
            <a:xfrm>
              <a:off x="4320" y="110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Oval 37"/>
            <p:cNvSpPr>
              <a:spLocks noChangeArrowheads="1"/>
            </p:cNvSpPr>
            <p:nvPr/>
          </p:nvSpPr>
          <p:spPr bwMode="auto">
            <a:xfrm>
              <a:off x="3696" y="1104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Oval 38"/>
            <p:cNvSpPr>
              <a:spLocks noChangeArrowheads="1"/>
            </p:cNvSpPr>
            <p:nvPr/>
          </p:nvSpPr>
          <p:spPr bwMode="auto">
            <a:xfrm>
              <a:off x="4320" y="172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38" name="AutoShape 39"/>
            <p:cNvCxnSpPr>
              <a:cxnSpLocks noChangeShapeType="1"/>
              <a:stCxn id="1034" idx="6"/>
              <a:endCxn id="1037" idx="2"/>
            </p:cNvCxnSpPr>
            <p:nvPr/>
          </p:nvCxnSpPr>
          <p:spPr bwMode="auto">
            <a:xfrm>
              <a:off x="384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39" name="AutoShape 40"/>
            <p:cNvCxnSpPr>
              <a:cxnSpLocks noChangeShapeType="1"/>
              <a:stCxn id="1037" idx="0"/>
              <a:endCxn id="1035" idx="4"/>
            </p:cNvCxnSpPr>
            <p:nvPr/>
          </p:nvCxnSpPr>
          <p:spPr bwMode="auto">
            <a:xfrm flipV="1">
              <a:off x="439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0" name="AutoShape 41"/>
            <p:cNvCxnSpPr>
              <a:cxnSpLocks noChangeShapeType="1"/>
              <a:stCxn id="1035" idx="2"/>
              <a:endCxn id="1036" idx="6"/>
            </p:cNvCxnSpPr>
            <p:nvPr/>
          </p:nvCxnSpPr>
          <p:spPr bwMode="auto">
            <a:xfrm flipH="1">
              <a:off x="384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1" name="AutoShape 42"/>
            <p:cNvCxnSpPr>
              <a:cxnSpLocks noChangeShapeType="1"/>
              <a:stCxn id="1036" idx="4"/>
              <a:endCxn id="1034" idx="0"/>
            </p:cNvCxnSpPr>
            <p:nvPr/>
          </p:nvCxnSpPr>
          <p:spPr bwMode="auto">
            <a:xfrm>
              <a:off x="376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06D699BA-3F76-4CED-8FF3-F27225CEE37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95800" y="1693333"/>
            <a:ext cx="44646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2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13308" y="3911599"/>
            <a:ext cx="4230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Graph K</a:t>
            </a:r>
            <a:r>
              <a:rPr lang="en-US" baseline="-25000" dirty="0" smtClean="0"/>
              <a:t>5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1828800"/>
            <a:ext cx="1752600" cy="1524000"/>
            <a:chOff x="1248" y="1152"/>
            <a:chExt cx="1104" cy="960"/>
          </a:xfrm>
        </p:grpSpPr>
        <p:sp>
          <p:nvSpPr>
            <p:cNvPr id="2071" name="Oval 4"/>
            <p:cNvSpPr>
              <a:spLocks noChangeArrowheads="1"/>
            </p:cNvSpPr>
            <p:nvPr/>
          </p:nvSpPr>
          <p:spPr bwMode="auto">
            <a:xfrm>
              <a:off x="1488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Oval 5"/>
            <p:cNvSpPr>
              <a:spLocks noChangeArrowheads="1"/>
            </p:cNvSpPr>
            <p:nvPr/>
          </p:nvSpPr>
          <p:spPr bwMode="auto">
            <a:xfrm>
              <a:off x="124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Oval 6"/>
            <p:cNvSpPr>
              <a:spLocks noChangeArrowheads="1"/>
            </p:cNvSpPr>
            <p:nvPr/>
          </p:nvSpPr>
          <p:spPr bwMode="auto">
            <a:xfrm>
              <a:off x="220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Oval 7"/>
            <p:cNvSpPr>
              <a:spLocks noChangeArrowheads="1"/>
            </p:cNvSpPr>
            <p:nvPr/>
          </p:nvSpPr>
          <p:spPr bwMode="auto">
            <a:xfrm>
              <a:off x="1728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Oval 8"/>
            <p:cNvSpPr>
              <a:spLocks noChangeArrowheads="1"/>
            </p:cNvSpPr>
            <p:nvPr/>
          </p:nvSpPr>
          <p:spPr bwMode="auto">
            <a:xfrm>
              <a:off x="1968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6" name="AutoShape 9"/>
            <p:cNvCxnSpPr>
              <a:cxnSpLocks noChangeShapeType="1"/>
              <a:stCxn id="2071" idx="6"/>
              <a:endCxn id="2075" idx="2"/>
            </p:cNvCxnSpPr>
            <p:nvPr/>
          </p:nvCxnSpPr>
          <p:spPr bwMode="auto">
            <a:xfrm>
              <a:off x="1632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7" name="AutoShape 10"/>
            <p:cNvCxnSpPr>
              <a:cxnSpLocks noChangeShapeType="1"/>
              <a:stCxn id="2074" idx="6"/>
              <a:endCxn id="2073" idx="1"/>
            </p:cNvCxnSpPr>
            <p:nvPr/>
          </p:nvCxnSpPr>
          <p:spPr bwMode="auto">
            <a:xfrm>
              <a:off x="1872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8" name="AutoShape 11"/>
            <p:cNvCxnSpPr>
              <a:cxnSpLocks noChangeShapeType="1"/>
              <a:stCxn id="2073" idx="4"/>
              <a:endCxn id="2075" idx="7"/>
            </p:cNvCxnSpPr>
            <p:nvPr/>
          </p:nvCxnSpPr>
          <p:spPr bwMode="auto">
            <a:xfrm flipH="1">
              <a:off x="2091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9" name="AutoShape 12"/>
            <p:cNvCxnSpPr>
              <a:cxnSpLocks noChangeShapeType="1"/>
              <a:stCxn id="2074" idx="2"/>
              <a:endCxn id="2072" idx="7"/>
            </p:cNvCxnSpPr>
            <p:nvPr/>
          </p:nvCxnSpPr>
          <p:spPr bwMode="auto">
            <a:xfrm flipH="1">
              <a:off x="1371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0" name="AutoShape 13"/>
            <p:cNvCxnSpPr>
              <a:cxnSpLocks noChangeShapeType="1"/>
              <a:stCxn id="2072" idx="4"/>
              <a:endCxn id="2071" idx="1"/>
            </p:cNvCxnSpPr>
            <p:nvPr/>
          </p:nvCxnSpPr>
          <p:spPr bwMode="auto">
            <a:xfrm>
              <a:off x="1320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1" name="AutoShape 14"/>
            <p:cNvCxnSpPr>
              <a:cxnSpLocks noChangeShapeType="1"/>
              <a:stCxn id="2074" idx="4"/>
              <a:endCxn id="2075" idx="1"/>
            </p:cNvCxnSpPr>
            <p:nvPr/>
          </p:nvCxnSpPr>
          <p:spPr bwMode="auto">
            <a:xfrm>
              <a:off x="1800" y="1296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2" name="AutoShape 15"/>
            <p:cNvCxnSpPr>
              <a:cxnSpLocks noChangeShapeType="1"/>
              <a:stCxn id="2074" idx="4"/>
              <a:endCxn id="2071" idx="7"/>
            </p:cNvCxnSpPr>
            <p:nvPr/>
          </p:nvCxnSpPr>
          <p:spPr bwMode="auto">
            <a:xfrm flipH="1">
              <a:off x="1611" y="1296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3" name="AutoShape 16"/>
            <p:cNvCxnSpPr>
              <a:cxnSpLocks noChangeShapeType="1"/>
              <a:stCxn id="2072" idx="6"/>
              <a:endCxn id="2073" idx="2"/>
            </p:cNvCxnSpPr>
            <p:nvPr/>
          </p:nvCxnSpPr>
          <p:spPr bwMode="auto">
            <a:xfrm>
              <a:off x="1392" y="1560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4" name="AutoShape 17"/>
            <p:cNvCxnSpPr>
              <a:cxnSpLocks noChangeShapeType="1"/>
              <a:stCxn id="2075" idx="1"/>
              <a:endCxn id="2072" idx="6"/>
            </p:cNvCxnSpPr>
            <p:nvPr/>
          </p:nvCxnSpPr>
          <p:spPr bwMode="auto">
            <a:xfrm flipH="1" flipV="1">
              <a:off x="1392" y="1560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5" name="AutoShape 18"/>
            <p:cNvCxnSpPr>
              <a:cxnSpLocks noChangeShapeType="1"/>
              <a:stCxn id="2071" idx="7"/>
              <a:endCxn id="2073" idx="2"/>
            </p:cNvCxnSpPr>
            <p:nvPr/>
          </p:nvCxnSpPr>
          <p:spPr bwMode="auto">
            <a:xfrm flipV="1">
              <a:off x="1611" y="1560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6" name="AutoShape 19"/>
            <p:cNvCxnSpPr>
              <a:cxnSpLocks noChangeShapeType="1"/>
              <a:stCxn id="2073" idx="6"/>
              <a:endCxn id="2073" idx="6"/>
            </p:cNvCxnSpPr>
            <p:nvPr/>
          </p:nvCxnSpPr>
          <p:spPr bwMode="auto">
            <a:xfrm>
              <a:off x="2352" y="1560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334000" y="1828800"/>
            <a:ext cx="1752600" cy="1524000"/>
            <a:chOff x="3360" y="1680"/>
            <a:chExt cx="1104" cy="960"/>
          </a:xfrm>
        </p:grpSpPr>
        <p:sp>
          <p:nvSpPr>
            <p:cNvPr id="2055" name="Oval 21"/>
            <p:cNvSpPr>
              <a:spLocks noChangeArrowheads="1"/>
            </p:cNvSpPr>
            <p:nvPr/>
          </p:nvSpPr>
          <p:spPr bwMode="auto">
            <a:xfrm>
              <a:off x="3600" y="2491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Oval 22"/>
            <p:cNvSpPr>
              <a:spLocks noChangeArrowheads="1"/>
            </p:cNvSpPr>
            <p:nvPr/>
          </p:nvSpPr>
          <p:spPr bwMode="auto">
            <a:xfrm>
              <a:off x="3360" y="201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Oval 23"/>
            <p:cNvSpPr>
              <a:spLocks noChangeArrowheads="1"/>
            </p:cNvSpPr>
            <p:nvPr/>
          </p:nvSpPr>
          <p:spPr bwMode="auto">
            <a:xfrm>
              <a:off x="4320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Oval 24"/>
            <p:cNvSpPr>
              <a:spLocks noChangeArrowheads="1"/>
            </p:cNvSpPr>
            <p:nvPr/>
          </p:nvSpPr>
          <p:spPr bwMode="auto">
            <a:xfrm>
              <a:off x="3840" y="168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Oval 25"/>
            <p:cNvSpPr>
              <a:spLocks noChangeArrowheads="1"/>
            </p:cNvSpPr>
            <p:nvPr/>
          </p:nvSpPr>
          <p:spPr bwMode="auto">
            <a:xfrm>
              <a:off x="4080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60" name="AutoShape 26"/>
            <p:cNvCxnSpPr>
              <a:cxnSpLocks noChangeShapeType="1"/>
              <a:stCxn id="2055" idx="6"/>
              <a:endCxn id="2059" idx="2"/>
            </p:cNvCxnSpPr>
            <p:nvPr/>
          </p:nvCxnSpPr>
          <p:spPr bwMode="auto">
            <a:xfrm>
              <a:off x="3744" y="2563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1" name="AutoShape 27"/>
            <p:cNvCxnSpPr>
              <a:cxnSpLocks noChangeShapeType="1"/>
              <a:stCxn id="2058" idx="6"/>
              <a:endCxn id="2057" idx="1"/>
            </p:cNvCxnSpPr>
            <p:nvPr/>
          </p:nvCxnSpPr>
          <p:spPr bwMode="auto">
            <a:xfrm>
              <a:off x="3984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2" name="AutoShape 28"/>
            <p:cNvCxnSpPr>
              <a:cxnSpLocks noChangeShapeType="1"/>
              <a:stCxn id="2057" idx="4"/>
              <a:endCxn id="2059" idx="7"/>
            </p:cNvCxnSpPr>
            <p:nvPr/>
          </p:nvCxnSpPr>
          <p:spPr bwMode="auto">
            <a:xfrm flipH="1">
              <a:off x="4203" y="2160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3" name="AutoShape 29"/>
            <p:cNvCxnSpPr>
              <a:cxnSpLocks noChangeShapeType="1"/>
              <a:stCxn id="2058" idx="2"/>
              <a:endCxn id="2056" idx="7"/>
            </p:cNvCxnSpPr>
            <p:nvPr/>
          </p:nvCxnSpPr>
          <p:spPr bwMode="auto">
            <a:xfrm flipH="1">
              <a:off x="3483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4" name="AutoShape 30"/>
            <p:cNvCxnSpPr>
              <a:cxnSpLocks noChangeShapeType="1"/>
              <a:stCxn id="2056" idx="4"/>
              <a:endCxn id="2055" idx="1"/>
            </p:cNvCxnSpPr>
            <p:nvPr/>
          </p:nvCxnSpPr>
          <p:spPr bwMode="auto">
            <a:xfrm>
              <a:off x="3432" y="2160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5" name="AutoShape 31"/>
            <p:cNvCxnSpPr>
              <a:cxnSpLocks noChangeShapeType="1"/>
              <a:stCxn id="2058" idx="4"/>
              <a:endCxn id="2059" idx="1"/>
            </p:cNvCxnSpPr>
            <p:nvPr/>
          </p:nvCxnSpPr>
          <p:spPr bwMode="auto">
            <a:xfrm>
              <a:off x="3912" y="1824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6" name="AutoShape 32"/>
            <p:cNvCxnSpPr>
              <a:cxnSpLocks noChangeShapeType="1"/>
              <a:stCxn id="2058" idx="4"/>
              <a:endCxn id="2055" idx="7"/>
            </p:cNvCxnSpPr>
            <p:nvPr/>
          </p:nvCxnSpPr>
          <p:spPr bwMode="auto">
            <a:xfrm flipH="1">
              <a:off x="3723" y="1824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7" name="AutoShape 33"/>
            <p:cNvCxnSpPr>
              <a:cxnSpLocks noChangeShapeType="1"/>
              <a:stCxn id="2056" idx="6"/>
              <a:endCxn id="2057" idx="2"/>
            </p:cNvCxnSpPr>
            <p:nvPr/>
          </p:nvCxnSpPr>
          <p:spPr bwMode="auto">
            <a:xfrm>
              <a:off x="3504" y="2088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8" name="AutoShape 34"/>
            <p:cNvCxnSpPr>
              <a:cxnSpLocks noChangeShapeType="1"/>
              <a:stCxn id="2059" idx="1"/>
              <a:endCxn id="2056" idx="6"/>
            </p:cNvCxnSpPr>
            <p:nvPr/>
          </p:nvCxnSpPr>
          <p:spPr bwMode="auto">
            <a:xfrm flipH="1" flipV="1">
              <a:off x="3504" y="2088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9" name="AutoShape 35"/>
            <p:cNvCxnSpPr>
              <a:cxnSpLocks noChangeShapeType="1"/>
              <a:stCxn id="2055" idx="7"/>
              <a:endCxn id="2057" idx="2"/>
            </p:cNvCxnSpPr>
            <p:nvPr/>
          </p:nvCxnSpPr>
          <p:spPr bwMode="auto">
            <a:xfrm flipV="1">
              <a:off x="3723" y="2088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0" name="AutoShape 36"/>
            <p:cNvCxnSpPr>
              <a:cxnSpLocks noChangeShapeType="1"/>
              <a:stCxn id="2057" idx="6"/>
              <a:endCxn id="2057" idx="6"/>
            </p:cNvCxnSpPr>
            <p:nvPr/>
          </p:nvCxnSpPr>
          <p:spPr bwMode="auto">
            <a:xfrm>
              <a:off x="4464" y="2088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8DADB515-19DF-404E-9309-B12613324AB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87563" y="3887893"/>
            <a:ext cx="4245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72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(K</a:t>
            </a:r>
            <a:r>
              <a:rPr lang="en-US" sz="72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r>
              <a:rPr lang="en-US" sz="72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72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72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endParaRPr lang="en-US" sz="7200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4000" dirty="0" smtClean="0"/>
              <a:t>The Wheel </a:t>
            </a:r>
            <a:r>
              <a:rPr lang="en-US" sz="4000" dirty="0" err="1" smtClean="0"/>
              <a:t>W</a:t>
            </a:r>
            <a:r>
              <a:rPr lang="en-US" sz="4000" baseline="-25000" dirty="0" err="1" smtClean="0"/>
              <a:t>n</a:t>
            </a:r>
            <a:endParaRPr lang="en-US" sz="4000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14800" y="1447800"/>
            <a:ext cx="1752600" cy="1524000"/>
            <a:chOff x="3264" y="1632"/>
            <a:chExt cx="1104" cy="960"/>
          </a:xfrm>
        </p:grpSpPr>
        <p:sp>
          <p:nvSpPr>
            <p:cNvPr id="3097" name="Oval 4"/>
            <p:cNvSpPr>
              <a:spLocks noChangeArrowheads="1"/>
            </p:cNvSpPr>
            <p:nvPr/>
          </p:nvSpPr>
          <p:spPr bwMode="auto">
            <a:xfrm>
              <a:off x="3504" y="2443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5"/>
            <p:cNvSpPr>
              <a:spLocks noChangeArrowheads="1"/>
            </p:cNvSpPr>
            <p:nvPr/>
          </p:nvSpPr>
          <p:spPr bwMode="auto">
            <a:xfrm>
              <a:off x="326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6"/>
            <p:cNvSpPr>
              <a:spLocks noChangeArrowheads="1"/>
            </p:cNvSpPr>
            <p:nvPr/>
          </p:nvSpPr>
          <p:spPr bwMode="auto">
            <a:xfrm>
              <a:off x="422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7"/>
            <p:cNvSpPr>
              <a:spLocks noChangeArrowheads="1"/>
            </p:cNvSpPr>
            <p:nvPr/>
          </p:nvSpPr>
          <p:spPr bwMode="auto">
            <a:xfrm>
              <a:off x="3744" y="1632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8"/>
            <p:cNvSpPr>
              <a:spLocks noChangeArrowheads="1"/>
            </p:cNvSpPr>
            <p:nvPr/>
          </p:nvSpPr>
          <p:spPr bwMode="auto">
            <a:xfrm>
              <a:off x="3984" y="244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2" name="AutoShape 9"/>
            <p:cNvCxnSpPr>
              <a:cxnSpLocks noChangeShapeType="1"/>
              <a:stCxn id="3097" idx="6"/>
              <a:endCxn id="3101" idx="2"/>
            </p:cNvCxnSpPr>
            <p:nvPr/>
          </p:nvCxnSpPr>
          <p:spPr bwMode="auto">
            <a:xfrm>
              <a:off x="3648" y="251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3" name="AutoShape 10"/>
            <p:cNvCxnSpPr>
              <a:cxnSpLocks noChangeShapeType="1"/>
              <a:stCxn id="3100" idx="6"/>
              <a:endCxn id="3099" idx="1"/>
            </p:cNvCxnSpPr>
            <p:nvPr/>
          </p:nvCxnSpPr>
          <p:spPr bwMode="auto">
            <a:xfrm>
              <a:off x="3888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4" name="AutoShape 11"/>
            <p:cNvCxnSpPr>
              <a:cxnSpLocks noChangeShapeType="1"/>
              <a:stCxn id="3099" idx="4"/>
              <a:endCxn id="3101" idx="7"/>
            </p:cNvCxnSpPr>
            <p:nvPr/>
          </p:nvCxnSpPr>
          <p:spPr bwMode="auto">
            <a:xfrm flipH="1">
              <a:off x="4107" y="211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5" name="AutoShape 12"/>
            <p:cNvCxnSpPr>
              <a:cxnSpLocks noChangeShapeType="1"/>
              <a:stCxn id="3100" idx="2"/>
              <a:endCxn id="3098" idx="7"/>
            </p:cNvCxnSpPr>
            <p:nvPr/>
          </p:nvCxnSpPr>
          <p:spPr bwMode="auto">
            <a:xfrm flipH="1">
              <a:off x="3387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6" name="AutoShape 13"/>
            <p:cNvCxnSpPr>
              <a:cxnSpLocks noChangeShapeType="1"/>
              <a:stCxn id="3098" idx="4"/>
              <a:endCxn id="3097" idx="1"/>
            </p:cNvCxnSpPr>
            <p:nvPr/>
          </p:nvCxnSpPr>
          <p:spPr bwMode="auto">
            <a:xfrm>
              <a:off x="3336" y="211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107" name="Oval 14"/>
            <p:cNvSpPr>
              <a:spLocks noChangeArrowheads="1"/>
            </p:cNvSpPr>
            <p:nvPr/>
          </p:nvSpPr>
          <p:spPr bwMode="auto">
            <a:xfrm>
              <a:off x="3744" y="206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8" name="AutoShape 15"/>
            <p:cNvCxnSpPr>
              <a:cxnSpLocks noChangeShapeType="1"/>
              <a:stCxn id="3100" idx="4"/>
              <a:endCxn id="3107" idx="0"/>
            </p:cNvCxnSpPr>
            <p:nvPr/>
          </p:nvCxnSpPr>
          <p:spPr bwMode="auto">
            <a:xfrm>
              <a:off x="3816" y="177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9" name="AutoShape 16"/>
            <p:cNvCxnSpPr>
              <a:cxnSpLocks noChangeShapeType="1"/>
              <a:stCxn id="3107" idx="6"/>
              <a:endCxn id="3099" idx="2"/>
            </p:cNvCxnSpPr>
            <p:nvPr/>
          </p:nvCxnSpPr>
          <p:spPr bwMode="auto">
            <a:xfrm flipV="1">
              <a:off x="388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0" name="AutoShape 17"/>
            <p:cNvCxnSpPr>
              <a:cxnSpLocks noChangeShapeType="1"/>
              <a:stCxn id="3107" idx="5"/>
              <a:endCxn id="3101" idx="1"/>
            </p:cNvCxnSpPr>
            <p:nvPr/>
          </p:nvCxnSpPr>
          <p:spPr bwMode="auto">
            <a:xfrm>
              <a:off x="3867" y="218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1" name="AutoShape 18"/>
            <p:cNvCxnSpPr>
              <a:cxnSpLocks noChangeShapeType="1"/>
              <a:stCxn id="3107" idx="3"/>
              <a:endCxn id="3097" idx="7"/>
            </p:cNvCxnSpPr>
            <p:nvPr/>
          </p:nvCxnSpPr>
          <p:spPr bwMode="auto">
            <a:xfrm flipH="1">
              <a:off x="3627" y="218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2" name="AutoShape 19"/>
            <p:cNvCxnSpPr>
              <a:cxnSpLocks noChangeShapeType="1"/>
              <a:stCxn id="3107" idx="2"/>
              <a:endCxn id="3098" idx="6"/>
            </p:cNvCxnSpPr>
            <p:nvPr/>
          </p:nvCxnSpPr>
          <p:spPr bwMode="auto">
            <a:xfrm flipH="1" flipV="1">
              <a:off x="340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676400" y="1447800"/>
            <a:ext cx="1752600" cy="1524000"/>
            <a:chOff x="1152" y="1152"/>
            <a:chExt cx="1104" cy="960"/>
          </a:xfrm>
        </p:grpSpPr>
        <p:sp>
          <p:nvSpPr>
            <p:cNvPr id="3081" name="Oval 23"/>
            <p:cNvSpPr>
              <a:spLocks noChangeArrowheads="1"/>
            </p:cNvSpPr>
            <p:nvPr/>
          </p:nvSpPr>
          <p:spPr bwMode="auto">
            <a:xfrm>
              <a:off x="1392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24"/>
            <p:cNvSpPr>
              <a:spLocks noChangeArrowheads="1"/>
            </p:cNvSpPr>
            <p:nvPr/>
          </p:nvSpPr>
          <p:spPr bwMode="auto">
            <a:xfrm>
              <a:off x="115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25"/>
            <p:cNvSpPr>
              <a:spLocks noChangeArrowheads="1"/>
            </p:cNvSpPr>
            <p:nvPr/>
          </p:nvSpPr>
          <p:spPr bwMode="auto">
            <a:xfrm>
              <a:off x="211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26"/>
            <p:cNvSpPr>
              <a:spLocks noChangeArrowheads="1"/>
            </p:cNvSpPr>
            <p:nvPr/>
          </p:nvSpPr>
          <p:spPr bwMode="auto">
            <a:xfrm>
              <a:off x="1632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27"/>
            <p:cNvSpPr>
              <a:spLocks noChangeArrowheads="1"/>
            </p:cNvSpPr>
            <p:nvPr/>
          </p:nvSpPr>
          <p:spPr bwMode="auto">
            <a:xfrm>
              <a:off x="1872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86" name="AutoShape 28"/>
            <p:cNvCxnSpPr>
              <a:cxnSpLocks noChangeShapeType="1"/>
              <a:stCxn id="3081" idx="6"/>
              <a:endCxn id="3085" idx="2"/>
            </p:cNvCxnSpPr>
            <p:nvPr/>
          </p:nvCxnSpPr>
          <p:spPr bwMode="auto">
            <a:xfrm>
              <a:off x="1536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7" name="AutoShape 29"/>
            <p:cNvCxnSpPr>
              <a:cxnSpLocks noChangeShapeType="1"/>
              <a:stCxn id="3084" idx="6"/>
              <a:endCxn id="3083" idx="1"/>
            </p:cNvCxnSpPr>
            <p:nvPr/>
          </p:nvCxnSpPr>
          <p:spPr bwMode="auto">
            <a:xfrm>
              <a:off x="1776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8" name="AutoShape 30"/>
            <p:cNvCxnSpPr>
              <a:cxnSpLocks noChangeShapeType="1"/>
              <a:stCxn id="3083" idx="4"/>
              <a:endCxn id="3085" idx="7"/>
            </p:cNvCxnSpPr>
            <p:nvPr/>
          </p:nvCxnSpPr>
          <p:spPr bwMode="auto">
            <a:xfrm flipH="1">
              <a:off x="1995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9" name="AutoShape 31"/>
            <p:cNvCxnSpPr>
              <a:cxnSpLocks noChangeShapeType="1"/>
              <a:stCxn id="3084" idx="2"/>
              <a:endCxn id="3082" idx="7"/>
            </p:cNvCxnSpPr>
            <p:nvPr/>
          </p:nvCxnSpPr>
          <p:spPr bwMode="auto">
            <a:xfrm flipH="1">
              <a:off x="1275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0" name="AutoShape 32"/>
            <p:cNvCxnSpPr>
              <a:cxnSpLocks noChangeShapeType="1"/>
              <a:stCxn id="3082" idx="4"/>
              <a:endCxn id="3081" idx="1"/>
            </p:cNvCxnSpPr>
            <p:nvPr/>
          </p:nvCxnSpPr>
          <p:spPr bwMode="auto">
            <a:xfrm>
              <a:off x="1224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091" name="Oval 33"/>
            <p:cNvSpPr>
              <a:spLocks noChangeArrowheads="1"/>
            </p:cNvSpPr>
            <p:nvPr/>
          </p:nvSpPr>
          <p:spPr bwMode="auto">
            <a:xfrm>
              <a:off x="1632" y="15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92" name="AutoShape 34"/>
            <p:cNvCxnSpPr>
              <a:cxnSpLocks noChangeShapeType="1"/>
              <a:stCxn id="3084" idx="4"/>
              <a:endCxn id="3091" idx="0"/>
            </p:cNvCxnSpPr>
            <p:nvPr/>
          </p:nvCxnSpPr>
          <p:spPr bwMode="auto">
            <a:xfrm>
              <a:off x="1704" y="129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3" name="AutoShape 35"/>
            <p:cNvCxnSpPr>
              <a:cxnSpLocks noChangeShapeType="1"/>
              <a:stCxn id="3091" idx="6"/>
              <a:endCxn id="3083" idx="2"/>
            </p:cNvCxnSpPr>
            <p:nvPr/>
          </p:nvCxnSpPr>
          <p:spPr bwMode="auto">
            <a:xfrm flipV="1">
              <a:off x="177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4" name="AutoShape 36"/>
            <p:cNvCxnSpPr>
              <a:cxnSpLocks noChangeShapeType="1"/>
              <a:stCxn id="3091" idx="5"/>
              <a:endCxn id="3085" idx="1"/>
            </p:cNvCxnSpPr>
            <p:nvPr/>
          </p:nvCxnSpPr>
          <p:spPr bwMode="auto">
            <a:xfrm>
              <a:off x="1755" y="170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5" name="AutoShape 37"/>
            <p:cNvCxnSpPr>
              <a:cxnSpLocks noChangeShapeType="1"/>
              <a:stCxn id="3091" idx="3"/>
              <a:endCxn id="3081" idx="7"/>
            </p:cNvCxnSpPr>
            <p:nvPr/>
          </p:nvCxnSpPr>
          <p:spPr bwMode="auto">
            <a:xfrm flipH="1">
              <a:off x="1515" y="170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6" name="AutoShape 38"/>
            <p:cNvCxnSpPr>
              <a:cxnSpLocks noChangeShapeType="1"/>
              <a:stCxn id="3091" idx="2"/>
              <a:endCxn id="3082" idx="6"/>
            </p:cNvCxnSpPr>
            <p:nvPr/>
          </p:nvCxnSpPr>
          <p:spPr bwMode="auto">
            <a:xfrm flipH="1" flipV="1">
              <a:off x="129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34C693FC-8972-4A16-8945-AB2B38620F0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9903" y="4542864"/>
            <a:ext cx="4775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</a:t>
            </a:r>
            <a:r>
              <a:rPr lang="en-US" sz="6000" dirty="0" err="1">
                <a:solidFill>
                  <a:srgbClr val="0033CC"/>
                </a:solidFill>
                <a:latin typeface="+mj-lt"/>
                <a:sym typeface="Euclid Symbol" pitchFamily="18" charset="2"/>
              </a:rPr>
              <a:t>W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098" y="3513149"/>
            <a:ext cx="4567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(W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4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1830" y="3119718"/>
            <a:ext cx="1297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33CC"/>
                </a:solidFill>
                <a:latin typeface="+mj-lt"/>
              </a:rPr>
              <a:t>W</a:t>
            </a:r>
            <a:r>
              <a:rPr lang="en-US" sz="6000" baseline="-25000" dirty="0" smtClean="0">
                <a:solidFill>
                  <a:srgbClr val="0033CC"/>
                </a:solidFill>
                <a:latin typeface="+mj-lt"/>
              </a:rPr>
              <a:t>5</a:t>
            </a:r>
            <a:endParaRPr lang="en-US" sz="6000" baseline="-25000" dirty="0">
              <a:solidFill>
                <a:srgbClr val="0033CC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0800"/>
            <a:ext cx="7391400" cy="1143000"/>
          </a:xfrm>
        </p:spPr>
        <p:txBody>
          <a:bodyPr/>
          <a:lstStyle/>
          <a:p>
            <a:r>
              <a:rPr lang="en-US" sz="4000" smtClean="0"/>
              <a:t>Flight Gates</a:t>
            </a:r>
            <a:r>
              <a:rPr lang="en-US" smtClean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600200"/>
            <a:ext cx="8934450" cy="40005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 smtClean="0"/>
              <a:t>flights need gates, but </a:t>
            </a:r>
          </a:p>
          <a:p>
            <a:pPr>
              <a:buFontTx/>
              <a:buNone/>
            </a:pPr>
            <a:r>
              <a:rPr lang="en-US" sz="6000" dirty="0" smtClean="0"/>
              <a:t>times overlap. 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33CC"/>
                </a:solidFill>
              </a:rPr>
              <a:t>how many </a:t>
            </a:r>
            <a:r>
              <a:rPr lang="en-US" sz="6000" dirty="0" smtClean="0"/>
              <a:t>gates needed?</a:t>
            </a:r>
          </a:p>
        </p:txBody>
      </p:sp>
      <p:pic>
        <p:nvPicPr>
          <p:cNvPr id="23556" name="Picture 4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0" y="141288"/>
            <a:ext cx="3276600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30A26BC1-508A-43F3-AC00-520955D5F24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Degree</a:t>
            </a:r>
            <a:endParaRPr lang="en-US" i="1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3038"/>
            <a:ext cx="8686800" cy="377825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all degrees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33CC"/>
                </a:solidFill>
                <a:cs typeface="Times New Roman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k</a:t>
            </a:r>
            <a:r>
              <a:rPr lang="en-US" sz="5400" dirty="0" smtClean="0"/>
              <a:t>,</a:t>
            </a:r>
            <a:r>
              <a:rPr lang="en-US" sz="5400" i="1" dirty="0" smtClean="0"/>
              <a:t> </a:t>
            </a:r>
            <a:r>
              <a:rPr lang="en-US" sz="5400" dirty="0" smtClean="0"/>
              <a:t>implies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733425" y="3890963"/>
            <a:ext cx="7694613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8" charset="0"/>
              </a:rPr>
              <a:t>very simple algorithm…</a:t>
            </a:r>
            <a:r>
              <a:rPr lang="en-US" sz="4800" dirty="0">
                <a:latin typeface="Comic Sans MS" pitchFamily="8" charset="0"/>
              </a:rPr>
              <a:t> 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FE5E70CC-87D8-4C86-AAD3-C1CC9C0628A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2035" y="2560320"/>
            <a:ext cx="4595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6600" kern="0" dirty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kumimoji="0" lang="en-US" sz="66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 </a:t>
            </a:r>
            <a:r>
              <a:rPr kumimoji="0" lang="en-US" sz="66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k+1</a:t>
            </a:r>
            <a:endParaRPr lang="en-US" sz="6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15900"/>
            <a:ext cx="7543800" cy="1143000"/>
          </a:xfrm>
        </p:spPr>
        <p:txBody>
          <a:bodyPr/>
          <a:lstStyle/>
          <a:p>
            <a:r>
              <a:rPr lang="en-US" sz="3600" smtClean="0"/>
              <a:t>“Greedy” Coloring</a:t>
            </a: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471273" y="1371599"/>
            <a:ext cx="8317734" cy="409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…color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vertices in any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order. next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vertex gets a color different from its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neighbors.</a:t>
            </a:r>
            <a:endParaRPr lang="en-US" sz="4400" b="1" dirty="0">
              <a:solidFill>
                <a:schemeClr val="tx2"/>
              </a:solidFill>
              <a:latin typeface="Comic Sans MS" pitchFamily="8" charset="0"/>
            </a:endParaRPr>
          </a:p>
          <a:p>
            <a:pPr eaLnBrk="0" hangingPunct="0"/>
            <a:r>
              <a:rPr lang="en-US" sz="4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b="1" dirty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neighbors, so</a:t>
            </a:r>
          </a:p>
          <a:p>
            <a:pPr eaLnBrk="0" hangingPunct="0"/>
            <a:r>
              <a:rPr lang="en-US" sz="5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</a:t>
            </a:r>
            <a:r>
              <a:rPr lang="en-US" sz="5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+1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 colors</a:t>
            </a:r>
            <a:r>
              <a:rPr lang="en-US" sz="5400" dirty="0" smtClean="0">
                <a:solidFill>
                  <a:schemeClr val="tx2"/>
                </a:solidFill>
                <a:latin typeface="Comic Sans MS" pitchFamily="8" charset="0"/>
              </a:rPr>
              <a:t> always work</a:t>
            </a:r>
            <a:endParaRPr lang="en-US" sz="54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CE1D6F8-EA8B-42BD-B52E-BC0A6BBDB8E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1215152" y="986584"/>
            <a:chExt cx="3429000" cy="4876800"/>
          </a:xfrm>
        </p:grpSpPr>
        <p:sp>
          <p:nvSpPr>
            <p:cNvPr id="205826" name="Oval 2"/>
            <p:cNvSpPr>
              <a:spLocks noChangeArrowheads="1"/>
            </p:cNvSpPr>
            <p:nvPr/>
          </p:nvSpPr>
          <p:spPr bwMode="auto">
            <a:xfrm>
              <a:off x="12151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7" name="Oval 3"/>
            <p:cNvSpPr>
              <a:spLocks noChangeArrowheads="1"/>
            </p:cNvSpPr>
            <p:nvPr/>
          </p:nvSpPr>
          <p:spPr bwMode="auto">
            <a:xfrm>
              <a:off x="12151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8" name="Oval 4"/>
            <p:cNvSpPr>
              <a:spLocks noChangeArrowheads="1"/>
            </p:cNvSpPr>
            <p:nvPr/>
          </p:nvSpPr>
          <p:spPr bwMode="auto">
            <a:xfrm>
              <a:off x="2891552" y="16723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9" name="Oval 5"/>
            <p:cNvSpPr>
              <a:spLocks noChangeArrowheads="1"/>
            </p:cNvSpPr>
            <p:nvPr/>
          </p:nvSpPr>
          <p:spPr bwMode="auto">
            <a:xfrm>
              <a:off x="12151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0" name="Oval 6"/>
            <p:cNvSpPr>
              <a:spLocks noChangeArrowheads="1"/>
            </p:cNvSpPr>
            <p:nvPr/>
          </p:nvSpPr>
          <p:spPr bwMode="auto">
            <a:xfrm>
              <a:off x="1900952" y="4263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1" name="Oval 7"/>
            <p:cNvSpPr>
              <a:spLocks noChangeArrowheads="1"/>
            </p:cNvSpPr>
            <p:nvPr/>
          </p:nvSpPr>
          <p:spPr bwMode="auto">
            <a:xfrm>
              <a:off x="2358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2" name="Oval 8"/>
            <p:cNvSpPr>
              <a:spLocks noChangeArrowheads="1"/>
            </p:cNvSpPr>
            <p:nvPr/>
          </p:nvSpPr>
          <p:spPr bwMode="auto">
            <a:xfrm>
              <a:off x="3501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3" name="Oval 9"/>
            <p:cNvSpPr>
              <a:spLocks noChangeArrowheads="1"/>
            </p:cNvSpPr>
            <p:nvPr/>
          </p:nvSpPr>
          <p:spPr bwMode="auto">
            <a:xfrm>
              <a:off x="2891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4" name="Oval 10"/>
            <p:cNvSpPr>
              <a:spLocks noChangeArrowheads="1"/>
            </p:cNvSpPr>
            <p:nvPr/>
          </p:nvSpPr>
          <p:spPr bwMode="auto">
            <a:xfrm>
              <a:off x="2205752" y="56347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5" name="Oval 11"/>
            <p:cNvSpPr>
              <a:spLocks noChangeArrowheads="1"/>
            </p:cNvSpPr>
            <p:nvPr/>
          </p:nvSpPr>
          <p:spPr bwMode="auto">
            <a:xfrm>
              <a:off x="44155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6" name="Oval 12"/>
            <p:cNvSpPr>
              <a:spLocks noChangeArrowheads="1"/>
            </p:cNvSpPr>
            <p:nvPr/>
          </p:nvSpPr>
          <p:spPr bwMode="auto">
            <a:xfrm>
              <a:off x="4415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7" name="Oval 13"/>
            <p:cNvSpPr>
              <a:spLocks noChangeArrowheads="1"/>
            </p:cNvSpPr>
            <p:nvPr/>
          </p:nvSpPr>
          <p:spPr bwMode="auto">
            <a:xfrm>
              <a:off x="44155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9954" name="AutoShape 14"/>
            <p:cNvCxnSpPr>
              <a:cxnSpLocks noChangeShapeType="1"/>
              <a:stCxn id="205829" idx="4"/>
              <a:endCxn id="205826" idx="0"/>
            </p:cNvCxnSpPr>
            <p:nvPr/>
          </p:nvCxnSpPr>
          <p:spPr bwMode="auto">
            <a:xfrm>
              <a:off x="13294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5" name="AutoShape 15"/>
            <p:cNvCxnSpPr>
              <a:cxnSpLocks noChangeShapeType="1"/>
              <a:stCxn id="205826" idx="4"/>
              <a:endCxn id="205827" idx="0"/>
            </p:cNvCxnSpPr>
            <p:nvPr/>
          </p:nvCxnSpPr>
          <p:spPr bwMode="auto">
            <a:xfrm>
              <a:off x="13294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6" name="AutoShape 16"/>
            <p:cNvCxnSpPr>
              <a:cxnSpLocks noChangeShapeType="1"/>
              <a:stCxn id="205827" idx="7"/>
              <a:endCxn id="205830" idx="3"/>
            </p:cNvCxnSpPr>
            <p:nvPr/>
          </p:nvCxnSpPr>
          <p:spPr bwMode="auto">
            <a:xfrm flipV="1">
              <a:off x="1410415" y="4458447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7" name="AutoShape 17"/>
            <p:cNvCxnSpPr>
              <a:cxnSpLocks noChangeShapeType="1"/>
              <a:stCxn id="205830" idx="1"/>
              <a:endCxn id="205826" idx="5"/>
            </p:cNvCxnSpPr>
            <p:nvPr/>
          </p:nvCxnSpPr>
          <p:spPr bwMode="auto">
            <a:xfrm flipH="1" flipV="1">
              <a:off x="1410415" y="3696447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8" name="AutoShape 18"/>
            <p:cNvCxnSpPr>
              <a:cxnSpLocks noChangeShapeType="1"/>
              <a:stCxn id="205830" idx="7"/>
              <a:endCxn id="205837" idx="3"/>
            </p:cNvCxnSpPr>
            <p:nvPr/>
          </p:nvCxnSpPr>
          <p:spPr bwMode="auto">
            <a:xfrm flipV="1">
              <a:off x="2096215" y="2553447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9" name="AutoShape 19"/>
            <p:cNvCxnSpPr>
              <a:cxnSpLocks noChangeShapeType="1"/>
              <a:stCxn id="205835" idx="1"/>
              <a:endCxn id="205829" idx="6"/>
            </p:cNvCxnSpPr>
            <p:nvPr/>
          </p:nvCxnSpPr>
          <p:spPr bwMode="auto">
            <a:xfrm flipH="1" flipV="1">
              <a:off x="1443752" y="2472484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0" name="AutoShape 20"/>
            <p:cNvCxnSpPr>
              <a:cxnSpLocks noChangeShapeType="1"/>
              <a:stCxn id="205828" idx="3"/>
              <a:endCxn id="205829" idx="6"/>
            </p:cNvCxnSpPr>
            <p:nvPr/>
          </p:nvCxnSpPr>
          <p:spPr bwMode="auto">
            <a:xfrm flipH="1">
              <a:off x="1443752" y="1867647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1" name="AutoShape 21"/>
            <p:cNvCxnSpPr>
              <a:cxnSpLocks noChangeShapeType="1"/>
              <a:stCxn id="205828" idx="5"/>
              <a:endCxn id="205837" idx="1"/>
            </p:cNvCxnSpPr>
            <p:nvPr/>
          </p:nvCxnSpPr>
          <p:spPr bwMode="auto">
            <a:xfrm>
              <a:off x="3086815" y="1867647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2" name="AutoShape 22"/>
            <p:cNvCxnSpPr>
              <a:cxnSpLocks noChangeShapeType="1"/>
              <a:stCxn id="205828" idx="7"/>
              <a:endCxn id="205832" idx="3"/>
            </p:cNvCxnSpPr>
            <p:nvPr/>
          </p:nvCxnSpPr>
          <p:spPr bwMode="auto">
            <a:xfrm flipV="1">
              <a:off x="3086815" y="1181847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3" name="AutoShape 23"/>
            <p:cNvCxnSpPr>
              <a:cxnSpLocks noChangeShapeType="1"/>
              <a:stCxn id="205832" idx="2"/>
              <a:endCxn id="205831" idx="6"/>
            </p:cNvCxnSpPr>
            <p:nvPr/>
          </p:nvCxnSpPr>
          <p:spPr bwMode="auto">
            <a:xfrm flipH="1">
              <a:off x="2586752" y="1100884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4" name="AutoShape 24"/>
            <p:cNvCxnSpPr>
              <a:cxnSpLocks noChangeShapeType="1"/>
              <a:stCxn id="205831" idx="5"/>
              <a:endCxn id="205828" idx="1"/>
            </p:cNvCxnSpPr>
            <p:nvPr/>
          </p:nvCxnSpPr>
          <p:spPr bwMode="auto">
            <a:xfrm>
              <a:off x="2553415" y="1181847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5" name="AutoShape 25"/>
            <p:cNvCxnSpPr>
              <a:cxnSpLocks noChangeShapeType="1"/>
              <a:stCxn id="205828" idx="4"/>
              <a:endCxn id="205833" idx="0"/>
            </p:cNvCxnSpPr>
            <p:nvPr/>
          </p:nvCxnSpPr>
          <p:spPr bwMode="auto">
            <a:xfrm>
              <a:off x="3005852" y="1900984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6" name="AutoShape 26"/>
            <p:cNvCxnSpPr>
              <a:cxnSpLocks noChangeShapeType="1"/>
              <a:stCxn id="205828" idx="4"/>
              <a:endCxn id="205834" idx="0"/>
            </p:cNvCxnSpPr>
            <p:nvPr/>
          </p:nvCxnSpPr>
          <p:spPr bwMode="auto">
            <a:xfrm flipH="1">
              <a:off x="2320052" y="1900984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7" name="AutoShape 27"/>
            <p:cNvCxnSpPr>
              <a:cxnSpLocks noChangeShapeType="1"/>
              <a:stCxn id="205834" idx="7"/>
              <a:endCxn id="205833" idx="3"/>
            </p:cNvCxnSpPr>
            <p:nvPr/>
          </p:nvCxnSpPr>
          <p:spPr bwMode="auto">
            <a:xfrm flipV="1">
              <a:off x="2401015" y="4991847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8" name="AutoShape 28"/>
            <p:cNvCxnSpPr>
              <a:cxnSpLocks noChangeShapeType="1"/>
              <a:stCxn id="205833" idx="2"/>
              <a:endCxn id="205827" idx="6"/>
            </p:cNvCxnSpPr>
            <p:nvPr/>
          </p:nvCxnSpPr>
          <p:spPr bwMode="auto">
            <a:xfrm flipH="1">
              <a:off x="1443752" y="4910884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9" name="AutoShape 29"/>
            <p:cNvCxnSpPr>
              <a:cxnSpLocks noChangeShapeType="1"/>
              <a:stCxn id="205833" idx="6"/>
              <a:endCxn id="205836" idx="2"/>
            </p:cNvCxnSpPr>
            <p:nvPr/>
          </p:nvCxnSpPr>
          <p:spPr bwMode="auto">
            <a:xfrm>
              <a:off x="3120152" y="4910884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0" name="AutoShape 30"/>
            <p:cNvCxnSpPr>
              <a:cxnSpLocks noChangeShapeType="1"/>
              <a:stCxn id="205836" idx="0"/>
              <a:endCxn id="205835" idx="4"/>
            </p:cNvCxnSpPr>
            <p:nvPr/>
          </p:nvCxnSpPr>
          <p:spPr bwMode="auto">
            <a:xfrm flipV="1">
              <a:off x="45298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1" name="AutoShape 31"/>
            <p:cNvCxnSpPr>
              <a:cxnSpLocks noChangeShapeType="1"/>
              <a:stCxn id="205835" idx="0"/>
              <a:endCxn id="205837" idx="4"/>
            </p:cNvCxnSpPr>
            <p:nvPr/>
          </p:nvCxnSpPr>
          <p:spPr bwMode="auto">
            <a:xfrm flipV="1">
              <a:off x="45298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019D441C-1CEE-4815-8AD1-DB5595D7D0C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2286000" y="1143000"/>
            <a:chExt cx="3429000" cy="4876800"/>
          </a:xfrm>
        </p:grpSpPr>
        <p:sp>
          <p:nvSpPr>
            <p:cNvPr id="40968" name="Oval 2"/>
            <p:cNvSpPr>
              <a:spLocks noChangeArrowheads="1"/>
            </p:cNvSpPr>
            <p:nvPr/>
          </p:nvSpPr>
          <p:spPr bwMode="auto">
            <a:xfrm>
              <a:off x="22860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Oval 3"/>
            <p:cNvSpPr>
              <a:spLocks noChangeArrowheads="1"/>
            </p:cNvSpPr>
            <p:nvPr/>
          </p:nvSpPr>
          <p:spPr bwMode="auto">
            <a:xfrm>
              <a:off x="22860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Oval 4"/>
            <p:cNvSpPr>
              <a:spLocks noChangeArrowheads="1"/>
            </p:cNvSpPr>
            <p:nvPr/>
          </p:nvSpPr>
          <p:spPr bwMode="auto">
            <a:xfrm>
              <a:off x="3962400" y="1828800"/>
              <a:ext cx="228600" cy="2286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Oval 5"/>
            <p:cNvSpPr>
              <a:spLocks noChangeArrowheads="1"/>
            </p:cNvSpPr>
            <p:nvPr/>
          </p:nvSpPr>
          <p:spPr bwMode="auto">
            <a:xfrm>
              <a:off x="2286000" y="2514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Oval 6"/>
            <p:cNvSpPr>
              <a:spLocks noChangeArrowheads="1"/>
            </p:cNvSpPr>
            <p:nvPr/>
          </p:nvSpPr>
          <p:spPr bwMode="auto">
            <a:xfrm>
              <a:off x="2971800" y="4419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Oval 7"/>
            <p:cNvSpPr>
              <a:spLocks noChangeArrowheads="1"/>
            </p:cNvSpPr>
            <p:nvPr/>
          </p:nvSpPr>
          <p:spPr bwMode="auto">
            <a:xfrm>
              <a:off x="3429000" y="114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Oval 8"/>
            <p:cNvSpPr>
              <a:spLocks noChangeArrowheads="1"/>
            </p:cNvSpPr>
            <p:nvPr/>
          </p:nvSpPr>
          <p:spPr bwMode="auto">
            <a:xfrm>
              <a:off x="4572000" y="114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Oval 9"/>
            <p:cNvSpPr>
              <a:spLocks noChangeArrowheads="1"/>
            </p:cNvSpPr>
            <p:nvPr/>
          </p:nvSpPr>
          <p:spPr bwMode="auto">
            <a:xfrm>
              <a:off x="3962400" y="495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Oval 10"/>
            <p:cNvSpPr>
              <a:spLocks noChangeArrowheads="1"/>
            </p:cNvSpPr>
            <p:nvPr/>
          </p:nvSpPr>
          <p:spPr bwMode="auto">
            <a:xfrm>
              <a:off x="3276600" y="57912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Oval 11"/>
            <p:cNvSpPr>
              <a:spLocks noChangeArrowheads="1"/>
            </p:cNvSpPr>
            <p:nvPr/>
          </p:nvSpPr>
          <p:spPr bwMode="auto">
            <a:xfrm>
              <a:off x="54864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Oval 12"/>
            <p:cNvSpPr>
              <a:spLocks noChangeArrowheads="1"/>
            </p:cNvSpPr>
            <p:nvPr/>
          </p:nvSpPr>
          <p:spPr bwMode="auto">
            <a:xfrm>
              <a:off x="54864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Oval 13"/>
            <p:cNvSpPr>
              <a:spLocks noChangeArrowheads="1"/>
            </p:cNvSpPr>
            <p:nvPr/>
          </p:nvSpPr>
          <p:spPr bwMode="auto">
            <a:xfrm>
              <a:off x="5486400" y="25146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980" name="AutoShape 14"/>
            <p:cNvCxnSpPr>
              <a:cxnSpLocks noChangeShapeType="1"/>
              <a:stCxn id="40971" idx="4"/>
              <a:endCxn id="40968" idx="0"/>
            </p:cNvCxnSpPr>
            <p:nvPr/>
          </p:nvCxnSpPr>
          <p:spPr bwMode="auto">
            <a:xfrm>
              <a:off x="24003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1" name="AutoShape 15"/>
            <p:cNvCxnSpPr>
              <a:cxnSpLocks noChangeShapeType="1"/>
              <a:stCxn id="40968" idx="4"/>
              <a:endCxn id="40969" idx="0"/>
            </p:cNvCxnSpPr>
            <p:nvPr/>
          </p:nvCxnSpPr>
          <p:spPr bwMode="auto">
            <a:xfrm>
              <a:off x="24003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2" name="AutoShape 16"/>
            <p:cNvCxnSpPr>
              <a:cxnSpLocks noChangeShapeType="1"/>
              <a:stCxn id="40969" idx="7"/>
              <a:endCxn id="40972" idx="3"/>
            </p:cNvCxnSpPr>
            <p:nvPr/>
          </p:nvCxnSpPr>
          <p:spPr bwMode="auto">
            <a:xfrm flipV="1">
              <a:off x="2481263" y="4614863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3" name="AutoShape 17"/>
            <p:cNvCxnSpPr>
              <a:cxnSpLocks noChangeShapeType="1"/>
              <a:stCxn id="40972" idx="1"/>
              <a:endCxn id="40968" idx="5"/>
            </p:cNvCxnSpPr>
            <p:nvPr/>
          </p:nvCxnSpPr>
          <p:spPr bwMode="auto">
            <a:xfrm flipH="1" flipV="1">
              <a:off x="2481263" y="3852863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4" name="AutoShape 18"/>
            <p:cNvCxnSpPr>
              <a:cxnSpLocks noChangeShapeType="1"/>
              <a:stCxn id="40972" idx="7"/>
              <a:endCxn id="40979" idx="3"/>
            </p:cNvCxnSpPr>
            <p:nvPr/>
          </p:nvCxnSpPr>
          <p:spPr bwMode="auto">
            <a:xfrm flipV="1">
              <a:off x="3167063" y="2709863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5" name="AutoShape 19"/>
            <p:cNvCxnSpPr>
              <a:cxnSpLocks noChangeShapeType="1"/>
              <a:stCxn id="40977" idx="1"/>
              <a:endCxn id="40971" idx="6"/>
            </p:cNvCxnSpPr>
            <p:nvPr/>
          </p:nvCxnSpPr>
          <p:spPr bwMode="auto">
            <a:xfrm flipH="1" flipV="1">
              <a:off x="2514600" y="2628900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6" name="AutoShape 20"/>
            <p:cNvCxnSpPr>
              <a:cxnSpLocks noChangeShapeType="1"/>
              <a:stCxn id="40970" idx="3"/>
              <a:endCxn id="40971" idx="6"/>
            </p:cNvCxnSpPr>
            <p:nvPr/>
          </p:nvCxnSpPr>
          <p:spPr bwMode="auto">
            <a:xfrm flipH="1">
              <a:off x="2514600" y="2024063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7" name="AutoShape 21"/>
            <p:cNvCxnSpPr>
              <a:cxnSpLocks noChangeShapeType="1"/>
              <a:stCxn id="40970" idx="5"/>
              <a:endCxn id="40979" idx="1"/>
            </p:cNvCxnSpPr>
            <p:nvPr/>
          </p:nvCxnSpPr>
          <p:spPr bwMode="auto">
            <a:xfrm>
              <a:off x="4157663" y="2024063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8" name="AutoShape 22"/>
            <p:cNvCxnSpPr>
              <a:cxnSpLocks noChangeShapeType="1"/>
              <a:stCxn id="40970" idx="7"/>
              <a:endCxn id="40974" idx="3"/>
            </p:cNvCxnSpPr>
            <p:nvPr/>
          </p:nvCxnSpPr>
          <p:spPr bwMode="auto">
            <a:xfrm flipV="1">
              <a:off x="4157663" y="1338263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9" name="AutoShape 23"/>
            <p:cNvCxnSpPr>
              <a:cxnSpLocks noChangeShapeType="1"/>
              <a:stCxn id="40974" idx="2"/>
              <a:endCxn id="40973" idx="6"/>
            </p:cNvCxnSpPr>
            <p:nvPr/>
          </p:nvCxnSpPr>
          <p:spPr bwMode="auto">
            <a:xfrm flipH="1">
              <a:off x="3657600" y="1257300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0" name="AutoShape 24"/>
            <p:cNvCxnSpPr>
              <a:cxnSpLocks noChangeShapeType="1"/>
              <a:stCxn id="40973" idx="5"/>
              <a:endCxn id="40970" idx="1"/>
            </p:cNvCxnSpPr>
            <p:nvPr/>
          </p:nvCxnSpPr>
          <p:spPr bwMode="auto">
            <a:xfrm>
              <a:off x="3624263" y="1338263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1" name="AutoShape 25"/>
            <p:cNvCxnSpPr>
              <a:cxnSpLocks noChangeShapeType="1"/>
              <a:stCxn id="40970" idx="4"/>
              <a:endCxn id="40975" idx="0"/>
            </p:cNvCxnSpPr>
            <p:nvPr/>
          </p:nvCxnSpPr>
          <p:spPr bwMode="auto">
            <a:xfrm>
              <a:off x="4076700" y="2057400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2" name="AutoShape 26"/>
            <p:cNvCxnSpPr>
              <a:cxnSpLocks noChangeShapeType="1"/>
              <a:stCxn id="40970" idx="4"/>
              <a:endCxn id="40976" idx="0"/>
            </p:cNvCxnSpPr>
            <p:nvPr/>
          </p:nvCxnSpPr>
          <p:spPr bwMode="auto">
            <a:xfrm flipH="1">
              <a:off x="3390900" y="2057400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3" name="AutoShape 27"/>
            <p:cNvCxnSpPr>
              <a:cxnSpLocks noChangeShapeType="1"/>
              <a:stCxn id="40976" idx="7"/>
              <a:endCxn id="40975" idx="3"/>
            </p:cNvCxnSpPr>
            <p:nvPr/>
          </p:nvCxnSpPr>
          <p:spPr bwMode="auto">
            <a:xfrm flipV="1">
              <a:off x="3471863" y="5148263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4" name="AutoShape 28"/>
            <p:cNvCxnSpPr>
              <a:cxnSpLocks noChangeShapeType="1"/>
              <a:stCxn id="40975" idx="2"/>
              <a:endCxn id="40969" idx="6"/>
            </p:cNvCxnSpPr>
            <p:nvPr/>
          </p:nvCxnSpPr>
          <p:spPr bwMode="auto">
            <a:xfrm flipH="1">
              <a:off x="2514600" y="5067300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5" name="AutoShape 29"/>
            <p:cNvCxnSpPr>
              <a:cxnSpLocks noChangeShapeType="1"/>
              <a:stCxn id="40975" idx="6"/>
              <a:endCxn id="40978" idx="2"/>
            </p:cNvCxnSpPr>
            <p:nvPr/>
          </p:nvCxnSpPr>
          <p:spPr bwMode="auto">
            <a:xfrm>
              <a:off x="4191000" y="5067300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6" name="AutoShape 30"/>
            <p:cNvCxnSpPr>
              <a:cxnSpLocks noChangeShapeType="1"/>
              <a:stCxn id="40978" idx="0"/>
              <a:endCxn id="40977" idx="4"/>
            </p:cNvCxnSpPr>
            <p:nvPr/>
          </p:nvCxnSpPr>
          <p:spPr bwMode="auto">
            <a:xfrm flipV="1">
              <a:off x="56007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7" name="AutoShape 31"/>
            <p:cNvCxnSpPr>
              <a:cxnSpLocks noChangeShapeType="1"/>
              <a:stCxn id="40977" idx="0"/>
              <a:endCxn id="40979" idx="4"/>
            </p:cNvCxnSpPr>
            <p:nvPr/>
          </p:nvCxnSpPr>
          <p:spPr bwMode="auto">
            <a:xfrm flipV="1">
              <a:off x="56007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4884738" y="4090988"/>
            <a:ext cx="4090987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</a:rPr>
              <a:t>can</a:t>
            </a:r>
            <a:r>
              <a:rPr lang="en-US" sz="3600" b="1" i="1" dirty="0">
                <a:solidFill>
                  <a:srgbClr val="FF0000"/>
                </a:solidFill>
                <a:latin typeface="+mj-lt"/>
              </a:rPr>
              <a:t>not </a:t>
            </a:r>
            <a:r>
              <a:rPr lang="en-US" sz="3600" dirty="0">
                <a:latin typeface="+mj-lt"/>
              </a:rPr>
              <a:t>be colored 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FF0000"/>
                </a:solidFill>
                <a:latin typeface="+mj-lt"/>
              </a:rPr>
              <a:t>2 </a:t>
            </a:r>
            <a:r>
              <a:rPr lang="en-US" sz="3600" dirty="0">
                <a:latin typeface="+mj-lt"/>
              </a:rPr>
              <a:t>colors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5963" y="5251450"/>
            <a:ext cx="2073275" cy="823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rgbClr val="0033CC"/>
                </a:solidFill>
                <a:latin typeface="+mj-lt"/>
              </a:rPr>
              <a:t>proof?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510E51B6-39DF-4A40-B05C-BBC34346DAE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 dirty="0" smtClean="0"/>
              <a:t>coloring arbitrary graphs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304800" y="1587500"/>
            <a:ext cx="88392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2-colorable?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easy to check</a:t>
            </a:r>
          </a:p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3-colorable?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FF00FF"/>
                </a:solidFill>
                <a:latin typeface="Comic Sans MS" pitchFamily="8" charset="0"/>
              </a:rPr>
              <a:t>hard to check</a:t>
            </a:r>
          </a:p>
          <a:p>
            <a:r>
              <a:rPr lang="en-US" sz="4400" dirty="0">
                <a:solidFill>
                  <a:schemeClr val="accent2"/>
                </a:solidFill>
                <a:latin typeface="Comic Sans MS" pitchFamily="8" charset="0"/>
              </a:rPr>
              <a:t>                          </a:t>
            </a:r>
            <a:r>
              <a:rPr lang="en-US" sz="4400" dirty="0">
                <a:latin typeface="Comic Sans MS" pitchFamily="8" charset="0"/>
              </a:rPr>
              <a:t>(even if planar)</a:t>
            </a:r>
          </a:p>
          <a:p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find </a:t>
            </a:r>
            <a:r>
              <a:rPr lang="en-US" sz="54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5400" kern="0" dirty="0" smtClean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)?</a:t>
            </a:r>
            <a:r>
              <a:rPr lang="en-US" sz="4400" dirty="0" smtClean="0">
                <a:latin typeface="Comic Sans MS" pitchFamily="8" charset="0"/>
              </a:rPr>
              <a:t>   </a:t>
            </a:r>
            <a:r>
              <a:rPr lang="en-US" sz="4400" dirty="0">
                <a:latin typeface="Comic Sans MS" pitchFamily="8" charset="0"/>
              </a:rPr>
              <a:t>--theoretically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no </a:t>
            </a:r>
            <a:r>
              <a:rPr lang="en-US" sz="4400" dirty="0">
                <a:latin typeface="Comic Sans MS" pitchFamily="8" charset="0"/>
              </a:rPr>
              <a:t>harder than 3-color, but </a:t>
            </a:r>
            <a:r>
              <a:rPr lang="en-US" sz="4400" dirty="0" smtClean="0">
                <a:latin typeface="Comic Sans MS" pitchFamily="8" charset="0"/>
              </a:rPr>
              <a:t>  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harder </a:t>
            </a:r>
            <a:r>
              <a:rPr lang="en-US" sz="4400" dirty="0">
                <a:latin typeface="Comic Sans MS" pitchFamily="8" charset="0"/>
              </a:rPr>
              <a:t>in practice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D5668235-E03E-4605-947B-4EFCEE6AD82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Airline Schedule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528888" y="2065338"/>
            <a:ext cx="1022350" cy="3937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endParaRPr lang="en-US" sz="3600">
              <a:latin typeface="Comic Sans MS" pitchFamily="8" charset="0"/>
            </a:endParaRPr>
          </a:p>
          <a:p>
            <a:pPr algn="r"/>
            <a:r>
              <a:rPr lang="en-US" sz="3600">
                <a:latin typeface="Comic Sans MS" pitchFamily="8" charset="0"/>
              </a:rPr>
              <a:t>122</a:t>
            </a:r>
          </a:p>
          <a:p>
            <a:pPr algn="r"/>
            <a:r>
              <a:rPr lang="en-US" sz="3600">
                <a:latin typeface="Comic Sans MS" pitchFamily="8" charset="0"/>
              </a:rPr>
              <a:t>145</a:t>
            </a:r>
          </a:p>
          <a:p>
            <a:pPr algn="r"/>
            <a:r>
              <a:rPr lang="en-US" sz="3600">
                <a:latin typeface="Comic Sans MS" pitchFamily="8" charset="0"/>
              </a:rPr>
              <a:t>  67</a:t>
            </a:r>
          </a:p>
          <a:p>
            <a:pPr algn="r"/>
            <a:r>
              <a:rPr lang="en-US" sz="3600">
                <a:latin typeface="Comic Sans MS" pitchFamily="8" charset="0"/>
              </a:rPr>
              <a:t>257</a:t>
            </a:r>
          </a:p>
          <a:p>
            <a:pPr algn="r"/>
            <a:r>
              <a:rPr lang="en-US" sz="3600">
                <a:latin typeface="Comic Sans MS" pitchFamily="8" charset="0"/>
              </a:rPr>
              <a:t>306</a:t>
            </a:r>
          </a:p>
          <a:p>
            <a:pPr algn="r"/>
            <a:r>
              <a:rPr lang="en-US" sz="3600">
                <a:latin typeface="Comic Sans MS" pitchFamily="8" charset="0"/>
              </a:rPr>
              <a:t>  99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581400" y="2743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81400" y="32766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581400" y="38100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581400" y="43434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581400" y="48768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581400" y="5410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514600" y="2590800"/>
            <a:ext cx="5486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81400" y="4343400"/>
            <a:ext cx="8382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886200" y="2743200"/>
            <a:ext cx="533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962400" y="5410200"/>
            <a:ext cx="2286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572000" y="32766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486400" y="38100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96913" y="3640138"/>
            <a:ext cx="166052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 sz="3600">
                <a:latin typeface="Comic Sans MS" pitchFamily="8" charset="0"/>
              </a:rPr>
              <a:t>Flights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517900" y="1912938"/>
            <a:ext cx="2835275" cy="641350"/>
            <a:chOff x="1584" y="1205"/>
            <a:chExt cx="1786" cy="404"/>
          </a:xfrm>
        </p:grpSpPr>
        <p:sp>
          <p:nvSpPr>
            <p:cNvPr id="24602" name="Text Box 19"/>
            <p:cNvSpPr txBox="1">
              <a:spLocks noChangeArrowheads="1"/>
            </p:cNvSpPr>
            <p:nvPr/>
          </p:nvSpPr>
          <p:spPr bwMode="auto">
            <a:xfrm>
              <a:off x="1584" y="1205"/>
              <a:ext cx="71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time</a:t>
              </a:r>
            </a:p>
          </p:txBody>
        </p:sp>
        <p:sp>
          <p:nvSpPr>
            <p:cNvPr id="24603" name="Line 20"/>
            <p:cNvSpPr>
              <a:spLocks noChangeShapeType="1"/>
            </p:cNvSpPr>
            <p:nvPr/>
          </p:nvSpPr>
          <p:spPr bwMode="auto">
            <a:xfrm>
              <a:off x="2314" y="14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962400" y="3276600"/>
            <a:ext cx="2286000" cy="2590800"/>
            <a:chOff x="2496" y="2064"/>
            <a:chExt cx="1440" cy="1632"/>
          </a:xfrm>
        </p:grpSpPr>
        <p:sp>
          <p:nvSpPr>
            <p:cNvPr id="24599" name="Rectangle 22"/>
            <p:cNvSpPr>
              <a:spLocks noChangeArrowheads="1"/>
            </p:cNvSpPr>
            <p:nvPr/>
          </p:nvSpPr>
          <p:spPr bwMode="auto">
            <a:xfrm>
              <a:off x="2880" y="2064"/>
              <a:ext cx="480" cy="288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3"/>
            <p:cNvSpPr>
              <a:spLocks noChangeArrowheads="1"/>
            </p:cNvSpPr>
            <p:nvPr/>
          </p:nvSpPr>
          <p:spPr bwMode="auto">
            <a:xfrm>
              <a:off x="3120" y="3080"/>
              <a:ext cx="576" cy="288"/>
            </a:xfrm>
            <a:prstGeom prst="rect">
              <a:avLst/>
            </a:prstGeom>
            <a:solidFill>
              <a:srgbClr val="339933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4"/>
            <p:cNvSpPr>
              <a:spLocks noChangeArrowheads="1"/>
            </p:cNvSpPr>
            <p:nvPr/>
          </p:nvSpPr>
          <p:spPr bwMode="auto">
            <a:xfrm>
              <a:off x="2496" y="3408"/>
              <a:ext cx="1440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596" name="Picture 25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04800"/>
            <a:ext cx="22860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38" name="Line 26"/>
          <p:cNvSpPr>
            <a:spLocks noChangeShapeType="1"/>
          </p:cNvSpPr>
          <p:nvPr/>
        </p:nvSpPr>
        <p:spPr bwMode="auto">
          <a:xfrm>
            <a:off x="5181600" y="1600200"/>
            <a:ext cx="0" cy="472440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6823D3A2-D6E2-4178-848E-465056A7656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7206" y="22860"/>
            <a:ext cx="6075654" cy="1005840"/>
          </a:xfrm>
        </p:spPr>
        <p:txBody>
          <a:bodyPr/>
          <a:lstStyle/>
          <a:p>
            <a:r>
              <a:rPr lang="en-US" sz="3200" dirty="0" smtClean="0"/>
              <a:t>Conflicts Among 3 Flights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6216650" y="22098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362450" y="5297488"/>
            <a:ext cx="7429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99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45250" y="1912938"/>
            <a:ext cx="9477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145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416050" y="4198938"/>
            <a:ext cx="10207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306</a:t>
            </a:r>
          </a:p>
        </p:txBody>
      </p:sp>
      <p:cxnSp>
        <p:nvCxnSpPr>
          <p:cNvPr id="168969" name="AutoShape 9"/>
          <p:cNvCxnSpPr>
            <a:cxnSpLocks noChangeShapeType="1"/>
          </p:cNvCxnSpPr>
          <p:nvPr/>
        </p:nvCxnSpPr>
        <p:spPr bwMode="auto">
          <a:xfrm flipV="1">
            <a:off x="2254250" y="2405063"/>
            <a:ext cx="3995738" cy="17478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7200" y="1455738"/>
            <a:ext cx="5491163" cy="1973262"/>
            <a:chOff x="288" y="917"/>
            <a:chExt cx="3459" cy="1243"/>
          </a:xfrm>
        </p:grpSpPr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88" y="917"/>
              <a:ext cx="345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 pitchFamily="8" charset="0"/>
                </a:rPr>
                <a:t>Needs gate at same time</a:t>
              </a:r>
            </a:p>
          </p:txBody>
        </p:sp>
        <p:sp>
          <p:nvSpPr>
            <p:cNvPr id="25618" name="Freeform 12"/>
            <p:cNvSpPr>
              <a:spLocks/>
            </p:cNvSpPr>
            <p:nvPr/>
          </p:nvSpPr>
          <p:spPr bwMode="auto">
            <a:xfrm>
              <a:off x="1564" y="1344"/>
              <a:ext cx="676" cy="816"/>
            </a:xfrm>
            <a:custGeom>
              <a:avLst/>
              <a:gdLst>
                <a:gd name="T0" fmla="*/ 20 w 676"/>
                <a:gd name="T1" fmla="*/ 0 h 816"/>
                <a:gd name="T2" fmla="*/ 116 w 676"/>
                <a:gd name="T3" fmla="*/ 576 h 816"/>
                <a:gd name="T4" fmla="*/ 676 w 676"/>
                <a:gd name="T5" fmla="*/ 816 h 816"/>
                <a:gd name="T6" fmla="*/ 0 60000 65536"/>
                <a:gd name="T7" fmla="*/ 0 60000 65536"/>
                <a:gd name="T8" fmla="*/ 0 60000 65536"/>
                <a:gd name="T9" fmla="*/ 0 w 676"/>
                <a:gd name="T10" fmla="*/ 0 h 816"/>
                <a:gd name="T11" fmla="*/ 676 w 67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6" h="816">
                  <a:moveTo>
                    <a:pt x="20" y="0"/>
                  </a:moveTo>
                  <a:cubicBezTo>
                    <a:pt x="0" y="228"/>
                    <a:pt x="7" y="440"/>
                    <a:pt x="116" y="576"/>
                  </a:cubicBezTo>
                  <a:cubicBezTo>
                    <a:pt x="225" y="712"/>
                    <a:pt x="559" y="766"/>
                    <a:pt x="676" y="81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8973" name="AutoShape 13"/>
          <p:cNvCxnSpPr>
            <a:cxnSpLocks noChangeShapeType="1"/>
          </p:cNvCxnSpPr>
          <p:nvPr/>
        </p:nvCxnSpPr>
        <p:spPr bwMode="auto">
          <a:xfrm flipV="1">
            <a:off x="4398963" y="2392363"/>
            <a:ext cx="1824037" cy="27447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68974" name="Freeform 14"/>
          <p:cNvSpPr>
            <a:spLocks/>
          </p:cNvSpPr>
          <p:nvPr/>
        </p:nvSpPr>
        <p:spPr bwMode="auto">
          <a:xfrm>
            <a:off x="2970213" y="2095500"/>
            <a:ext cx="2171700" cy="1846263"/>
          </a:xfrm>
          <a:custGeom>
            <a:avLst/>
            <a:gdLst>
              <a:gd name="T0" fmla="*/ 0 w 1368"/>
              <a:gd name="T1" fmla="*/ 0 h 1163"/>
              <a:gd name="T2" fmla="*/ 1633061064 w 1368"/>
              <a:gd name="T3" fmla="*/ 2147483647 h 1163"/>
              <a:gd name="T4" fmla="*/ 2147483647 w 1368"/>
              <a:gd name="T5" fmla="*/ 2147483647 h 1163"/>
              <a:gd name="T6" fmla="*/ 0 60000 65536"/>
              <a:gd name="T7" fmla="*/ 0 60000 65536"/>
              <a:gd name="T8" fmla="*/ 0 60000 65536"/>
              <a:gd name="T9" fmla="*/ 0 w 1368"/>
              <a:gd name="T10" fmla="*/ 0 h 1163"/>
              <a:gd name="T11" fmla="*/ 1368 w 1368"/>
              <a:gd name="T12" fmla="*/ 1163 h 11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1163">
                <a:moveTo>
                  <a:pt x="0" y="0"/>
                </a:moveTo>
                <a:cubicBezTo>
                  <a:pt x="107" y="164"/>
                  <a:pt x="420" y="789"/>
                  <a:pt x="648" y="976"/>
                </a:cubicBezTo>
                <a:cubicBezTo>
                  <a:pt x="876" y="1163"/>
                  <a:pt x="1248" y="1104"/>
                  <a:pt x="1368" y="112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197100" y="3660666"/>
            <a:ext cx="2108200" cy="1587500"/>
            <a:chOff x="1384" y="2296"/>
            <a:chExt cx="1328" cy="1000"/>
          </a:xfrm>
        </p:grpSpPr>
        <p:sp>
          <p:nvSpPr>
            <p:cNvPr id="25615" name="Line 16"/>
            <p:cNvSpPr>
              <a:spLocks noChangeShapeType="1"/>
            </p:cNvSpPr>
            <p:nvPr/>
          </p:nvSpPr>
          <p:spPr bwMode="auto">
            <a:xfrm>
              <a:off x="1384" y="2656"/>
              <a:ext cx="1328" cy="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7"/>
            <p:cNvSpPr>
              <a:spLocks noChangeShapeType="1"/>
            </p:cNvSpPr>
            <p:nvPr/>
          </p:nvSpPr>
          <p:spPr bwMode="auto">
            <a:xfrm flipH="1">
              <a:off x="2240" y="2296"/>
              <a:ext cx="256" cy="66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5ED6093-0525-4400-8A6A-E4043F6EDA8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26" y="152400"/>
            <a:ext cx="6578574" cy="807720"/>
          </a:xfrm>
        </p:spPr>
        <p:txBody>
          <a:bodyPr/>
          <a:lstStyle/>
          <a:p>
            <a:r>
              <a:rPr lang="en-US" sz="3200" dirty="0" smtClean="0"/>
              <a:t>Model all Conflicts with a Graph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16050" y="1760538"/>
            <a:ext cx="5976938" cy="4203700"/>
            <a:chOff x="892" y="1109"/>
            <a:chExt cx="3765" cy="2648"/>
          </a:xfrm>
        </p:grpSpPr>
        <p:sp>
          <p:nvSpPr>
            <p:cNvPr id="26629" name="Text Box 4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6630" name="Text Box 5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6636" name="Oval 11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" name="Oval 12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" name="Oval 13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" name="Oval 14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" name="Oval 15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" name="Oval 16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6642" name="AutoShape 17"/>
              <p:cNvCxnSpPr>
                <a:cxnSpLocks noChangeShapeType="1"/>
                <a:stCxn id="26638" idx="6"/>
                <a:endCxn id="26640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3" name="AutoShape 18"/>
              <p:cNvCxnSpPr>
                <a:cxnSpLocks noChangeShapeType="1"/>
                <a:stCxn id="26638" idx="6"/>
                <a:endCxn id="26639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4" name="AutoShape 19"/>
              <p:cNvCxnSpPr>
                <a:cxnSpLocks noChangeShapeType="1"/>
                <a:stCxn id="26636" idx="5"/>
                <a:endCxn id="26637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5" name="AutoShape 20"/>
              <p:cNvCxnSpPr>
                <a:cxnSpLocks noChangeShapeType="1"/>
                <a:stCxn id="26636" idx="4"/>
                <a:endCxn id="26641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6" name="AutoShape 21"/>
              <p:cNvCxnSpPr>
                <a:cxnSpLocks noChangeShapeType="1"/>
                <a:stCxn id="26641" idx="0"/>
                <a:endCxn id="26637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7" name="AutoShape 22"/>
              <p:cNvCxnSpPr>
                <a:cxnSpLocks noChangeShapeType="1"/>
                <a:stCxn id="26641" idx="0"/>
                <a:endCxn id="26640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8" name="AutoShape 23"/>
              <p:cNvCxnSpPr>
                <a:cxnSpLocks noChangeShapeType="1"/>
                <a:stCxn id="26641" idx="7"/>
                <a:endCxn id="26639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6649" name="Line 24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BECF6E19-73B2-41AB-9011-DA48DCC943F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844" y="1844592"/>
            <a:ext cx="8496436" cy="310455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Color vertices so that adjacent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vertices have different colors.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 distinct</a:t>
            </a:r>
            <a:r>
              <a:rPr lang="en-US" sz="4400" dirty="0" smtClean="0">
                <a:solidFill>
                  <a:srgbClr val="0033CC"/>
                </a:solidFill>
              </a:rPr>
              <a:t> colors  </a:t>
            </a:r>
            <a:r>
              <a:rPr lang="en-US" sz="4400" dirty="0" smtClean="0"/>
              <a:t>needed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</a:t>
            </a:r>
            <a:r>
              <a:rPr lang="en-US" sz="4400" dirty="0" smtClean="0">
                <a:solidFill>
                  <a:srgbClr val="0033CC"/>
                </a:solidFill>
              </a:rPr>
              <a:t> gates </a:t>
            </a:r>
            <a:r>
              <a:rPr lang="en-US" sz="4400" dirty="0" smtClean="0"/>
              <a:t>needed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000" dirty="0" smtClean="0">
              <a:solidFill>
                <a:srgbClr val="0033CC"/>
              </a:solidFill>
            </a:endParaRPr>
          </a:p>
        </p:txBody>
      </p:sp>
      <p:pic>
        <p:nvPicPr>
          <p:cNvPr id="27651" name="Picture 3" descr="ED00007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2680" y="220980"/>
            <a:ext cx="1103313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76400" y="384493"/>
            <a:ext cx="421621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8" charset="0"/>
              </a:rPr>
              <a:t>Color </a:t>
            </a:r>
            <a:r>
              <a:rPr lang="en-US" sz="3600" b="1" dirty="0" smtClean="0">
                <a:latin typeface="Comic Sans MS" pitchFamily="8" charset="0"/>
              </a:rPr>
              <a:t>the vertices</a:t>
            </a:r>
            <a:endParaRPr lang="en-US" sz="3600" b="1" dirty="0"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D6F71EAE-C170-414A-A6BE-2B5CA14D8D9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Coloring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15200" y="4495800"/>
            <a:ext cx="1654175" cy="1600200"/>
            <a:chOff x="4608" y="2832"/>
            <a:chExt cx="1042" cy="1008"/>
          </a:xfrm>
        </p:grpSpPr>
        <p:sp>
          <p:nvSpPr>
            <p:cNvPr id="28707" name="Oval 4"/>
            <p:cNvSpPr>
              <a:spLocks noChangeArrowheads="1"/>
            </p:cNvSpPr>
            <p:nvPr/>
          </p:nvSpPr>
          <p:spPr bwMode="auto">
            <a:xfrm>
              <a:off x="4704" y="292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Oval 5"/>
            <p:cNvSpPr>
              <a:spLocks noChangeArrowheads="1"/>
            </p:cNvSpPr>
            <p:nvPr/>
          </p:nvSpPr>
          <p:spPr bwMode="auto">
            <a:xfrm>
              <a:off x="4704" y="316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Oval 6"/>
            <p:cNvSpPr>
              <a:spLocks noChangeArrowheads="1"/>
            </p:cNvSpPr>
            <p:nvPr/>
          </p:nvSpPr>
          <p:spPr bwMode="auto">
            <a:xfrm>
              <a:off x="4704" y="3408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Oval 7"/>
            <p:cNvSpPr>
              <a:spLocks noChangeArrowheads="1"/>
            </p:cNvSpPr>
            <p:nvPr/>
          </p:nvSpPr>
          <p:spPr bwMode="auto">
            <a:xfrm>
              <a:off x="4704" y="36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Text Box 8"/>
            <p:cNvSpPr txBox="1">
              <a:spLocks noChangeArrowheads="1"/>
            </p:cNvSpPr>
            <p:nvPr/>
          </p:nvSpPr>
          <p:spPr bwMode="auto">
            <a:xfrm>
              <a:off x="4838" y="2861"/>
              <a:ext cx="8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8" charset="0"/>
                </a:rPr>
                <a:t>257, 67</a:t>
              </a:r>
            </a:p>
            <a:p>
              <a:r>
                <a:rPr lang="en-US" sz="2400">
                  <a:latin typeface="Comic Sans MS" pitchFamily="8" charset="0"/>
                </a:rPr>
                <a:t>122,145</a:t>
              </a:r>
            </a:p>
            <a:p>
              <a:r>
                <a:rPr lang="en-US" sz="2400">
                  <a:latin typeface="Comic Sans MS" pitchFamily="8" charset="0"/>
                </a:rPr>
                <a:t>99</a:t>
              </a:r>
            </a:p>
            <a:p>
              <a:r>
                <a:rPr lang="en-US" sz="24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712" name="Rectangle 9"/>
            <p:cNvSpPr>
              <a:spLocks noChangeArrowheads="1"/>
            </p:cNvSpPr>
            <p:nvPr/>
          </p:nvSpPr>
          <p:spPr bwMode="auto">
            <a:xfrm>
              <a:off x="4608" y="2832"/>
              <a:ext cx="1024" cy="10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8" charset="0"/>
              </a:rPr>
              <a:t>4 colors</a:t>
            </a:r>
          </a:p>
          <a:p>
            <a:r>
              <a:rPr lang="en-US" sz="5400">
                <a:latin typeface="Comic Sans MS" pitchFamily="8" charset="0"/>
              </a:rPr>
              <a:t>4 gates</a:t>
            </a:r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7340600" y="3111500"/>
            <a:ext cx="157480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8" charset="0"/>
              </a:rPr>
              <a:t>assign</a:t>
            </a:r>
          </a:p>
          <a:p>
            <a:r>
              <a:rPr lang="en-US" sz="3600">
                <a:latin typeface="Comic Sans MS" pitchFamily="8" charset="0"/>
              </a:rPr>
              <a:t>gates: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8686" name="Text Box 13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8687" name="Text Box 14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8689" name="Text Box 16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8690" name="Text Box 17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8693" name="Oval 20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Oval 21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Oval 22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Oval 23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Oval 24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Oval 25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8699" name="AutoShape 26"/>
              <p:cNvCxnSpPr>
                <a:cxnSpLocks noChangeShapeType="1"/>
                <a:stCxn id="28695" idx="6"/>
                <a:endCxn id="28697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0" name="AutoShape 27"/>
              <p:cNvCxnSpPr>
                <a:cxnSpLocks noChangeShapeType="1"/>
                <a:stCxn id="28695" idx="6"/>
                <a:endCxn id="28696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1" name="AutoShape 28"/>
              <p:cNvCxnSpPr>
                <a:cxnSpLocks noChangeShapeType="1"/>
                <a:stCxn id="28693" idx="5"/>
                <a:endCxn id="28694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2" name="AutoShape 29"/>
              <p:cNvCxnSpPr>
                <a:cxnSpLocks noChangeShapeType="1"/>
                <a:stCxn id="28693" idx="4"/>
                <a:endCxn id="28698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3" name="AutoShape 30"/>
              <p:cNvCxnSpPr>
                <a:cxnSpLocks noChangeShapeType="1"/>
                <a:stCxn id="28698" idx="0"/>
                <a:endCxn id="28694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4" name="AutoShape 31"/>
              <p:cNvCxnSpPr>
                <a:cxnSpLocks noChangeShapeType="1"/>
                <a:stCxn id="28698" idx="0"/>
                <a:endCxn id="28697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5" name="AutoShape 32"/>
              <p:cNvCxnSpPr>
                <a:cxnSpLocks noChangeShapeType="1"/>
                <a:stCxn id="28698" idx="7"/>
                <a:endCxn id="28696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8706" name="Line 33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679" name="Oval 34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39" name="Oval 35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0" name="Oval 36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1" name="Oval 37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2" name="Oval 38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3" name="Oval 39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D1606E76-A6F7-4683-9B12-9E087518A6C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/>
      <p:bldP spid="175139" grpId="0" animBg="1"/>
      <p:bldP spid="175140" grpId="0" animBg="1"/>
      <p:bldP spid="175141" grpId="0" animBg="1"/>
      <p:bldP spid="175142" grpId="0" animBg="1"/>
      <p:bldP spid="1751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Better coloring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colors</a:t>
            </a:r>
          </a:p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gates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9708" name="Text Box 5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9709" name="Text Box 6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9710" name="Text Box 7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9711" name="Text Box 8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9712" name="Text Box 9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9713" name="Text Box 10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9715" name="Oval 12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6" name="Oval 13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7" name="Oval 14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8" name="Oval 15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9" name="Oval 16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0" name="Oval 17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9721" name="AutoShape 18"/>
              <p:cNvCxnSpPr>
                <a:cxnSpLocks noChangeShapeType="1"/>
                <a:stCxn id="29717" idx="6"/>
                <a:endCxn id="29719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2" name="AutoShape 19"/>
              <p:cNvCxnSpPr>
                <a:cxnSpLocks noChangeShapeType="1"/>
                <a:stCxn id="29717" idx="6"/>
                <a:endCxn id="29718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3" name="AutoShape 20"/>
              <p:cNvCxnSpPr>
                <a:cxnSpLocks noChangeShapeType="1"/>
                <a:stCxn id="29715" idx="5"/>
                <a:endCxn id="29716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4" name="AutoShape 21"/>
              <p:cNvCxnSpPr>
                <a:cxnSpLocks noChangeShapeType="1"/>
                <a:stCxn id="29715" idx="4"/>
                <a:endCxn id="29720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5" name="AutoShape 22"/>
              <p:cNvCxnSpPr>
                <a:cxnSpLocks noChangeShapeType="1"/>
                <a:stCxn id="29720" idx="0"/>
                <a:endCxn id="29716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6" name="AutoShape 23"/>
              <p:cNvCxnSpPr>
                <a:cxnSpLocks noChangeShapeType="1"/>
                <a:stCxn id="29720" idx="0"/>
                <a:endCxn id="29719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7" name="AutoShape 24"/>
              <p:cNvCxnSpPr>
                <a:cxnSpLocks noChangeShapeType="1"/>
                <a:stCxn id="29720" idx="7"/>
                <a:endCxn id="29718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9728" name="Line 2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1" name="Oval 26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27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28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29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Oval 30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Oval 31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5F1FD0E7-2BA5-4C63-8098-F979477CC80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6940" y="152400"/>
            <a:ext cx="4876800" cy="975360"/>
          </a:xfrm>
        </p:spPr>
        <p:txBody>
          <a:bodyPr/>
          <a:lstStyle/>
          <a:p>
            <a:r>
              <a:rPr lang="en-US" sz="4800" dirty="0" smtClean="0"/>
              <a:t>Final Exams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455420"/>
            <a:ext cx="8478520" cy="384048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/>
              <a:t>subjects </a:t>
            </a:r>
            <a:r>
              <a:rPr lang="en-US" sz="4800" dirty="0" smtClean="0">
                <a:solidFill>
                  <a:srgbClr val="008000"/>
                </a:solidFill>
              </a:rPr>
              <a:t>conflict</a:t>
            </a:r>
            <a:r>
              <a:rPr lang="en-US" sz="4800" dirty="0" smtClean="0"/>
              <a:t> if student </a:t>
            </a:r>
          </a:p>
          <a:p>
            <a:pPr>
              <a:buFontTx/>
              <a:buNone/>
            </a:pPr>
            <a:r>
              <a:rPr lang="en-US" sz="4800" dirty="0" smtClean="0"/>
              <a:t>takes both, so</a:t>
            </a:r>
          </a:p>
          <a:p>
            <a:pPr>
              <a:buFontTx/>
              <a:buNone/>
            </a:pPr>
            <a:r>
              <a:rPr lang="en-US" sz="4800" dirty="0" smtClean="0"/>
              <a:t>need different time slots.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how short </a:t>
            </a:r>
            <a:r>
              <a:rPr lang="en-US" sz="4800" dirty="0" smtClean="0"/>
              <a:t>an exam period?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2086E495-F989-4870-B295-EA8FDDA0296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12505</TotalTime>
  <Words>564</Words>
  <Application>Microsoft Macintosh PowerPoint</Application>
  <PresentationFormat>On-screen Show (4:3)</PresentationFormat>
  <Paragraphs>157</Paragraphs>
  <Slides>24</Slides>
  <Notes>24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6.042 Lecture Template</vt:lpstr>
      <vt:lpstr>Equation</vt:lpstr>
      <vt:lpstr>PowerPoint Presentation</vt:lpstr>
      <vt:lpstr>Flight Gates </vt:lpstr>
      <vt:lpstr>Airline Schedule</vt:lpstr>
      <vt:lpstr>Conflicts Among 3 Flights</vt:lpstr>
      <vt:lpstr>Model all Conflicts with a Graph</vt:lpstr>
      <vt:lpstr>PowerPoint Presentation</vt:lpstr>
      <vt:lpstr>Coloring the Vertices</vt:lpstr>
      <vt:lpstr>Better coloring</vt:lpstr>
      <vt:lpstr>Final Exams</vt:lpstr>
      <vt:lpstr>Model as a Graph</vt:lpstr>
      <vt:lpstr>More Conflicting Allocation Problems</vt:lpstr>
      <vt:lpstr>Map Coloring</vt:lpstr>
      <vt:lpstr>Countries are the Vertices</vt:lpstr>
      <vt:lpstr>Planar Four Coloring</vt:lpstr>
      <vt:lpstr>Chromatic Number</vt:lpstr>
      <vt:lpstr>Trees are 2-colorable</vt:lpstr>
      <vt:lpstr>Simple Cycles</vt:lpstr>
      <vt:lpstr>Complete Graph K5</vt:lpstr>
      <vt:lpstr>The Wheel Wn</vt:lpstr>
      <vt:lpstr>Bounded Degree</vt:lpstr>
      <vt:lpstr>“Greedy” Coloring</vt:lpstr>
      <vt:lpstr>PowerPoint Presentation</vt:lpstr>
      <vt:lpstr>PowerPoint Presentation</vt:lpstr>
      <vt:lpstr>coloring arbitrary graphs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1366</cp:revision>
  <cp:lastPrinted>2011-10-25T18:32:34Z</cp:lastPrinted>
  <dcterms:created xsi:type="dcterms:W3CDTF">2011-03-31T17:09:19Z</dcterms:created>
  <dcterms:modified xsi:type="dcterms:W3CDTF">2012-03-19T02:34:06Z</dcterms:modified>
</cp:coreProperties>
</file>