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44"/>
  </p:notesMasterIdLst>
  <p:handoutMasterIdLst>
    <p:handoutMasterId r:id="rId45"/>
  </p:handoutMasterIdLst>
  <p:sldIdLst>
    <p:sldId id="786" r:id="rId2"/>
    <p:sldId id="787" r:id="rId3"/>
    <p:sldId id="788" r:id="rId4"/>
    <p:sldId id="789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3" r:id="rId17"/>
    <p:sldId id="804" r:id="rId18"/>
    <p:sldId id="805" r:id="rId19"/>
    <p:sldId id="806" r:id="rId20"/>
    <p:sldId id="834" r:id="rId21"/>
    <p:sldId id="835" r:id="rId22"/>
    <p:sldId id="836" r:id="rId23"/>
    <p:sldId id="837" r:id="rId24"/>
    <p:sldId id="838" r:id="rId25"/>
    <p:sldId id="839" r:id="rId26"/>
    <p:sldId id="840" r:id="rId27"/>
    <p:sldId id="841" r:id="rId28"/>
    <p:sldId id="842" r:id="rId29"/>
    <p:sldId id="843" r:id="rId30"/>
    <p:sldId id="844" r:id="rId31"/>
    <p:sldId id="845" r:id="rId32"/>
    <p:sldId id="846" r:id="rId33"/>
    <p:sldId id="847" r:id="rId34"/>
    <p:sldId id="848" r:id="rId35"/>
    <p:sldId id="849" r:id="rId36"/>
    <p:sldId id="850" r:id="rId37"/>
    <p:sldId id="851" r:id="rId38"/>
    <p:sldId id="852" r:id="rId39"/>
    <p:sldId id="853" r:id="rId40"/>
    <p:sldId id="854" r:id="rId41"/>
    <p:sldId id="855" r:id="rId42"/>
    <p:sldId id="856" r:id="rId43"/>
  </p:sldIdLst>
  <p:sldSz cx="9144000" cy="6858000" type="screen4x3"/>
  <p:notesSz cx="7315200" cy="9601200"/>
  <p:custDataLst>
    <p:tags r:id="rId4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F620-D4F0-4A50-B64A-CFA5CEC6197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83AA-7D44-404C-8C75-2B192AADC84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70877-DF25-4170-830B-1A676786250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7B4D-D49A-486A-AE90-2F39BE6407E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04FF-4AB4-48D1-A52F-EAD3413C465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17087-4984-4957-AFF5-69DB5D8999A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87C22-5EBA-455C-8E4A-B63DAEACF5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D9E7-0B01-4118-A84A-3A314184871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E3D70-E115-49FB-81D8-1A0C4DF3075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E0E44-3D0E-41A4-BDF6-B1F59B1BBAC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06DF7-D656-49B1-940D-6AB21F2646E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F3FE1-1A5A-43AE-B480-0134F706445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904BC-D0CB-41C3-B027-990ADBF3833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5A36D-D1AC-420E-BBD1-E887FB70BB9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2E3A5-122A-4763-9574-C8109C99184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23467-CBA7-4AE9-9490-F741D3578B6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5764B-E534-442D-9798-38654F0CC4A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FE73-0FB9-4051-8BFD-9E7058DDEEC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6594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23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2012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emf"/><Relationship Id="rId12" Type="http://schemas.openxmlformats.org/officeDocument/2006/relationships/image" Target="../media/image51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w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emf"/><Relationship Id="rId10" Type="http://schemas.openxmlformats.org/officeDocument/2006/relationships/image" Target="../media/image49.e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image" Target="../media/image60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wmf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55.emf"/><Relationship Id="rId8" Type="http://schemas.openxmlformats.org/officeDocument/2006/relationships/image" Target="../media/image56.emf"/><Relationship Id="rId9" Type="http://schemas.openxmlformats.org/officeDocument/2006/relationships/image" Target="../media/image57.emf"/><Relationship Id="rId10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5" Type="http://schemas.openxmlformats.org/officeDocument/2006/relationships/image" Target="../media/image64.emf"/><Relationship Id="rId6" Type="http://schemas.openxmlformats.org/officeDocument/2006/relationships/image" Target="../media/image6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4" Type="http://schemas.openxmlformats.org/officeDocument/2006/relationships/image" Target="../media/image67.emf"/><Relationship Id="rId5" Type="http://schemas.openxmlformats.org/officeDocument/2006/relationships/image" Target="../media/image65.wmf"/><Relationship Id="rId6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4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3.w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emf"/><Relationship Id="rId12" Type="http://schemas.openxmlformats.org/officeDocument/2006/relationships/image" Target="../media/image38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9" Type="http://schemas.openxmlformats.org/officeDocument/2006/relationships/image" Target="../media/image35.emf"/><Relationship Id="rId10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552485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9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5113" y="839788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Trouble!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3388" y="1002536"/>
            <a:ext cx="8604173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Boy 4 likes Girl C 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better than his wife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9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81213" y="839788"/>
            <a:ext cx="50038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>
                <a:latin typeface="Comic Sans MS" pitchFamily="66" charset="0"/>
              </a:rPr>
              <a:t>and</a:t>
            </a:r>
            <a:r>
              <a:rPr lang="en-US" sz="4800" dirty="0">
                <a:solidFill>
                  <a:schemeClr val="hlink"/>
                </a:solidFill>
                <a:latin typeface="Comic Sans MS" pitchFamily="66" charset="0"/>
              </a:rPr>
              <a:t> vice-versa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CA113C7-4A69-4D0A-8924-84FEF30BA8F2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6985" y="2699134"/>
            <a:ext cx="678922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800" dirty="0">
                <a:latin typeface="Comic Sans MS" pitchFamily="66" charset="0"/>
              </a:rPr>
              <a:t>Let’s try it!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41154B0-5C1C-432B-A485-A8409E795085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Stable Marriage 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0800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A</a:t>
            </a:r>
          </a:p>
        </p:txBody>
      </p:sp>
      <p:pic>
        <p:nvPicPr>
          <p:cNvPr id="27652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54500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B</a:t>
            </a:r>
          </a:p>
        </p:txBody>
      </p:sp>
      <p:pic>
        <p:nvPicPr>
          <p:cNvPr id="2765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42150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7658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763838" y="4222750"/>
            <a:ext cx="85472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D</a:t>
            </a:r>
          </a:p>
        </p:txBody>
      </p:sp>
      <p:pic>
        <p:nvPicPr>
          <p:cNvPr id="27661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0194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0432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19775" y="4195763"/>
            <a:ext cx="74892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E</a:t>
            </a:r>
          </a:p>
        </p:txBody>
      </p:sp>
      <p:pic>
        <p:nvPicPr>
          <p:cNvPr id="27664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041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0400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33464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33940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935329" y="4971322"/>
            <a:ext cx="534954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“boy optimal”</a:t>
            </a:r>
            <a:endParaRPr lang="en-US" sz="6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76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D4785E0-7537-4287-B2C9-291C761FDE08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57" y="87920"/>
            <a:ext cx="5427785" cy="949572"/>
          </a:xfrm>
        </p:spPr>
        <p:txBody>
          <a:bodyPr/>
          <a:lstStyle/>
          <a:p>
            <a:pPr eaLnBrk="1" hangingPunct="1"/>
            <a:r>
              <a:rPr lang="en-US" smtClean="0"/>
              <a:t>Stable Marriage II.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7749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A</a:t>
            </a:r>
          </a:p>
        </p:txBody>
      </p:sp>
      <p:pic>
        <p:nvPicPr>
          <p:cNvPr id="2867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87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299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21449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B</a:t>
            </a:r>
          </a:p>
        </p:txBody>
      </p:sp>
      <p:pic>
        <p:nvPicPr>
          <p:cNvPr id="28679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9837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1037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09099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8682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49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4237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730787" y="4641850"/>
            <a:ext cx="7826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D</a:t>
            </a:r>
          </a:p>
        </p:txBody>
      </p:sp>
      <p:pic>
        <p:nvPicPr>
          <p:cNvPr id="28685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4262" y="33496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45137" y="33734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86724" y="4614863"/>
            <a:ext cx="81464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E</a:t>
            </a:r>
          </a:p>
        </p:txBody>
      </p:sp>
      <p:pic>
        <p:nvPicPr>
          <p:cNvPr id="28688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6849" y="33718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51862" y="33702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8712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29399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53562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87949" y="36766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1337" y="37242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1271660" y="5508625"/>
            <a:ext cx="64812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all girls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get 1st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choice</a:t>
            </a:r>
            <a:endParaRPr lang="en-US" sz="4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869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72662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03EEE6-9396-413A-81EB-3D943BD7359C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Dance Partners.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18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30723" name="Picture 3" descr="ifair99-m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1165225"/>
            <a:ext cx="7113588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F8712C4-DC69-4BDF-A3AC-8A5CC2E744F0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84300" y="1112838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000" dirty="0">
                <a:latin typeface="Comic Sans MS" pitchFamily="66" charset="0"/>
              </a:rPr>
              <a:t>A Marriage Problem</a:t>
            </a:r>
          </a:p>
        </p:txBody>
      </p:sp>
      <p:pic>
        <p:nvPicPr>
          <p:cNvPr id="11268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38400" y="2152650"/>
            <a:ext cx="5156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1      </a:t>
            </a:r>
            <a:r>
              <a:rPr lang="en-US" sz="3200" dirty="0" smtClean="0">
                <a:latin typeface="Comic Sans MS" pitchFamily="66" charset="0"/>
              </a:rPr>
              <a:t>2      </a:t>
            </a:r>
            <a:r>
              <a:rPr lang="en-US" sz="3200" dirty="0">
                <a:latin typeface="Comic Sans MS" pitchFamily="66" charset="0"/>
              </a:rPr>
              <a:t>3     </a:t>
            </a:r>
            <a:r>
              <a:rPr lang="en-US" sz="3200" dirty="0" smtClean="0">
                <a:latin typeface="Comic Sans MS" pitchFamily="66" charset="0"/>
              </a:rPr>
              <a:t>4     5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1273" name="Picture 9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2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8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557240" y="5510862"/>
            <a:ext cx="5461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A	</a:t>
            </a:r>
            <a:r>
              <a:rPr lang="en-US" sz="3200" dirty="0" smtClean="0">
                <a:latin typeface="Comic Sans MS" pitchFamily="66" charset="0"/>
              </a:rPr>
              <a:t>B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C     </a:t>
            </a:r>
            <a:r>
              <a:rPr lang="en-US" sz="3200" dirty="0" smtClean="0">
                <a:latin typeface="Comic Sans MS" pitchFamily="66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E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76325" y="2867025"/>
            <a:ext cx="12955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Boys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5525" y="4238625"/>
            <a:ext cx="131638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Girls</a:t>
            </a:r>
          </a:p>
        </p:txBody>
      </p:sp>
      <p:sp>
        <p:nvSpPr>
          <p:cNvPr id="11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3C04413-F31C-46EF-A14A-12FA29716134}" type="slidenum">
              <a:rPr lang="en-US" smtClean="0"/>
              <a:pPr/>
              <a:t>2</a:t>
            </a:fld>
            <a:endParaRPr lang="en-US" dirty="0" smtClean="0"/>
          </a:p>
        </p:txBody>
      </p:sp>
      <p:pic>
        <p:nvPicPr>
          <p:cNvPr id="1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7214" y="2631678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33414" y="4003278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lec</a:t>
            </a:r>
            <a:r>
              <a:rPr lang="en-US" dirty="0" smtClean="0">
                <a:latin typeface="Comic Sans MS" pitchFamily="66" charset="0"/>
              </a:rPr>
              <a:t> 7F.</a:t>
            </a:r>
            <a:fld id="{1F51D20D-19EA-42B0-A38A-1632244BF005}" type="slidenum">
              <a:rPr lang="en-US" smtClean="0">
                <a:latin typeface="Comic Sans MS" pitchFamily="66" charset="0"/>
              </a:rPr>
              <a:pPr/>
              <a:t>20</a:t>
            </a:fld>
            <a:endParaRPr lang="en-US" dirty="0" smtClean="0">
              <a:latin typeface="Comic Sans MS" pitchFamily="66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94676" y="1724344"/>
            <a:ext cx="8834604" cy="34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The Mating Ritual</a:t>
            </a:r>
          </a:p>
          <a:p>
            <a:pPr algn="ctr">
              <a:buNone/>
            </a:pPr>
            <a:r>
              <a:rPr lang="en-US" sz="7200" dirty="0" smtClean="0">
                <a:solidFill>
                  <a:srgbClr val="0000CC"/>
                </a:solidFill>
                <a:latin typeface="Comic Sans MS" pitchFamily="66" charset="0"/>
              </a:rPr>
              <a:t>(day by day)</a:t>
            </a:r>
          </a:p>
        </p:txBody>
      </p:sp>
    </p:spTree>
    <p:extLst>
      <p:ext uri="{BB962C8B-B14F-4D97-AF65-F5344CB8AC3E}">
        <p14:creationId xmlns:p14="http://schemas.microsoft.com/office/powerpoint/2010/main" val="299910784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</a:t>
            </a:r>
            <a:r>
              <a:rPr lang="en-US" sz="3600" smtClean="0">
                <a:solidFill>
                  <a:schemeClr val="tx1"/>
                </a:solidFill>
              </a:rPr>
              <a:t>Ritual</a:t>
            </a:r>
          </a:p>
        </p:txBody>
      </p:sp>
      <p:pic>
        <p:nvPicPr>
          <p:cNvPr id="32771" name="Picture 4" descr="j0232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2913" y="37084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 descr="j013503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50408" y="4806950"/>
            <a:ext cx="6808788" cy="1447800"/>
            <a:chOff x="718" y="3028"/>
            <a:chExt cx="4289" cy="912"/>
          </a:xfrm>
        </p:grpSpPr>
        <p:sp>
          <p:nvSpPr>
            <p:cNvPr id="32779" name="Text Box 6"/>
            <p:cNvSpPr txBox="1">
              <a:spLocks noChangeArrowheads="1"/>
            </p:cNvSpPr>
            <p:nvPr/>
          </p:nvSpPr>
          <p:spPr bwMode="auto">
            <a:xfrm>
              <a:off x="718" y="3202"/>
              <a:ext cx="115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  <p:sp>
          <p:nvSpPr>
            <p:cNvPr id="32780" name="Text Box 7"/>
            <p:cNvSpPr txBox="1">
              <a:spLocks noChangeArrowheads="1"/>
            </p:cNvSpPr>
            <p:nvPr/>
          </p:nvSpPr>
          <p:spPr bwMode="auto">
            <a:xfrm>
              <a:off x="2566" y="3572"/>
              <a:ext cx="6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Brad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3877" y="3028"/>
              <a:ext cx="11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Angelina</a:t>
              </a:r>
            </a:p>
          </p:txBody>
        </p:sp>
      </p:grpSp>
      <p:pic>
        <p:nvPicPr>
          <p:cNvPr id="32775" name="Picture 15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17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1713" y="31353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</p:txBody>
      </p:sp>
      <p:sp>
        <p:nvSpPr>
          <p:cNvPr id="32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D3E4F8F-AF81-4EA5-A2B2-7885C090B741}" type="slidenum">
              <a:rPr lang="en-US" smtClean="0"/>
              <a:pPr/>
              <a:t>21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88803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0" descr="j0135033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6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</a:t>
            </a:r>
            <a:r>
              <a:rPr lang="en-US" sz="3200" dirty="0">
                <a:solidFill>
                  <a:schemeClr val="hlink"/>
                </a:solidFill>
                <a:latin typeface="Comic Sans MS" pitchFamily="66" charset="0"/>
              </a:rPr>
              <a:t>rejects</a:t>
            </a:r>
            <a:r>
              <a:rPr lang="en-US" sz="3200" dirty="0">
                <a:latin typeface="Comic Sans MS" pitchFamily="66" charset="0"/>
              </a:rPr>
              <a:t> all but favorite</a:t>
            </a:r>
          </a:p>
        </p:txBody>
      </p:sp>
      <p:pic>
        <p:nvPicPr>
          <p:cNvPr id="33796" name="Picture 27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9" descr="EN00388_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/>
          <p:nvPr/>
        </p:nvGrpSpPr>
        <p:grpSpPr>
          <a:xfrm>
            <a:off x="1139825" y="3708400"/>
            <a:ext cx="1837362" cy="1959551"/>
            <a:chOff x="1139825" y="3708400"/>
            <a:chExt cx="1837362" cy="1959551"/>
          </a:xfrm>
        </p:grpSpPr>
        <p:pic>
          <p:nvPicPr>
            <p:cNvPr id="33805" name="Picture 17" descr="j023289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4" name="Text Box 35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3799" name="Text Box 36"/>
          <p:cNvSpPr txBox="1">
            <a:spLocks noChangeArrowheads="1"/>
          </p:cNvSpPr>
          <p:nvPr/>
        </p:nvSpPr>
        <p:spPr bwMode="auto">
          <a:xfrm>
            <a:off x="4073525" y="5670550"/>
            <a:ext cx="109156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Brad</a:t>
            </a:r>
          </a:p>
        </p:txBody>
      </p:sp>
      <p:sp>
        <p:nvSpPr>
          <p:cNvPr id="33800" name="Text Box 37"/>
          <p:cNvSpPr txBox="1">
            <a:spLocks noChangeArrowheads="1"/>
          </p:cNvSpPr>
          <p:nvPr/>
        </p:nvSpPr>
        <p:spPr bwMode="auto">
          <a:xfrm>
            <a:off x="6154738" y="4806950"/>
            <a:ext cx="179448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Angelina</a:t>
            </a:r>
          </a:p>
        </p:txBody>
      </p:sp>
      <p:sp>
        <p:nvSpPr>
          <p:cNvPr id="33801" name="Rectangle 4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38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A7B380C-F93D-44F2-B7B5-D6607D442191}" type="slidenum">
              <a:rPr lang="en-US" smtClean="0"/>
              <a:pPr/>
              <a:t>22</a:t>
            </a:fld>
            <a:endParaRPr lang="en-US" dirty="0" smtClean="0"/>
          </a:p>
        </p:txBody>
      </p:sp>
      <p:grpSp>
        <p:nvGrpSpPr>
          <p:cNvPr id="3" name="Group 22"/>
          <p:cNvGrpSpPr/>
          <p:nvPr/>
        </p:nvGrpSpPr>
        <p:grpSpPr>
          <a:xfrm>
            <a:off x="4968607" y="2291508"/>
            <a:ext cx="3777956" cy="1416891"/>
            <a:chOff x="4968607" y="2291508"/>
            <a:chExt cx="3777956" cy="14168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4968607" y="2291508"/>
              <a:ext cx="3756752" cy="11343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None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9793" y="2348607"/>
              <a:ext cx="3656770" cy="1175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I</a:t>
              </a:r>
              <a:r>
                <a:rPr lang="en-US" sz="3200" dirty="0" smtClean="0">
                  <a:latin typeface="Comic Sans MS" pitchFamily="66" charset="0"/>
                </a:rPr>
                <a:t>f you’re not Brad</a:t>
              </a:r>
            </a:p>
            <a:p>
              <a:pPr>
                <a:buNone/>
              </a:pPr>
              <a:r>
                <a:rPr lang="en-US" sz="3200" dirty="0" smtClean="0">
                  <a:latin typeface="Comic Sans MS" pitchFamily="66" charset="0"/>
                </a:rPr>
                <a:t>take a hike!</a:t>
              </a:r>
              <a:endParaRPr lang="en-US" sz="3200" dirty="0"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18" idx="2"/>
              <a:endCxn id="33794" idx="0"/>
            </p:cNvCxnSpPr>
            <p:nvPr/>
          </p:nvCxnSpPr>
          <p:spPr bwMode="auto">
            <a:xfrm rot="16200000" flipH="1">
              <a:off x="6796533" y="3476275"/>
              <a:ext cx="282575" cy="18167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17624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502416" y="1092199"/>
            <a:ext cx="8215412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his</a:t>
            </a:r>
            <a:r>
              <a:rPr lang="en-US" sz="3200" dirty="0" smtClean="0">
                <a:latin typeface="Comic Sans MS" pitchFamily="66" charset="0"/>
              </a:rPr>
              <a:t> favorite </a:t>
            </a:r>
            <a:r>
              <a:rPr lang="en-US" sz="3200" dirty="0">
                <a:latin typeface="Comic Sans MS" pitchFamily="66" charset="0"/>
              </a:rPr>
              <a:t>girl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rejects all </a:t>
            </a:r>
            <a:r>
              <a:rPr lang="en-US" sz="3200" dirty="0" smtClean="0">
                <a:latin typeface="Comic Sans MS" pitchFamily="66" charset="0"/>
              </a:rPr>
              <a:t>but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her</a:t>
            </a:r>
            <a:r>
              <a:rPr lang="en-US" sz="3200" dirty="0" smtClean="0">
                <a:latin typeface="Comic Sans MS" pitchFamily="66" charset="0"/>
              </a:rPr>
              <a:t>    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dirty="0" smtClean="0"/>
              <a:t>    </a:t>
            </a:r>
            <a:r>
              <a:rPr lang="en-US" sz="3200" dirty="0" smtClean="0">
                <a:latin typeface="Comic Sans MS" pitchFamily="66" charset="0"/>
              </a:rPr>
              <a:t>favorite boy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Evening</a:t>
            </a:r>
            <a:r>
              <a:rPr lang="en-US" sz="3200" dirty="0">
                <a:latin typeface="Comic Sans MS" pitchFamily="66" charset="0"/>
              </a:rPr>
              <a:t>: rejected boy writes off girl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1905840" y="3870135"/>
            <a:ext cx="1758950" cy="2062162"/>
            <a:chOff x="1905840" y="3870135"/>
            <a:chExt cx="1758950" cy="2062162"/>
          </a:xfrm>
        </p:grpSpPr>
        <p:pic>
          <p:nvPicPr>
            <p:cNvPr id="34819" name="Picture 3" descr="j0255871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840" y="3870135"/>
              <a:ext cx="1758950" cy="206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2087653" y="3881299"/>
              <a:ext cx="1190801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  <a:p>
              <a:pPr>
                <a:buNone/>
              </a:pPr>
              <a:r>
                <a:rPr lang="en-US" sz="2000" dirty="0">
                  <a:latin typeface="Comic Sans MS" pitchFamily="66" charset="0"/>
                </a:rPr>
                <a:t>Angelina</a:t>
              </a:r>
            </a:p>
            <a:p>
              <a:endParaRPr lang="en-US" sz="4000" dirty="0">
                <a:latin typeface="Comic Sans MS" pitchFamily="66" charset="0"/>
              </a:endParaRPr>
            </a:p>
          </p:txBody>
        </p:sp>
        <p:sp>
          <p:nvSpPr>
            <p:cNvPr id="34822" name="Text Box 8"/>
            <p:cNvSpPr txBox="1">
              <a:spLocks noChangeArrowheads="1"/>
            </p:cNvSpPr>
            <p:nvPr/>
          </p:nvSpPr>
          <p:spPr bwMode="auto">
            <a:xfrm>
              <a:off x="2409482" y="4595230"/>
              <a:ext cx="5309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</p:txBody>
        </p:sp>
      </p:grpSp>
      <p:sp>
        <p:nvSpPr>
          <p:cNvPr id="358409" name="Line 9"/>
          <p:cNvSpPr>
            <a:spLocks noChangeShapeType="1"/>
          </p:cNvSpPr>
          <p:nvPr/>
        </p:nvSpPr>
        <p:spPr bwMode="auto">
          <a:xfrm flipV="1">
            <a:off x="2176783" y="4660565"/>
            <a:ext cx="1041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6890630" y="3598232"/>
            <a:ext cx="1837362" cy="1959551"/>
            <a:chOff x="1139825" y="3708400"/>
            <a:chExt cx="1837362" cy="1959551"/>
          </a:xfrm>
        </p:grpSpPr>
        <p:pic>
          <p:nvPicPr>
            <p:cNvPr id="34828" name="Picture 17" descr="j023289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48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58F57A3-D5E9-4C0D-8B53-D5CCF6F8BBAC}" type="slidenum">
              <a:rPr lang="en-US" smtClean="0"/>
              <a:pPr/>
              <a:t>23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7266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7014" y="1805548"/>
            <a:ext cx="8729700" cy="32401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Stop </a:t>
            </a:r>
            <a:r>
              <a:rPr lang="en-US" sz="5400" dirty="0" smtClean="0"/>
              <a:t>when no girl rejects.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Each girl marries her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favorite suitor (if any).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16A7BE4-5A84-4D5D-AF98-C18DC8FD704E}" type="slidenum">
              <a:rPr lang="en-US" smtClean="0"/>
              <a:pPr/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3681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Mating Ritual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5" y="1047789"/>
            <a:ext cx="8386233" cy="20954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3366FF"/>
                </a:solidFill>
              </a:rPr>
              <a:t>Termination</a:t>
            </a:r>
            <a:r>
              <a:rPr lang="en-US" sz="4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There exists a Wedding Day.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04834" y="2762281"/>
            <a:ext cx="6890028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rgbClr val="3366FF"/>
                </a:solidFill>
                <a:latin typeface="Comic Sans MS"/>
                <a:cs typeface="Comic Sans MS"/>
              </a:rPr>
              <a:t>Partial Correctness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Everyone is married.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Marriages are stable.</a:t>
            </a:r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C784AFF-BB15-4810-8501-384A0A77827F}" type="slidenum">
              <a:rPr lang="en-US" smtClean="0"/>
              <a:pPr/>
              <a:t>25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02118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  <p:bldP spid="3686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598" y="167048"/>
            <a:ext cx="6894946" cy="1066841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Stable Marriage: termination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49295" y="1047251"/>
            <a:ext cx="8876148" cy="563231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total # remaining names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on boys’ lists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7200" b="1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strictly decreasing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&amp; </a:t>
            </a:r>
            <a:r>
              <a:rPr lang="en-US" sz="6000" dirty="0" smtClean="0">
                <a:solidFill>
                  <a:srgbClr val="006600"/>
                </a:solidFill>
                <a:ea typeface="Cambria Math"/>
                <a:sym typeface="Euclid Math Two" pitchFamily="18" charset="2"/>
              </a:rPr>
              <a:t>ℕ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-valued</a:t>
            </a:r>
            <a:endParaRPr lang="en-US" sz="54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US" sz="6600" dirty="0" smtClean="0">
                <a:latin typeface="Comic Sans MS" pitchFamily="66" charset="0"/>
              </a:rPr>
              <a:t>So </a:t>
            </a:r>
            <a:r>
              <a:rPr lang="en-US" sz="7600" dirty="0" smtClean="0">
                <a:latin typeface="Cambria Math"/>
                <a:ea typeface="Cambria Math"/>
              </a:rPr>
              <a:t>∃</a:t>
            </a:r>
            <a:r>
              <a:rPr lang="en-US" sz="7000" dirty="0" smtClean="0">
                <a:latin typeface="Cambria Math"/>
                <a:ea typeface="Cambria Math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Wedding Day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D09AADC-C2B0-4E22-8643-E1056EDA4218}" type="slidenum">
              <a:rPr lang="en-US" smtClean="0"/>
              <a:pPr/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0251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171224" y="2116400"/>
            <a:ext cx="8874244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Different girls have different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favorites, because boys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serenade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one girl at a time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0727D7A-B689-4A7B-AD23-AF912CFD69C5}" type="slidenum">
              <a:rPr lang="en-US" smtClean="0"/>
              <a:pPr/>
              <a:t>27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95514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76382" y="909721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her 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576948" y="4112839"/>
            <a:ext cx="8026484" cy="2259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…because today’s favorite will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stay until she rejects him for someone better.</a:t>
            </a: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91606F5-E697-48BD-AA86-CE9A70A39F20}" type="slidenum">
              <a:rPr lang="en-US" smtClean="0"/>
              <a:pPr/>
              <a:t>28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42446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382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90056" y="4175108"/>
            <a:ext cx="767397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…because boys work straight down their lists. 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B3711D7-2607-4210-AFC7-E476BC64029E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boy’s favorite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him 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boys</a:t>
            </a:r>
            <a:r>
              <a:rPr lang="en-US" sz="3600" dirty="0" smtClean="0"/>
              <a:t> get </a:t>
            </a:r>
            <a:r>
              <a:rPr lang="en-US" sz="3600" dirty="0" smtClean="0">
                <a:solidFill>
                  <a:srgbClr val="FF0000"/>
                </a:solidFill>
              </a:rPr>
              <a:t>worse</a:t>
            </a:r>
          </a:p>
        </p:txBody>
      </p:sp>
    </p:spTree>
    <p:extLst>
      <p:ext uri="{BB962C8B-B14F-4D97-AF65-F5344CB8AC3E}">
        <p14:creationId xmlns:p14="http://schemas.microsoft.com/office/powerpoint/2010/main" val="20916385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BF01FB-F263-430F-8EA4-534DA2179AEB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8"/>
            <a:ext cx="6421221" cy="104480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800" dirty="0" smtClean="0">
                <a:solidFill>
                  <a:srgbClr val="0000CC"/>
                </a:solidFill>
              </a:rPr>
              <a:t>invariant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85759" y="1532149"/>
            <a:ext cx="8377237" cy="45366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If G is not on B’s list, then 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she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has a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better current favorite.</a:t>
            </a:r>
          </a:p>
          <a:p>
            <a:pPr>
              <a:buNone/>
            </a:pPr>
            <a:r>
              <a:rPr lang="en-US" sz="4000" i="1" dirty="0">
                <a:latin typeface="Comic Sans MS" pitchFamily="66" charset="0"/>
              </a:rPr>
              <a:t>Proof: </a:t>
            </a:r>
            <a:r>
              <a:rPr lang="en-US" sz="4000" dirty="0">
                <a:latin typeface="Comic Sans MS" pitchFamily="66" charset="0"/>
              </a:rPr>
              <a:t>When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G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rejected B she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had </a:t>
            </a:r>
            <a:r>
              <a:rPr lang="en-US" sz="4000" dirty="0">
                <a:latin typeface="Comic Sans MS" pitchFamily="66" charset="0"/>
              </a:rPr>
              <a:t>a better </a:t>
            </a:r>
            <a:r>
              <a:rPr lang="en-US" sz="4000" dirty="0" smtClean="0">
                <a:latin typeface="Comic Sans MS" pitchFamily="66" charset="0"/>
              </a:rPr>
              <a:t>suitor (her favorite 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dirty="0" smtClean="0">
                <a:latin typeface="Comic Sans MS" pitchFamily="66" charset="0"/>
              </a:rPr>
              <a:t>that day), and her </a:t>
            </a:r>
            <a:r>
              <a:rPr lang="en-US" sz="4000" dirty="0" smtClean="0"/>
              <a:t>favorites</a:t>
            </a:r>
          </a:p>
          <a:p>
            <a:pPr>
              <a:buNone/>
            </a:pPr>
            <a:r>
              <a:rPr lang="en-US" sz="4000" dirty="0" smtClean="0"/>
              <a:t> never get worse.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6A26FEC-5BC0-4439-ADB6-C85CAB790131}" type="slidenum">
              <a:rPr lang="en-US" smtClean="0"/>
              <a:pPr/>
              <a:t>30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82950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643686" y="1595753"/>
            <a:ext cx="7932828" cy="36379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Each girl has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sym typeface="Euclid Symbol"/>
              </a:rPr>
              <a:t>≤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1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suitor.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lnSpc>
                <a:spcPct val="110000"/>
              </a:lnSpc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 (by def of wedding day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)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Each boy is married, or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has no girls on his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list.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A975C45-CE44-40F2-B02D-A9036E7F2B87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CC"/>
                </a:solidFill>
              </a:rPr>
              <a:t>On Wedding Day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7542073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76" y="0"/>
            <a:ext cx="7502486" cy="125592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everyone </a:t>
            </a:r>
            <a:r>
              <a:rPr lang="en-US" dirty="0" smtClean="0"/>
              <a:t>m</a:t>
            </a:r>
            <a:r>
              <a:rPr lang="en-US" sz="3600" dirty="0" smtClean="0"/>
              <a:t>arries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03199" y="1106488"/>
            <a:ext cx="875351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Everyone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is m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arried on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w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edding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d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ay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243620" y="1873543"/>
            <a:ext cx="8327508" cy="31947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By 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contradiction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If B is not married, his list is empty.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By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invariant</a:t>
            </a:r>
            <a:r>
              <a:rPr lang="en-US" sz="3600" dirty="0">
                <a:latin typeface="Comic Sans MS" pitchFamily="66" charset="0"/>
              </a:rPr>
              <a:t>, all girls have favorites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better than B -- so they do have a favorite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71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5B7F1F7-2008-4F73-B249-C81B8CADF558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8549" y="4385172"/>
            <a:ext cx="8565416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                That is, all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girls</a:t>
            </a:r>
            <a:r>
              <a:rPr lang="en-US" sz="3600" dirty="0" smtClean="0">
                <a:latin typeface="Comic Sans MS" pitchFamily="66" charset="0"/>
              </a:rPr>
              <a:t> are married,</a:t>
            </a:r>
          </a:p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so all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boys</a:t>
            </a:r>
            <a:r>
              <a:rPr lang="en-US" sz="3600" dirty="0" smtClean="0">
                <a:latin typeface="Comic Sans MS" pitchFamily="66" charset="0"/>
              </a:rPr>
              <a:t> are married.</a:t>
            </a:r>
          </a:p>
        </p:txBody>
      </p:sp>
    </p:spTree>
    <p:extLst>
      <p:ext uri="{BB962C8B-B14F-4D97-AF65-F5344CB8AC3E}">
        <p14:creationId xmlns:p14="http://schemas.microsoft.com/office/powerpoint/2010/main" val="168130407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486367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9F009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: a girl G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>
                <a:latin typeface="Comic Sans MS" pitchFamily="66" charset="0"/>
              </a:rPr>
              <a:t> his final list, 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he’s already married to the best of them.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918BD1-2960-4B7F-BAB0-7A783B309F79}" type="slidenum">
              <a:rPr lang="en-US" smtClean="0"/>
              <a:pPr/>
              <a:t>33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81289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509251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2:</a:t>
            </a:r>
            <a:r>
              <a:rPr lang="en-US" sz="4400" dirty="0" smtClean="0">
                <a:latin typeface="Comic Sans MS" pitchFamily="66" charset="0"/>
              </a:rPr>
              <a:t> a girl G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his list,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by invariant, G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 likes her spouse better than Bob.</a:t>
            </a:r>
            <a:endParaRPr lang="en-US" sz="44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918BD1-2960-4B7F-BAB0-7A783B309F79}" type="slidenum">
              <a:rPr lang="en-US" smtClean="0"/>
              <a:pPr/>
              <a:t>34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8782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66684"/>
            <a:ext cx="7904163" cy="22875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Girls’ suitors get better, and </a:t>
            </a:r>
            <a:r>
              <a:rPr lang="en-US" sz="4800" dirty="0" smtClean="0">
                <a:latin typeface="Comic Sans MS" pitchFamily="66" charset="0"/>
              </a:rPr>
              <a:t>boys’ </a:t>
            </a:r>
            <a:r>
              <a:rPr lang="en-US" sz="4800" dirty="0">
                <a:latin typeface="Comic Sans MS" pitchFamily="66" charset="0"/>
              </a:rPr>
              <a:t>sweethearts get worse,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7D09381-529C-4565-93CC-F0F84618B121}" type="slidenum">
              <a:rPr lang="en-US" smtClean="0"/>
              <a:pPr/>
              <a:t>35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55872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42599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9703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66" charset="0"/>
              </a:rPr>
              <a:t>Mating Ritual is 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boys </a:t>
            </a:r>
            <a:r>
              <a:rPr lang="en-US" sz="6000" dirty="0">
                <a:latin typeface="Comic Sans MS" pitchFamily="66" charset="0"/>
              </a:rPr>
              <a:t>at once.</a:t>
            </a:r>
          </a:p>
          <a:p>
            <a:pPr>
              <a:buNone/>
            </a:pPr>
            <a:r>
              <a:rPr lang="en-US" sz="6000" dirty="0" err="1">
                <a:solidFill>
                  <a:schemeClr val="hlink"/>
                </a:solidFill>
                <a:latin typeface="Comic Sans MS" pitchFamily="66" charset="0"/>
              </a:rPr>
              <a:t>Pessimal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girls.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8E15869-363D-4A6A-9DE4-BB4AE5BA2C11}" type="slidenum">
              <a:rPr lang="en-US" smtClean="0"/>
              <a:pPr/>
              <a:t>36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436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249261" y="1084791"/>
            <a:ext cx="8712245" cy="467225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000" dirty="0" smtClean="0"/>
              <a:t>Suppose some boy does not get his </a:t>
            </a:r>
          </a:p>
          <a:p>
            <a:pPr>
              <a:buFontTx/>
              <a:buNone/>
            </a:pPr>
            <a:r>
              <a:rPr lang="en-US" sz="4000" dirty="0" smtClean="0"/>
              <a:t>optimal girl.  So he must have </a:t>
            </a:r>
          </a:p>
          <a:p>
            <a:pPr>
              <a:buFontTx/>
              <a:buNone/>
            </a:pPr>
            <a:r>
              <a:rPr lang="en-US" sz="4000" dirty="0" smtClean="0"/>
              <a:t>crossed off his optimal on some </a:t>
            </a:r>
          </a:p>
          <a:p>
            <a:pPr>
              <a:buFontTx/>
              <a:buNone/>
            </a:pPr>
            <a:r>
              <a:rPr lang="en-US" sz="4000" dirty="0" smtClean="0"/>
              <a:t>earlier  “bad” day.  Consider the 1st </a:t>
            </a:r>
          </a:p>
          <a:p>
            <a:pPr>
              <a:buFontTx/>
              <a:buNone/>
            </a:pPr>
            <a:r>
              <a:rPr lang="en-US" sz="4000" dirty="0" smtClean="0"/>
              <a:t>bad day.</a:t>
            </a:r>
            <a:endParaRPr lang="en-US" sz="36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1421597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506" y="1777753"/>
            <a:ext cx="832040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hangingPunct="0">
              <a:spcBef>
                <a:spcPct val="20000"/>
              </a:spcBef>
              <a:buNone/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        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         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Happens </a:t>
            </a:r>
          </a:p>
          <a:p>
            <a:pPr lvl="0" eaLnBrk="0" hangingPunct="0">
              <a:spcBef>
                <a:spcPct val="20000"/>
              </a:spcBef>
              <a:buNone/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because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is serenading her.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is optimal for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prefers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06" y="1163292"/>
            <a:ext cx="8794788" cy="129495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On 1st bad day some boy, </a:t>
            </a:r>
            <a:r>
              <a:rPr lang="en-US" sz="3600" dirty="0" smtClean="0">
                <a:solidFill>
                  <a:srgbClr val="0000CC"/>
                </a:solidFill>
              </a:rPr>
              <a:t>Keith</a:t>
            </a:r>
            <a:r>
              <a:rPr lang="en-US" sz="3600" dirty="0" smtClean="0"/>
              <a:t>, crosses </a:t>
            </a:r>
          </a:p>
          <a:p>
            <a:pPr>
              <a:buFontTx/>
              <a:buNone/>
            </a:pPr>
            <a:r>
              <a:rPr lang="en-US" sz="3600" dirty="0" smtClean="0"/>
              <a:t>off his optimal girl, </a:t>
            </a:r>
            <a:r>
              <a:rPr lang="en-US" sz="3600" dirty="0" smtClean="0">
                <a:solidFill>
                  <a:srgbClr val="0000CC"/>
                </a:solidFill>
              </a:rPr>
              <a:t>Nicole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2718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59" y="1598882"/>
            <a:ext cx="8875003" cy="3469686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Also,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  <a:r>
              <a:rPr lang="en-US" sz="4400" dirty="0" smtClean="0"/>
              <a:t> has not crossed off </a:t>
            </a:r>
          </a:p>
          <a:p>
            <a:pPr>
              <a:buFontTx/>
              <a:buNone/>
            </a:pPr>
            <a:r>
              <a:rPr lang="en-US" sz="4400" dirty="0" smtClean="0"/>
              <a:t>his optimal girl and is serenading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, so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 i</a:t>
            </a:r>
            <a:r>
              <a:rPr lang="en-US" sz="4400" dirty="0" smtClean="0">
                <a:latin typeface="Comic Sans MS"/>
                <a:cs typeface="Comic Sans MS"/>
              </a:rPr>
              <a:t>s</a:t>
            </a:r>
            <a:r>
              <a:rPr lang="en-US" sz="4400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400" dirty="0" smtClean="0"/>
              <a:t> optimal for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3031778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3300" y="1651000"/>
            <a:ext cx="26162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1:  CBEAD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331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368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225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400" y="3759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" y="43434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0" y="4927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14800" y="2713038"/>
            <a:ext cx="4845021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>
                <a:latin typeface="Comic Sans MS" pitchFamily="66" charset="0"/>
              </a:rPr>
              <a:t>Try “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greedy</a:t>
            </a:r>
            <a:r>
              <a:rPr lang="en-US" sz="4400">
                <a:latin typeface="Comic Sans MS" pitchFamily="66" charset="0"/>
              </a:rPr>
              <a:t>” </a:t>
            </a:r>
          </a:p>
          <a:p>
            <a:pPr>
              <a:buNone/>
            </a:pPr>
            <a:r>
              <a:rPr lang="en-US" sz="4400">
                <a:latin typeface="Comic Sans MS" pitchFamily="66" charset="0"/>
              </a:rPr>
              <a:t>strategy for boys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3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19666E-7CA3-4CCC-9041-CB2FD4A6C414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46910" y="940701"/>
            <a:ext cx="889793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 </a:t>
            </a:r>
            <a:r>
              <a:rPr lang="en-US" sz="4000" dirty="0"/>
              <a:t>i</a:t>
            </a:r>
            <a:r>
              <a:rPr lang="en-US" sz="4000" dirty="0">
                <a:latin typeface="Comic Sans MS"/>
                <a:cs typeface="Comic Sans MS"/>
              </a:rPr>
              <a:t>s</a:t>
            </a:r>
            <a:r>
              <a:rPr lang="en-US" sz="4000" dirty="0"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latin typeface="Euclid Symbol" charset="2"/>
                <a:cs typeface="Euclid Symbol" charset="2"/>
              </a:rPr>
              <a:t>≥</a:t>
            </a:r>
            <a:r>
              <a:rPr lang="en-US" sz="4000" dirty="0"/>
              <a:t> optimal for </a:t>
            </a:r>
            <a:r>
              <a:rPr lang="en-US" sz="4000" dirty="0">
                <a:solidFill>
                  <a:srgbClr val="0000CC"/>
                </a:solidFill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optimal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449" y="3046743"/>
            <a:ext cx="80536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Must </a:t>
            </a:r>
            <a:r>
              <a:rPr lang="en-US" sz="4000" dirty="0">
                <a:latin typeface="Comic Sans MS" pitchFamily="66" charset="0"/>
              </a:rPr>
              <a:t>be 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another </a:t>
            </a:r>
            <a:r>
              <a:rPr lang="en-US" sz="4000" dirty="0" smtClean="0">
                <a:latin typeface="Comic Sans MS" pitchFamily="66" charset="0"/>
              </a:rPr>
              <a:t>stable marriage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 </a:t>
            </a:r>
            <a:r>
              <a:rPr lang="en-US" sz="4000" dirty="0" smtClean="0">
                <a:latin typeface="Comic Sans MS" pitchFamily="66" charset="0"/>
              </a:rPr>
              <a:t>married to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.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5847" y="4509111"/>
            <a:ext cx="84121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But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then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 &amp;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rogue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4000" dirty="0">
                <a:latin typeface="Comic Sans MS" pitchFamily="66" charset="0"/>
              </a:rPr>
              <a:t>contradicting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stability.</a:t>
            </a: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739949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C75F36C-0433-4F6B-BCAF-665E036C6B72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Girl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</a:rPr>
              <a:t>Pessimal</a:t>
            </a:r>
            <a:endParaRPr 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473731" y="2117425"/>
            <a:ext cx="826861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Similar, easier, </a:t>
            </a:r>
            <a:r>
              <a:rPr lang="en-US" sz="5400" dirty="0" smtClean="0">
                <a:latin typeface="Comic Sans MS" pitchFamily="66" charset="0"/>
              </a:rPr>
              <a:t>argument</a:t>
            </a:r>
          </a:p>
          <a:p>
            <a:r>
              <a:rPr lang="en-US" sz="5400" dirty="0" smtClean="0">
                <a:latin typeface="Comic Sans MS" pitchFamily="66" charset="0"/>
              </a:rPr>
              <a:t>implies each girl gets</a:t>
            </a:r>
          </a:p>
          <a:p>
            <a:r>
              <a:rPr lang="en-US" sz="5400" dirty="0" smtClean="0">
                <a:latin typeface="Comic Sans MS" pitchFamily="66" charset="0"/>
              </a:rPr>
              <a:t>her </a:t>
            </a:r>
            <a:r>
              <a:rPr lang="en-US" sz="5400" dirty="0">
                <a:latin typeface="Comic Sans MS" pitchFamily="66" charset="0"/>
              </a:rPr>
              <a:t>worst possible boy.</a:t>
            </a:r>
          </a:p>
        </p:txBody>
      </p:sp>
    </p:spTree>
    <p:extLst>
      <p:ext uri="{BB962C8B-B14F-4D97-AF65-F5344CB8AC3E}">
        <p14:creationId xmlns:p14="http://schemas.microsoft.com/office/powerpoint/2010/main" val="19972401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578791" y="3855752"/>
            <a:ext cx="7725192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/>
              <a:t> 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BB76824-9F76-4ADE-AC6C-0508E1575FA2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76676" y="2891948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1264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90749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: 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939800" y="3076046"/>
            <a:ext cx="2667000" cy="2336800"/>
            <a:chOff x="939800" y="3065463"/>
            <a:chExt cx="2667000" cy="2336800"/>
          </a:xfrm>
        </p:grpSpPr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939800" y="3065463"/>
              <a:ext cx="26670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V="1">
              <a:off x="3034536" y="50212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2678936" y="3421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2120136" y="44624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2120136" y="3929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50596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395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729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571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413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4020541" y="1769740"/>
            <a:ext cx="4775666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1</a:t>
            </a:r>
            <a:r>
              <a:rPr lang="en-US" dirty="0">
                <a:latin typeface="Comic Sans MS" pitchFamily="66" charset="0"/>
              </a:rPr>
              <a:t> 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C</a:t>
            </a: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(his 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FF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 advClick="0" advTm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 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 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 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40013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Click="0" advTm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781577" y="1769740"/>
            <a:ext cx="5044971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dirty="0">
              <a:solidFill>
                <a:srgbClr val="FF00FF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his remaining 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844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sz="3200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endParaRPr lang="en-US" sz="3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021158" y="112372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Next: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2004" y="3600928"/>
            <a:ext cx="2082800" cy="1854200"/>
            <a:chOff x="592" y="2303"/>
            <a:chExt cx="1312" cy="116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056" y="3231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056" y="286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440" y="2527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592" y="2303"/>
              <a:ext cx="1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38175" y="990600"/>
            <a:ext cx="7766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400">
                <a:latin typeface="Comic Sans MS" pitchFamily="66" charset="0"/>
              </a:rPr>
              <a:t>Final “boy greedy” marriages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20800" y="33528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 C</a:t>
            </a:r>
          </a:p>
        </p:txBody>
      </p:sp>
      <p:pic>
        <p:nvPicPr>
          <p:cNvPr id="18437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21494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21732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54500" y="3402013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 A</a:t>
            </a:r>
          </a:p>
        </p:txBody>
      </p:sp>
      <p:pic>
        <p:nvPicPr>
          <p:cNvPr id="18440" name="Picture 8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21986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22479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42150" y="3344863"/>
            <a:ext cx="97815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 D</a:t>
            </a:r>
          </a:p>
        </p:txBody>
      </p:sp>
      <p:pic>
        <p:nvPicPr>
          <p:cNvPr id="18443" name="Picture 11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21653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21891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763838" y="4921250"/>
            <a:ext cx="9396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 B</a:t>
            </a:r>
          </a:p>
        </p:txBody>
      </p:sp>
      <p:pic>
        <p:nvPicPr>
          <p:cNvPr id="18446" name="Picture 14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7179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7417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19775" y="4894263"/>
            <a:ext cx="93807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 E</a:t>
            </a:r>
          </a:p>
        </p:txBody>
      </p:sp>
      <p:pic>
        <p:nvPicPr>
          <p:cNvPr id="18449" name="Picture 17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7401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18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7385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24971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26003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24796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40449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23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40925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E19A0D1-44CC-4471-B4D3-7B7F4C904EC8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8133</TotalTime>
  <Words>1162</Words>
  <Application>Microsoft Macintosh PowerPoint</Application>
  <PresentationFormat>On-screen Show (4:3)</PresentationFormat>
  <Paragraphs>337</Paragraphs>
  <Slides>42</Slides>
  <Notes>37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1_6.042 Lecture Template</vt:lpstr>
      <vt:lpstr>PowerPoint Presentation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 I</vt:lpstr>
      <vt:lpstr>Stable Marriage II.</vt:lpstr>
      <vt:lpstr>Stable Marriage</vt:lpstr>
      <vt:lpstr>Stable Marriage</vt:lpstr>
      <vt:lpstr>PowerPoint Presentation</vt:lpstr>
      <vt:lpstr>Mating Ritual</vt:lpstr>
      <vt:lpstr>Mating Ritual</vt:lpstr>
      <vt:lpstr>Mating Ritual</vt:lpstr>
      <vt:lpstr>Mating Ritual</vt:lpstr>
      <vt:lpstr>Mating Ritual</vt:lpstr>
      <vt:lpstr>Stable Marriage: termination</vt:lpstr>
      <vt:lpstr>Mating Ritual</vt:lpstr>
      <vt:lpstr>Mating Ritual: girls improve</vt:lpstr>
      <vt:lpstr>Mating Ritual: boys get worse</vt:lpstr>
      <vt:lpstr>Mating Ritual: invariant</vt:lpstr>
      <vt:lpstr>On Wedding Day</vt:lpstr>
      <vt:lpstr>Mating Ritual: everyone marries </vt:lpstr>
      <vt:lpstr>Mating Ritual: stable marriages</vt:lpstr>
      <vt:lpstr>Mating Ritual: stable marriages</vt:lpstr>
      <vt:lpstr>Mating Ritual</vt:lpstr>
      <vt:lpstr>Boy Optimal</vt:lpstr>
      <vt:lpstr>Boy Optimal</vt:lpstr>
      <vt:lpstr>Boy Optimal</vt:lpstr>
      <vt:lpstr>Boy Optimal</vt:lpstr>
      <vt:lpstr>Boy Optimal</vt:lpstr>
      <vt:lpstr>Girl Pessimal</vt:lpstr>
      <vt:lpstr>Stable Marriage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1240</cp:revision>
  <cp:lastPrinted>2011-10-24T03:00:33Z</cp:lastPrinted>
  <dcterms:created xsi:type="dcterms:W3CDTF">2011-03-15T21:42:30Z</dcterms:created>
  <dcterms:modified xsi:type="dcterms:W3CDTF">2012-03-19T02:39:49Z</dcterms:modified>
</cp:coreProperties>
</file>