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462" r:id="rId2"/>
    <p:sldId id="588" r:id="rId3"/>
    <p:sldId id="589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7" r:id="rId12"/>
    <p:sldId id="610" r:id="rId13"/>
    <p:sldId id="617" r:id="rId14"/>
    <p:sldId id="613" r:id="rId15"/>
    <p:sldId id="614" r:id="rId16"/>
    <p:sldId id="615" r:id="rId17"/>
    <p:sldId id="616" r:id="rId18"/>
    <p:sldId id="618" r:id="rId19"/>
    <p:sldId id="619" r:id="rId20"/>
    <p:sldId id="579" r:id="rId21"/>
    <p:sldId id="622" r:id="rId22"/>
    <p:sldId id="592" r:id="rId23"/>
    <p:sldId id="593" r:id="rId24"/>
    <p:sldId id="594" r:id="rId25"/>
    <p:sldId id="620" r:id="rId26"/>
    <p:sldId id="595" r:id="rId27"/>
    <p:sldId id="596" r:id="rId28"/>
    <p:sldId id="597" r:id="rId29"/>
    <p:sldId id="598" r:id="rId30"/>
  </p:sldIdLst>
  <p:sldSz cx="9144000" cy="6858000" type="letter"/>
  <p:notesSz cx="9601200" cy="7315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/>
              <a:t>::=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04529"/>
              </p:ext>
            </p:extLst>
          </p:nvPr>
        </p:nvGraphicFramePr>
        <p:xfrm>
          <a:off x="1611312" y="2198688"/>
          <a:ext cx="6618288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876300" imgH="215900" progId="Equation.DSMT4">
                  <p:embed/>
                </p:oleObj>
              </mc:Choice>
              <mc:Fallback>
                <p:oleObj name="Equation" r:id="rId3" imgW="876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312" y="2198688"/>
                        <a:ext cx="6618288" cy="163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</a:t>
            </a:r>
            <a:r>
              <a:rPr lang="en-US" sz="5400" dirty="0" smtClean="0"/>
              <a:t>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30551"/>
              </p:ext>
            </p:extLst>
          </p:nvPr>
        </p:nvGraphicFramePr>
        <p:xfrm>
          <a:off x="649288" y="5105400"/>
          <a:ext cx="2892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8" y="5105400"/>
                        <a:ext cx="28924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876"/>
              </p:ext>
            </p:extLst>
          </p:nvPr>
        </p:nvGraphicFramePr>
        <p:xfrm>
          <a:off x="609600" y="5105400"/>
          <a:ext cx="3429000" cy="12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105400"/>
                        <a:ext cx="3429000" cy="12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3422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64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4689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80200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gray</a:t>
            </a:r>
            <a:r>
              <a:rPr lang="en-US" sz="4800" dirty="0" smtClean="0">
                <a:solidFill>
                  <a:srgbClr val="000000"/>
                </a:solidFill>
              </a:rPr>
              <a:t> edge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g</a:t>
            </a:r>
            <a:r>
              <a:rPr lang="en-US" sz="4800" dirty="0" smtClean="0"/>
              <a:t> not an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-edge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remains a subset of</a:t>
            </a:r>
            <a:r>
              <a:rPr lang="en-US" sz="4800" dirty="0" smtClean="0">
                <a:solidFill>
                  <a:srgbClr val="008000"/>
                </a:solidFill>
              </a:rPr>
              <a:t> D</a:t>
            </a:r>
            <a:r>
              <a:rPr lang="en-US" sz="4800" dirty="0"/>
              <a:t>.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3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49898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7162" y="2604310"/>
            <a:ext cx="696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1"/>
                </a:solidFill>
              </a:rPr>
              <a:t>weight 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>
                <a:solidFill>
                  <a:srgbClr val="0000F1"/>
                </a:solidFill>
              </a:rPr>
              <a:t>)</a:t>
            </a:r>
          </a:p>
          <a:p>
            <a:r>
              <a:rPr lang="en-US" sz="4800" dirty="0" smtClean="0"/>
              <a:t>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</a:t>
            </a:r>
            <a:r>
              <a:rPr lang="en-US" sz="4800" dirty="0">
                <a:solidFill>
                  <a:srgbClr val="0000F1"/>
                </a:solidFill>
              </a:rPr>
              <a:t>(</a:t>
            </a:r>
            <a:r>
              <a:rPr lang="en-US" sz="4800" dirty="0">
                <a:solidFill>
                  <a:srgbClr val="008000"/>
                </a:solidFill>
              </a:rPr>
              <a:t>D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(C)</a:t>
            </a:r>
            <a:r>
              <a:rPr lang="en-US" sz="4800" dirty="0" smtClean="0">
                <a:solidFill>
                  <a:srgbClr val="0000F1"/>
                </a:solidFill>
              </a:rPr>
              <a:t> </a:t>
            </a:r>
            <a:endParaRPr lang="en-US" sz="48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381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1054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</a:t>
            </a:r>
            <a:r>
              <a:rPr lang="en-US" sz="5400" dirty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⊆</a:t>
            </a:r>
            <a:r>
              <a:rPr lang="en-US" sz="5400" b="1" baseline="-25000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(G)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</a:t>
            </a:r>
            <a:r>
              <a:rPr lang="en-US" sz="4400" dirty="0" smtClean="0"/>
              <a:t>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  <a:endParaRPr lang="en-US" sz="4400" dirty="0" smtClean="0">
              <a:solidFill>
                <a:srgbClr val="0000E5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So only </a:t>
            </a:r>
            <a:r>
              <a:rPr lang="en-US" sz="4400" dirty="0" smtClean="0">
                <a:solidFill>
                  <a:srgbClr val="930093"/>
                </a:solidFill>
                <a:latin typeface="Comic Sans MS"/>
                <a:cs typeface="Comic Sans MS"/>
              </a:rPr>
              <a:t>Case 1</a:t>
            </a:r>
            <a:r>
              <a:rPr lang="en-US" sz="4400" dirty="0" smtClean="0">
                <a:latin typeface="Comic Sans MS"/>
                <a:cs typeface="Comic Sans MS"/>
              </a:rPr>
              <a:t> is possible:</a:t>
            </a:r>
          </a:p>
        </p:txBody>
      </p:sp>
    </p:spTree>
    <p:extLst>
      <p:ext uri="{BB962C8B-B14F-4D97-AF65-F5344CB8AC3E}">
        <p14:creationId xmlns:p14="http://schemas.microsoft.com/office/powerpoint/2010/main" val="34754776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</a:t>
            </a:r>
            <a:r>
              <a:rPr lang="en-US" sz="4400" dirty="0" smtClean="0"/>
              <a:t>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  <a:endParaRPr lang="en-US" sz="4400" dirty="0" smtClean="0">
              <a:solidFill>
                <a:srgbClr val="0000E5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419600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MST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consists of all the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min weight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gray edges.</a:t>
            </a:r>
          </a:p>
        </p:txBody>
      </p:sp>
    </p:spTree>
    <p:extLst>
      <p:ext uri="{BB962C8B-B14F-4D97-AF65-F5344CB8AC3E}">
        <p14:creationId xmlns:p14="http://schemas.microsoft.com/office/powerpoint/2010/main" val="424260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17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864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5087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609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905000" y="5410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55626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41910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1" name="Straight Connector 40"/>
          <p:cNvCxnSpPr>
            <a:stCxn id="32" idx="5"/>
            <a:endCxn id="7" idx="2"/>
          </p:cNvCxnSpPr>
          <p:nvPr/>
        </p:nvCxnSpPr>
        <p:spPr bwMode="auto">
          <a:xfrm>
            <a:off x="2035082" y="5540282"/>
            <a:ext cx="2025836" cy="555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626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54102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66294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42133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49530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85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0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488" y="3733800"/>
            <a:ext cx="799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Removing any edge on </a:t>
            </a:r>
            <a:r>
              <a:rPr lang="en-US" sz="4800" dirty="0" smtClean="0"/>
              <a:t>that</a:t>
            </a:r>
          </a:p>
          <a:p>
            <a:r>
              <a:rPr lang="en-US" sz="4800" dirty="0" smtClean="0"/>
              <a:t>cycle yields another tree.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211558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191470"/>
            <a:ext cx="302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new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396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dirty="0" smtClean="0"/>
              <a:t>A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</a:t>
            </a:r>
            <a:r>
              <a:rPr lang="en-US" sz="5400" dirty="0" smtClean="0">
                <a:solidFill>
                  <a:schemeClr val="accent2"/>
                </a:solidFill>
              </a:rPr>
              <a:t>not</a:t>
            </a:r>
            <a:r>
              <a:rPr lang="en-US" sz="5400" dirty="0" smtClean="0"/>
              <a:t>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E5"/>
                </a:solidFill>
              </a:rPr>
              <a:t>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Now only talk about </a:t>
            </a:r>
          </a:p>
          <a:p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subgraphs</a:t>
            </a:r>
            <a:r>
              <a:rPr lang="en-US" sz="5400" dirty="0" smtClean="0">
                <a:solidFill>
                  <a:srgbClr val="000000"/>
                </a:solidFill>
              </a:rPr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/>
              <a:t>Assume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/>
              <a:t>is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connected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tx2"/>
                </a:solidFill>
              </a:rPr>
              <a:t>and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.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3657600"/>
          </a:xfrm>
        </p:spPr>
        <p:txBody>
          <a:bodyPr/>
          <a:lstStyle/>
          <a:p>
            <a:r>
              <a:rPr lang="en-US" sz="5400" dirty="0" smtClean="0"/>
              <a:t> Suppose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is a minimum weight gray edge in a black-white coloring of the components of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763"/>
            <a:ext cx="7315200" cy="1295400"/>
          </a:xfrm>
        </p:spPr>
        <p:txBody>
          <a:bodyPr/>
          <a:lstStyle/>
          <a:p>
            <a:r>
              <a:rPr lang="en-US" dirty="0" smtClean="0"/>
              <a:t>Gray</a:t>
            </a:r>
            <a:r>
              <a:rPr lang="en-US" dirty="0"/>
              <a:t>-edge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763000" cy="4419600"/>
          </a:xfrm>
        </p:spPr>
        <p:txBody>
          <a:bodyPr/>
          <a:lstStyle/>
          <a:p>
            <a:r>
              <a:rPr lang="en-US" sz="4800" dirty="0" smtClean="0"/>
              <a:t>So if an MST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 is a connector</a:t>
            </a:r>
          </a:p>
          <a:p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, then </a:t>
            </a:r>
            <a:r>
              <a:rPr lang="en-US" sz="4800" dirty="0" smtClean="0"/>
              <a:t>some</a:t>
            </a:r>
            <a:r>
              <a:rPr lang="en-US" sz="4800" dirty="0" smtClean="0"/>
              <a:t> </a:t>
            </a:r>
            <a:r>
              <a:rPr lang="en-US" sz="4800" dirty="0" smtClean="0"/>
              <a:t>MST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4800" dirty="0" smtClean="0"/>
              <a:t>connector for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b="1" dirty="0" err="1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keep adding min gray</a:t>
            </a:r>
          </a:p>
          <a:p>
            <a:r>
              <a:rPr lang="en-US" sz="4800" dirty="0" smtClean="0"/>
              <a:t>edges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 to get an MST.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9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8000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5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 thruBlk="1"/>
      </p:transition>
    </mc:Choice>
    <mc:Fallback>
      <p:transition xmlns:p14="http://schemas.microsoft.com/office/powerpoint/2010/main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701</Words>
  <Application>Microsoft Macintosh PowerPoint</Application>
  <PresentationFormat>Letter Paper (8.5x11 in)</PresentationFormat>
  <Paragraphs>175</Paragraphs>
  <Slides>29</Slides>
  <Notes>4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6.042 Lecture Template</vt:lpstr>
      <vt:lpstr>Equation</vt:lpstr>
      <vt:lpstr>Mathematics for Computer Science MIT 6.042J/18.062J</vt:lpstr>
      <vt:lpstr>Spanning Subgraphs</vt:lpstr>
      <vt:lpstr>Spanning Subgraphs</vt:lpstr>
      <vt:lpstr>Spanning Subgraphs of G</vt:lpstr>
      <vt:lpstr>Connectors</vt:lpstr>
      <vt:lpstr>Minimum Gray Edge</vt:lpstr>
      <vt:lpstr>Gray Edge Lemma</vt:lpstr>
      <vt:lpstr>Gray-edge construction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Corollary</vt:lpstr>
      <vt:lpstr>Corollary</vt:lpstr>
      <vt:lpstr>Lemma: Adding a single edge to a tree creates a unique cycle.</vt:lpstr>
      <vt:lpstr>Proof (by picture)</vt:lpstr>
      <vt:lpstr>Proof (by picture)</vt:lpstr>
      <vt:lpstr>Proof of Lemma</vt:lpstr>
      <vt:lpstr>Lemma: Adding a single edge to a tree creates a unique cycle.</vt:lpstr>
      <vt:lpstr>Proof (by picture)</vt:lpstr>
      <vt:lpstr>Proof (by picture)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2015-11-01T03:06:32Z</dcterms:modified>
</cp:coreProperties>
</file>