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7"/>
  </p:notesMasterIdLst>
  <p:handoutMasterIdLst>
    <p:handoutMasterId r:id="rId18"/>
  </p:handoutMasterIdLst>
  <p:sldIdLst>
    <p:sldId id="764" r:id="rId3"/>
    <p:sldId id="778" r:id="rId4"/>
    <p:sldId id="779" r:id="rId5"/>
    <p:sldId id="849" r:id="rId6"/>
    <p:sldId id="780" r:id="rId7"/>
    <p:sldId id="781" r:id="rId8"/>
    <p:sldId id="782" r:id="rId9"/>
    <p:sldId id="783" r:id="rId10"/>
    <p:sldId id="784" r:id="rId11"/>
    <p:sldId id="785" r:id="rId12"/>
    <p:sldId id="788" r:id="rId13"/>
    <p:sldId id="851" r:id="rId14"/>
    <p:sldId id="789" r:id="rId15"/>
    <p:sldId id="852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10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11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13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13M.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Bounds on Deviation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Markov Bound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59120"/>
              </p:ext>
            </p:extLst>
          </p:nvPr>
        </p:nvGraphicFramePr>
        <p:xfrm>
          <a:off x="673100" y="2713038"/>
          <a:ext cx="78740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0" name="Equation" r:id="rId5" imgW="1511300" imgH="203200" progId="Equation.DSMT4">
                  <p:embed/>
                </p:oleObj>
              </mc:Choice>
              <mc:Fallback>
                <p:oleObj name="Equation" r:id="rId5" imgW="15113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713038"/>
                        <a:ext cx="7874000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1418281" y="3743543"/>
          <a:ext cx="6383637" cy="226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1" name="Equation" r:id="rId7" imgW="1181100" imgH="419100" progId="Equation.DSMT4">
                  <p:embed/>
                </p:oleObj>
              </mc:Choice>
              <mc:Fallback>
                <p:oleObj name="Equation" r:id="rId7" imgW="1181100" imgH="419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81" y="3743543"/>
                        <a:ext cx="6383637" cy="2264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784765"/>
              </p:ext>
            </p:extLst>
          </p:nvPr>
        </p:nvGraphicFramePr>
        <p:xfrm>
          <a:off x="673100" y="1430338"/>
          <a:ext cx="59182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2" name="Equation" r:id="rId9" imgW="1104900" imgH="203200" progId="Equation.DSMT4">
                  <p:embed/>
                </p:oleObj>
              </mc:Choice>
              <mc:Fallback>
                <p:oleObj name="Equation" r:id="rId9" imgW="1104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100" y="1430338"/>
                        <a:ext cx="5918200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Improved Markov Bound</a:t>
            </a:r>
            <a:endParaRPr lang="en-US" sz="4400" dirty="0" smtClean="0"/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849665" y="2134751"/>
            <a:ext cx="7454196" cy="258532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b="1" dirty="0">
                <a:latin typeface="Comic Sans MS" pitchFamily="66" charset="0"/>
              </a:rPr>
              <a:t>Better bound </a:t>
            </a:r>
            <a:r>
              <a:rPr lang="en-US" sz="5400" b="1" dirty="0" smtClean="0">
                <a:latin typeface="Comic Sans MS" pitchFamily="66" charset="0"/>
              </a:rPr>
              <a:t>from</a:t>
            </a:r>
          </a:p>
          <a:p>
            <a:r>
              <a:rPr lang="en-US" sz="5400" b="1" dirty="0" smtClean="0">
                <a:latin typeface="Comic Sans MS" pitchFamily="66" charset="0"/>
              </a:rPr>
              <a:t>Markov by shifting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endParaRPr lang="en-US" sz="5400" b="1" dirty="0">
              <a:latin typeface="Comic Sans MS" pitchFamily="66" charset="0"/>
            </a:endParaRPr>
          </a:p>
          <a:p>
            <a:r>
              <a:rPr lang="en-US" sz="5400" b="1" dirty="0" smtClean="0">
                <a:latin typeface="Comic Sans MS" pitchFamily="66" charset="0"/>
              </a:rPr>
              <a:t>to </a:t>
            </a:r>
            <a:r>
              <a:rPr lang="en-US" sz="5400" b="1" dirty="0">
                <a:latin typeface="Comic Sans MS" pitchFamily="66" charset="0"/>
              </a:rPr>
              <a:t>have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  <p:extLst>
      <p:ext uri="{BB962C8B-B14F-4D97-AF65-F5344CB8AC3E}">
        <p14:creationId xmlns:p14="http://schemas.microsoft.com/office/powerpoint/2010/main" val="374650762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76" y="1333500"/>
            <a:ext cx="8586824" cy="4976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…at most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1/3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507" y="1703474"/>
            <a:ext cx="8266294" cy="3541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If more than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</a:t>
            </a:r>
            <a:r>
              <a:rPr lang="en-US" sz="5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  <a:r>
              <a:rPr lang="en-US" sz="5400" dirty="0" smtClean="0"/>
              <a:t>,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err="1" smtClean="0"/>
              <a:t>avg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F1"/>
                </a:solidFill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1/3)⋅300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100 </a:t>
            </a:r>
            <a:r>
              <a:rPr lang="en-US" sz="5400" dirty="0" smtClean="0">
                <a:solidFill>
                  <a:srgbClr val="FF0000"/>
                </a:solidFill>
              </a:rPr>
              <a:t>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 —</a:t>
            </a:r>
            <a:r>
              <a:rPr lang="en-US" sz="5400" dirty="0"/>
              <a:t>a </a:t>
            </a:r>
            <a:r>
              <a:rPr lang="en-US" sz="5400" dirty="0" smtClean="0"/>
              <a:t>contradiction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FF6600"/>
                </a:solidFill>
              </a:rPr>
              <a:t>1/3</a:t>
            </a:r>
            <a:endParaRPr lang="en-US" sz="6000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FF660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4650" y="3394075"/>
          <a:ext cx="82899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1638000" imgH="393480" progId="Equation.DSMT4">
                  <p:embed/>
                </p:oleObj>
              </mc:Choice>
              <mc:Fallback>
                <p:oleObj name="Equation" r:id="rId4" imgW="16380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394075"/>
                        <a:ext cx="8289925" cy="1944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dirty="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97468"/>
              </p:ext>
            </p:extLst>
          </p:nvPr>
        </p:nvGraphicFramePr>
        <p:xfrm>
          <a:off x="452438" y="2085975"/>
          <a:ext cx="8193087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5" imgW="1181100" imgH="419100" progId="Equation.DSMT4">
                  <p:embed/>
                </p:oleObj>
              </mc:Choice>
              <mc:Fallback>
                <p:oleObj name="Equation" r:id="rId5" imgW="11811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2085975"/>
                        <a:ext cx="8193087" cy="290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12185"/>
              </p:ext>
            </p:extLst>
          </p:nvPr>
        </p:nvGraphicFramePr>
        <p:xfrm>
          <a:off x="1376363" y="2332038"/>
          <a:ext cx="6453187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1155700" imgH="444500" progId="Equation.DSMT4">
                  <p:embed/>
                </p:oleObj>
              </mc:Choice>
              <mc:Fallback>
                <p:oleObj name="Equation" r:id="rId5" imgW="11557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332038"/>
                        <a:ext cx="6453187" cy="248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39454" y="2357707"/>
            <a:ext cx="6769052" cy="2482224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9246" y="4978400"/>
            <a:ext cx="399832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for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sym typeface="Symbol" pitchFamily="18" charset="2"/>
            </a:endParaRPr>
          </a:p>
        </p:txBody>
      </p:sp>
      <p:sp useBgFill="1">
        <p:nvSpPr>
          <p:cNvPr id="2" name="TextBox 1"/>
          <p:cNvSpPr txBox="1"/>
          <p:nvPr/>
        </p:nvSpPr>
        <p:spPr>
          <a:xfrm>
            <a:off x="3848100" y="5092700"/>
            <a:ext cx="1728057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E[R]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  <p:bldP spid="714757" grpId="0" animBg="1"/>
      <p:bldP spid="4103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02000"/>
            <a:ext cx="8242300" cy="321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(let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smtClean="0">
                <a:solidFill>
                  <a:srgbClr val="0000FF"/>
                </a:solidFill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</a:rPr>
              <a:t>c</a:t>
            </a:r>
            <a:r>
              <a:rPr lang="en-US" sz="4800" dirty="0" err="1" smtClean="0">
                <a:cs typeface="Times New Roman" pitchFamily="18" charset="0"/>
              </a:rPr>
              <a:t>·</a:t>
            </a:r>
            <a:r>
              <a:rPr lang="en-US" sz="4800" dirty="0" err="1" smtClean="0">
                <a:solidFill>
                  <a:srgbClr val="0000FF"/>
                </a:solidFill>
              </a:rPr>
              <a:t>E[R</a:t>
            </a:r>
            <a:r>
              <a:rPr lang="en-US" sz="4800" dirty="0" smtClean="0">
                <a:solidFill>
                  <a:srgbClr val="0000FF"/>
                </a:solidFill>
              </a:rPr>
              <a:t>] </a:t>
            </a:r>
            <a:r>
              <a:rPr lang="en-US" sz="4800" dirty="0" smtClean="0"/>
              <a:t>in previous)</a:t>
            </a:r>
          </a:p>
          <a:p>
            <a:pPr algn="ctr"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[deviates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dirty="0" smtClean="0">
                <a:cs typeface="Times New Roman" pitchFamily="18" charset="0"/>
              </a:rPr>
              <a:t>·</a:t>
            </a:r>
            <a:r>
              <a:rPr lang="en-US" sz="4800" dirty="0" smtClean="0"/>
              <a:t> </a:t>
            </a:r>
            <a:r>
              <a:rPr lang="en-US" sz="4800" dirty="0" smtClean="0"/>
              <a:t>expected]</a:t>
            </a:r>
            <a:endParaRPr lang="en-US" sz="4800" dirty="0" smtClean="0"/>
          </a:p>
          <a:p>
            <a:pPr algn="ctr" eaLnBrk="1" hangingPunct="1">
              <a:buFontTx/>
              <a:buNone/>
            </a:pP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6600" dirty="0" smtClean="0"/>
              <a:t>  </a:t>
            </a:r>
            <a:r>
              <a:rPr lang="en-US" sz="6600" dirty="0" smtClean="0">
                <a:solidFill>
                  <a:srgbClr val="008000"/>
                </a:solidFill>
              </a:rPr>
              <a:t>1/3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310231"/>
              </p:ext>
            </p:extLst>
          </p:nvPr>
        </p:nvGraphicFramePr>
        <p:xfrm>
          <a:off x="2085975" y="1274763"/>
          <a:ext cx="4967288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4" imgW="1041400" imgH="419100" progId="Equation.DSMT4">
                  <p:embed/>
                </p:oleObj>
              </mc:Choice>
              <mc:Fallback>
                <p:oleObj name="Equation" r:id="rId4" imgW="10414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274763"/>
                        <a:ext cx="4967288" cy="19510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2225" cy="1266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Markov Bound (Alternate Form)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51.4|1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4.6|24.9|1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20|4.4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>
          <a:solidFill>
            <a:srgbClr val="FF00FF"/>
          </a:solidFill>
          <a:prstDash val="sysDash"/>
          <a:miter lim="800000"/>
          <a:headEnd/>
          <a:tailEnd type="none" w="lg" len="lg"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9490</TotalTime>
  <Words>333</Words>
  <Application>Microsoft Macintosh PowerPoint</Application>
  <PresentationFormat>On-screen Show (4:3)</PresentationFormat>
  <Paragraphs>74</Paragraphs>
  <Slides>14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6.042 Lecture Template</vt:lpstr>
      <vt:lpstr>Default Design</vt:lpstr>
      <vt:lpstr>Equation</vt:lpstr>
      <vt:lpstr>MathType 6.0 Equation</vt:lpstr>
      <vt:lpstr>PowerPoint Presentation</vt:lpstr>
      <vt:lpstr>Example: IQ</vt:lpstr>
      <vt:lpstr>IQ Higher than 300?</vt:lpstr>
      <vt:lpstr>IQ Higher than 300?</vt:lpstr>
      <vt:lpstr>IQ Higher than 300?</vt:lpstr>
      <vt:lpstr>IQ Higher than x?</vt:lpstr>
      <vt:lpstr>IQ Higher than x?</vt:lpstr>
      <vt:lpstr>Markov Bound</vt:lpstr>
      <vt:lpstr>Markov Bound (Alternate Form)</vt:lpstr>
      <vt:lpstr>Markov Bound</vt:lpstr>
      <vt:lpstr>IQ ≥ 300, again</vt:lpstr>
      <vt:lpstr>IQ ≥ 300, again</vt:lpstr>
      <vt:lpstr>Improved Markov Bound</vt:lpstr>
      <vt:lpstr>IQ ≥ 300, again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1298</cp:revision>
  <cp:lastPrinted>2012-05-01T21:09:30Z</cp:lastPrinted>
  <dcterms:created xsi:type="dcterms:W3CDTF">2011-05-02T03:18:38Z</dcterms:created>
  <dcterms:modified xsi:type="dcterms:W3CDTF">2013-05-08T03:04:12Z</dcterms:modified>
</cp:coreProperties>
</file>