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6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7.xml" ContentType="application/vnd.openxmlformats-officedocument.presentationml.notesSlide+xml"/>
  <Override PartName="/ppt/embeddings/oleObject5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17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76" r:id="rId2"/>
    <p:sldId id="278" r:id="rId3"/>
    <p:sldId id="288" r:id="rId4"/>
    <p:sldId id="289" r:id="rId5"/>
    <p:sldId id="347" r:id="rId6"/>
    <p:sldId id="281" r:id="rId7"/>
    <p:sldId id="282" r:id="rId8"/>
    <p:sldId id="290" r:id="rId9"/>
    <p:sldId id="341" r:id="rId10"/>
    <p:sldId id="284" r:id="rId11"/>
    <p:sldId id="285" r:id="rId12"/>
    <p:sldId id="286" r:id="rId13"/>
    <p:sldId id="322" r:id="rId14"/>
    <p:sldId id="342" r:id="rId15"/>
    <p:sldId id="340" r:id="rId16"/>
    <p:sldId id="323" r:id="rId17"/>
    <p:sldId id="345" r:id="rId18"/>
    <p:sldId id="344" r:id="rId19"/>
    <p:sldId id="337" r:id="rId20"/>
    <p:sldId id="348" r:id="rId21"/>
    <p:sldId id="338" r:id="rId22"/>
    <p:sldId id="287" r:id="rId23"/>
    <p:sldId id="336" r:id="rId24"/>
  </p:sldIdLst>
  <p:sldSz cx="9144000" cy="6858000" type="screen4x3"/>
  <p:notesSz cx="7315200" cy="96012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740074"/>
    <a:srgbClr val="0000FF"/>
    <a:srgbClr val="028822"/>
    <a:srgbClr val="F60000"/>
    <a:srgbClr val="05AB09"/>
    <a:srgbClr val="029C27"/>
    <a:srgbClr val="0033CC"/>
    <a:srgbClr val="FF33CC"/>
    <a:srgbClr val="EE0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3860" autoAdjust="0"/>
    <p:restoredTop sz="94700" autoAdjust="0"/>
  </p:normalViewPr>
  <p:slideViewPr>
    <p:cSldViewPr snapToGrid="0" showGuides="1">
      <p:cViewPr varScale="1">
        <p:scale>
          <a:sx n="104" d="100"/>
          <a:sy n="104" d="100"/>
        </p:scale>
        <p:origin x="-1112" y="-96"/>
      </p:cViewPr>
      <p:guideLst>
        <p:guide orient="horz" pos="2147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tags" Target="tags/tag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5" Type="http://schemas.openxmlformats.org/officeDocument/2006/relationships/image" Target="../media/image16.emf"/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0.emf"/><Relationship Id="rId5" Type="http://schemas.openxmlformats.org/officeDocument/2006/relationships/image" Target="../media/image21.emf"/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875CB5D-1501-4E8C-8449-8F562B53033D}" type="datetimeFigureOut">
              <a:rPr lang="en-US" smtClean="0"/>
              <a:pPr/>
              <a:t>2/7/12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3351E57-A9D8-41C5-BD4F-DBD2D117E3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04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E64E5CB-D4EF-403A-9BB6-139C52688DF7}" type="datetimeFigureOut">
              <a:rPr lang="en-US" smtClean="0"/>
              <a:pPr/>
              <a:t>2/7/12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E59DC59-ED3D-4108-AF3A-3AFD121587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92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625F2-1B0D-4157-8EFD-6FFD04995FF7}" type="slidenum">
              <a:rPr lang="en-US"/>
              <a:pPr/>
              <a:t>1</a:t>
            </a:fld>
            <a:endParaRPr lang="en-US"/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88B289-4F88-4A20-B3A1-EE7889FBD513}" type="slidenum">
              <a:rPr lang="en-US">
                <a:cs typeface="Arial" charset="0"/>
              </a:rPr>
              <a:pPr/>
              <a:t>12</a:t>
            </a:fld>
            <a:endParaRPr lang="en-US">
              <a:cs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84E921-0F66-4DD2-A052-C3014BF5DD99}" type="slidenum">
              <a:rPr lang="en-US">
                <a:cs typeface="Arial" charset="0"/>
              </a:rPr>
              <a:pPr/>
              <a:t>13</a:t>
            </a:fld>
            <a:endParaRPr lang="en-US">
              <a:cs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84E921-0F66-4DD2-A052-C3014BF5DD99}" type="slidenum">
              <a:rPr lang="en-US">
                <a:cs typeface="Arial" charset="0"/>
              </a:rPr>
              <a:pPr/>
              <a:t>14</a:t>
            </a:fld>
            <a:endParaRPr lang="en-US">
              <a:cs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84E921-0F66-4DD2-A052-C3014BF5DD99}" type="slidenum">
              <a:rPr lang="en-US">
                <a:cs typeface="Arial" charset="0"/>
              </a:rPr>
              <a:pPr/>
              <a:t>15</a:t>
            </a:fld>
            <a:endParaRPr lang="en-US">
              <a:cs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D0A14A-37C9-4CF8-82A4-612EF4C9289C}" type="slidenum">
              <a:rPr lang="en-US">
                <a:cs typeface="Arial" charset="0"/>
              </a:rPr>
              <a:pPr/>
              <a:t>16</a:t>
            </a:fld>
            <a:endParaRPr lang="en-US">
              <a:cs typeface="Arial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D0A14A-37C9-4CF8-82A4-612EF4C9289C}" type="slidenum">
              <a:rPr lang="en-US">
                <a:cs typeface="Arial" charset="0"/>
              </a:rPr>
              <a:pPr/>
              <a:t>17</a:t>
            </a:fld>
            <a:endParaRPr lang="en-US">
              <a:cs typeface="Arial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E643A7-21B0-4515-AD83-FC820013B14D}" type="slidenum">
              <a:rPr lang="en-US">
                <a:cs typeface="Arial" charset="0"/>
              </a:rPr>
              <a:pPr/>
              <a:t>18</a:t>
            </a:fld>
            <a:endParaRPr lang="en-US">
              <a:cs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C77A1F-4F69-4834-B717-BEE7DFA70091}" type="slidenum">
              <a:rPr lang="en-US">
                <a:cs typeface="Arial" charset="0"/>
              </a:rPr>
              <a:pPr/>
              <a:t>22</a:t>
            </a:fld>
            <a:endParaRPr lang="en-US">
              <a:cs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663588-3D81-46BE-AB38-D06D94BDDDE7}" type="slidenum">
              <a:rPr lang="en-US">
                <a:cs typeface="Arial" charset="0"/>
              </a:rPr>
              <a:pPr/>
              <a:t>2</a:t>
            </a:fld>
            <a:endParaRPr lang="en-US">
              <a:cs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663588-3D81-46BE-AB38-D06D94BDDDE7}" type="slidenum">
              <a:rPr lang="en-US">
                <a:cs typeface="Arial" charset="0"/>
              </a:rPr>
              <a:pPr/>
              <a:t>3</a:t>
            </a:fld>
            <a:endParaRPr lang="en-US">
              <a:cs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663588-3D81-46BE-AB38-D06D94BDDDE7}" type="slidenum">
              <a:rPr lang="en-US">
                <a:cs typeface="Arial" charset="0"/>
              </a:rPr>
              <a:pPr/>
              <a:t>4</a:t>
            </a:fld>
            <a:endParaRPr lang="en-US">
              <a:cs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DC57FC-7F1E-48CE-B946-20810EEF38C8}" type="slidenum">
              <a:rPr lang="en-US">
                <a:cs typeface="Arial" charset="0"/>
              </a:rPr>
              <a:pPr/>
              <a:t>6</a:t>
            </a:fld>
            <a:endParaRPr lang="en-US">
              <a:cs typeface="Arial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B807AC-29F9-4F53-8D8A-B66D2B1CE905}" type="slidenum">
              <a:rPr lang="en-US">
                <a:cs typeface="Arial" charset="0"/>
              </a:rPr>
              <a:pPr/>
              <a:t>7</a:t>
            </a:fld>
            <a:endParaRPr lang="en-US">
              <a:cs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B807AC-29F9-4F53-8D8A-B66D2B1CE905}" type="slidenum">
              <a:rPr lang="en-US">
                <a:cs typeface="Arial" charset="0"/>
              </a:rPr>
              <a:pPr/>
              <a:t>8</a:t>
            </a:fld>
            <a:endParaRPr lang="en-US">
              <a:cs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53B9F-3368-4025-B93C-2546E6731926}" type="slidenum">
              <a:rPr lang="en-US">
                <a:cs typeface="Arial" charset="0"/>
              </a:rPr>
              <a:pPr/>
              <a:t>10</a:t>
            </a:fld>
            <a:endParaRPr lang="en-US">
              <a:cs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FEB94D-27F2-4695-ADBA-0B647BE49A98}" type="slidenum">
              <a:rPr lang="en-US">
                <a:cs typeface="Arial" charset="0"/>
              </a:rPr>
              <a:pPr/>
              <a:t>11</a:t>
            </a:fld>
            <a:endParaRPr lang="en-US">
              <a:cs typeface="Arial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2/7/12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2/7/12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2/7/12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2/7/12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2/7/12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2/7/12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2/7/12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5BEEE3-4D86-43EA-BCD4-72B5BC159959}" type="datetimeFigureOut">
              <a:rPr lang="en-US" smtClean="0"/>
              <a:pPr/>
              <a:t>2/7/12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17B2A-E04C-4E23-BDE5-7B5EE1C0B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086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077200" y="6553200"/>
            <a:ext cx="1143000" cy="3048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2M.</a:t>
            </a:r>
            <a:fld id="{CA4C0C47-BA92-4669-BC5C-D64A96AF3D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10" name="Picture 7" descr="board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11" name="Date Placeholder 5"/>
          <p:cNvSpPr txBox="1">
            <a:spLocks/>
          </p:cNvSpPr>
          <p:nvPr userDrawn="1"/>
        </p:nvSpPr>
        <p:spPr>
          <a:xfrm>
            <a:off x="1264634" y="6471373"/>
            <a:ext cx="4157651" cy="29351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                  September 12,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3" name="Picture 12" descr="license.img"/>
          <p:cNvPicPr>
            <a:picLocks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4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-nc-sa/3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9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1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9.e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4.bin"/><Relationship Id="rId12" Type="http://schemas.openxmlformats.org/officeDocument/2006/relationships/image" Target="../media/image16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10.bin"/><Relationship Id="rId4" Type="http://schemas.openxmlformats.org/officeDocument/2006/relationships/image" Target="../media/image12.e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3.emf"/><Relationship Id="rId7" Type="http://schemas.openxmlformats.org/officeDocument/2006/relationships/oleObject" Target="../embeddings/oleObject12.bin"/><Relationship Id="rId8" Type="http://schemas.openxmlformats.org/officeDocument/2006/relationships/image" Target="../media/image14.emf"/><Relationship Id="rId9" Type="http://schemas.openxmlformats.org/officeDocument/2006/relationships/oleObject" Target="../embeddings/oleObject13.bin"/><Relationship Id="rId10" Type="http://schemas.openxmlformats.org/officeDocument/2006/relationships/image" Target="../media/image15.emf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0.emf"/><Relationship Id="rId12" Type="http://schemas.openxmlformats.org/officeDocument/2006/relationships/oleObject" Target="../embeddings/oleObject19.bin"/><Relationship Id="rId13" Type="http://schemas.openxmlformats.org/officeDocument/2006/relationships/image" Target="../media/image21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8.emf"/><Relationship Id="rId8" Type="http://schemas.openxmlformats.org/officeDocument/2006/relationships/oleObject" Target="../embeddings/oleObject17.bin"/><Relationship Id="rId9" Type="http://schemas.openxmlformats.org/officeDocument/2006/relationships/image" Target="../media/image19.emf"/><Relationship Id="rId10" Type="http://schemas.openxmlformats.org/officeDocument/2006/relationships/oleObject" Target="../embeddings/oleObject18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 bwMode="auto">
          <a:xfrm>
            <a:off x="152400" y="6172200"/>
            <a:ext cx="6858000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vert="horz" wrap="squar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This work is licensed under a </a:t>
            </a:r>
            <a:r>
              <a:rPr lang="en-US" sz="1000" dirty="0" smtClean="0">
                <a:latin typeface="Comic Sans MS" pitchFamily="66" charset="0"/>
                <a:hlinkClick r:id="rId3"/>
              </a:rPr>
              <a:t>Creative Commons Attribution-Noncommercial-Share Alike 3.0 </a:t>
            </a:r>
            <a:r>
              <a:rPr lang="en-US" sz="1000" dirty="0" err="1" smtClean="0">
                <a:latin typeface="Comic Sans MS" pitchFamily="66" charset="0"/>
                <a:hlinkClick r:id="rId3"/>
              </a:rPr>
              <a:t>Unported</a:t>
            </a:r>
            <a:r>
              <a:rPr lang="en-US" sz="1000" dirty="0" smtClean="0">
                <a:latin typeface="Comic Sans MS" pitchFamily="66" charset="0"/>
                <a:hlinkClick r:id="rId3"/>
              </a:rPr>
              <a:t> License</a:t>
            </a:r>
            <a:r>
              <a:rPr lang="en-US" sz="1000" dirty="0" smtClean="0">
                <a:latin typeface="Comic Sans MS" pitchFamily="66" charset="0"/>
              </a:rPr>
              <a:t>.</a:t>
            </a:r>
          </a:p>
        </p:txBody>
      </p:sp>
      <p:sp>
        <p:nvSpPr>
          <p:cNvPr id="613378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13379" name="Rectangle 3"/>
          <p:cNvSpPr>
            <a:spLocks noChangeArrowheads="1"/>
          </p:cNvSpPr>
          <p:nvPr/>
        </p:nvSpPr>
        <p:spPr bwMode="auto">
          <a:xfrm>
            <a:off x="228600" y="2057400"/>
            <a:ext cx="86106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7200" dirty="0" smtClean="0">
                <a:latin typeface="Comic Sans MS" pitchFamily="66" charset="0"/>
              </a:rPr>
              <a:t>The Well Ordering Principle</a:t>
            </a:r>
            <a:endParaRPr lang="en-US" sz="72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4724400" cy="9906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Prime Products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579503" y="1447800"/>
            <a:ext cx="7864653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i="1" dirty="0" err="1" smtClean="0">
                <a:latin typeface="Comic Sans MS" pitchFamily="66" charset="0"/>
              </a:rPr>
              <a:t>Thm</a:t>
            </a:r>
            <a:r>
              <a:rPr lang="en-US" sz="4800" dirty="0">
                <a:latin typeface="Comic Sans MS" pitchFamily="66" charset="0"/>
              </a:rPr>
              <a:t>: Every integer </a:t>
            </a:r>
            <a:r>
              <a:rPr lang="en-US" sz="4800" b="1" dirty="0">
                <a:latin typeface="Times" pitchFamily="18" charset="0"/>
              </a:rPr>
              <a:t>&gt;</a:t>
            </a:r>
            <a:r>
              <a:rPr lang="en-US" sz="4800" dirty="0">
                <a:latin typeface="Comic Sans MS" pitchFamily="66" charset="0"/>
              </a:rPr>
              <a:t> 1 is </a:t>
            </a:r>
            <a:r>
              <a:rPr lang="en-US" sz="4800" dirty="0" smtClean="0">
                <a:latin typeface="Comic Sans MS" pitchFamily="66" charset="0"/>
              </a:rPr>
              <a:t>a</a:t>
            </a:r>
          </a:p>
          <a:p>
            <a:r>
              <a:rPr lang="en-US" sz="4800" dirty="0" smtClean="0">
                <a:latin typeface="Comic Sans MS" pitchFamily="66" charset="0"/>
              </a:rPr>
              <a:t>         product  of </a:t>
            </a:r>
            <a:r>
              <a:rPr lang="en-US" sz="4800" dirty="0">
                <a:latin typeface="Comic Sans MS" pitchFamily="66" charset="0"/>
              </a:rPr>
              <a:t>primes.</a:t>
            </a:r>
          </a:p>
        </p:txBody>
      </p:sp>
      <p:sp>
        <p:nvSpPr>
          <p:cNvPr id="258054" name="Text Box 6"/>
          <p:cNvSpPr txBox="1">
            <a:spLocks noChangeArrowheads="1"/>
          </p:cNvSpPr>
          <p:nvPr/>
        </p:nvSpPr>
        <p:spPr bwMode="auto">
          <a:xfrm>
            <a:off x="76200" y="3157478"/>
            <a:ext cx="8991600" cy="132343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000" i="1" dirty="0">
                <a:latin typeface="Comic Sans MS" pitchFamily="66" charset="0"/>
              </a:rPr>
              <a:t>Proof:</a:t>
            </a:r>
            <a:r>
              <a:rPr lang="en-US" sz="4000" dirty="0">
                <a:latin typeface="Comic Sans MS" pitchFamily="66" charset="0"/>
              </a:rPr>
              <a:t> (by contradiction) </a:t>
            </a:r>
            <a:r>
              <a:rPr lang="en-US" sz="4000" dirty="0" smtClean="0">
                <a:latin typeface="Comic Sans MS" pitchFamily="66" charset="0"/>
              </a:rPr>
              <a:t>Suppose</a:t>
            </a:r>
            <a:r>
              <a:rPr lang="en-US" sz="4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</a:p>
          <a:p>
            <a:r>
              <a:rPr lang="en-US" sz="4000" dirty="0" smtClean="0">
                <a:latin typeface="Comic Sans MS" pitchFamily="66" charset="0"/>
              </a:rPr>
              <a:t>{</a:t>
            </a:r>
            <a:r>
              <a:rPr lang="en-US" sz="4000" dirty="0" err="1" smtClean="0">
                <a:latin typeface="Comic Sans MS" pitchFamily="66" charset="0"/>
              </a:rPr>
              <a:t>nonproducts</a:t>
            </a:r>
            <a:r>
              <a:rPr lang="en-US" sz="4000" dirty="0" smtClean="0">
                <a:latin typeface="Comic Sans MS" pitchFamily="66" charset="0"/>
              </a:rPr>
              <a:t>} is </a:t>
            </a:r>
            <a:r>
              <a:rPr lang="en-US" sz="4000" dirty="0">
                <a:latin typeface="Comic Sans MS" pitchFamily="66" charset="0"/>
              </a:rPr>
              <a:t>nonempty</a:t>
            </a:r>
            <a:r>
              <a:rPr lang="en-US" sz="4000" dirty="0" smtClean="0">
                <a:latin typeface="Comic Sans MS" pitchFamily="66" charset="0"/>
              </a:rPr>
              <a:t>.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3733800"/>
            <a:ext cx="8991600" cy="28956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                                      By WOP,</a:t>
            </a:r>
          </a:p>
          <a:p>
            <a:r>
              <a:rPr lang="en-US" sz="4400" dirty="0" smtClean="0">
                <a:latin typeface="Comic Sans MS" pitchFamily="66" charset="0"/>
              </a:rPr>
              <a:t>there is a </a:t>
            </a:r>
            <a:r>
              <a:rPr lang="en-US" sz="4400" i="1" dirty="0" smtClean="0">
                <a:latin typeface="Comic Sans MS" pitchFamily="66" charset="0"/>
              </a:rPr>
              <a:t>least</a:t>
            </a:r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400" dirty="0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  <a:r>
              <a:rPr lang="en-US" sz="4400" i="1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&gt; 1 that is a</a:t>
            </a:r>
          </a:p>
          <a:p>
            <a:r>
              <a:rPr lang="en-US" sz="4400" dirty="0" err="1" smtClean="0">
                <a:latin typeface="Comic Sans MS" pitchFamily="66" charset="0"/>
              </a:rPr>
              <a:t>nonproduct</a:t>
            </a:r>
            <a:r>
              <a:rPr lang="en-US" sz="4400" dirty="0" smtClean="0">
                <a:latin typeface="Comic Sans MS" pitchFamily="66" charset="0"/>
              </a:rPr>
              <a:t>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76600" y="5029200"/>
            <a:ext cx="57912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This </a:t>
            </a: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  <a:r>
              <a:rPr lang="en-US" sz="4800" i="1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is not prime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168333" y="5791200"/>
            <a:ext cx="8621271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(else is a product of 1 prime)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4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3810000"/>
            <a:ext cx="8686800" cy="23622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sz="4400" dirty="0" smtClean="0">
                <a:latin typeface="Comic Sans MS" pitchFamily="66" charset="0"/>
              </a:rPr>
              <a:t>          </a:t>
            </a:r>
            <a:r>
              <a:rPr lang="en-US" sz="4400" dirty="0" smtClean="0">
                <a:solidFill>
                  <a:srgbClr val="028822"/>
                </a:solidFill>
                <a:latin typeface="Comic Sans MS" pitchFamily="66" charset="0"/>
              </a:rPr>
              <a:t>   </a:t>
            </a:r>
            <a:r>
              <a:rPr lang="en-US" sz="4400" dirty="0" smtClean="0">
                <a:latin typeface="Comic Sans MS" pitchFamily="66" charset="0"/>
              </a:rPr>
              <a:t>                 Now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j,</a:t>
            </a:r>
            <a:r>
              <a:rPr lang="en-US" sz="4400" dirty="0" err="1" smtClean="0">
                <a:solidFill>
                  <a:srgbClr val="0033CC"/>
                </a:solidFill>
                <a:latin typeface="Comic Sans MS" pitchFamily="66" charset="0"/>
              </a:rPr>
              <a:t>k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b="1" dirty="0" smtClean="0">
                <a:latin typeface="Times"/>
              </a:rPr>
              <a:t>&lt;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</a:p>
          <a:p>
            <a:pPr>
              <a:lnSpc>
                <a:spcPct val="110000"/>
              </a:lnSpc>
            </a:pPr>
            <a:r>
              <a:rPr lang="en-US" sz="4400" dirty="0" smtClean="0">
                <a:latin typeface="Comic Sans MS" pitchFamily="66" charset="0"/>
              </a:rPr>
              <a:t>so both are prime products:</a:t>
            </a:r>
          </a:p>
          <a:p>
            <a:pPr algn="ctr">
              <a:lnSpc>
                <a:spcPct val="110000"/>
              </a:lnSpc>
            </a:pP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j</a:t>
            </a:r>
            <a:r>
              <a:rPr lang="en-US" sz="4800" dirty="0" smtClean="0">
                <a:latin typeface="Comic Sans MS" pitchFamily="66" charset="0"/>
              </a:rPr>
              <a:t> =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p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·p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··· p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94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   k</a:t>
            </a:r>
            <a:r>
              <a:rPr lang="en-US" sz="4800" dirty="0" smtClean="0">
                <a:latin typeface="Comic Sans MS" pitchFamily="66" charset="0"/>
              </a:rPr>
              <a:t> =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q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·q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···q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213</a:t>
            </a:r>
          </a:p>
          <a:p>
            <a:endParaRPr lang="en-US" sz="4400" dirty="0" smtClean="0">
              <a:latin typeface="Comic Sans MS" pitchFamily="66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79503" y="1447800"/>
            <a:ext cx="7864653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i="1" dirty="0" err="1" smtClean="0">
                <a:latin typeface="Comic Sans MS" pitchFamily="66" charset="0"/>
              </a:rPr>
              <a:t>Thm</a:t>
            </a:r>
            <a:r>
              <a:rPr lang="en-US" sz="4800" dirty="0">
                <a:latin typeface="Comic Sans MS" pitchFamily="66" charset="0"/>
              </a:rPr>
              <a:t>: Every integer </a:t>
            </a:r>
            <a:r>
              <a:rPr lang="en-US" sz="4800" b="1" dirty="0">
                <a:latin typeface="Times" pitchFamily="18" charset="0"/>
              </a:rPr>
              <a:t>&gt;</a:t>
            </a:r>
            <a:r>
              <a:rPr lang="en-US" sz="4800" dirty="0">
                <a:latin typeface="Comic Sans MS" pitchFamily="66" charset="0"/>
              </a:rPr>
              <a:t> 1 is </a:t>
            </a:r>
            <a:r>
              <a:rPr lang="en-US" sz="4800" dirty="0" smtClean="0">
                <a:latin typeface="Comic Sans MS" pitchFamily="66" charset="0"/>
              </a:rPr>
              <a:t>a</a:t>
            </a:r>
          </a:p>
          <a:p>
            <a:r>
              <a:rPr lang="en-US" sz="4800" dirty="0" smtClean="0">
                <a:latin typeface="Comic Sans MS" pitchFamily="66" charset="0"/>
              </a:rPr>
              <a:t>         product  of </a:t>
            </a:r>
            <a:r>
              <a:rPr lang="en-US" sz="4800" dirty="0">
                <a:latin typeface="Comic Sans MS" pitchFamily="66" charset="0"/>
              </a:rPr>
              <a:t>primes.</a:t>
            </a:r>
          </a:p>
        </p:txBody>
      </p:sp>
      <p:sp>
        <p:nvSpPr>
          <p:cNvPr id="259076" name="Text Box 4"/>
          <p:cNvSpPr txBox="1">
            <a:spLocks noChangeArrowheads="1"/>
          </p:cNvSpPr>
          <p:nvPr/>
        </p:nvSpPr>
        <p:spPr bwMode="auto">
          <a:xfrm>
            <a:off x="304800" y="3108472"/>
            <a:ext cx="8686800" cy="158197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4400" dirty="0" smtClean="0">
                <a:latin typeface="Comic Sans MS" pitchFamily="66" charset="0"/>
              </a:rPr>
              <a:t>…</a:t>
            </a:r>
            <a:r>
              <a:rPr lang="en-US" sz="4400" dirty="0">
                <a:latin typeface="Comic Sans MS" pitchFamily="66" charset="0"/>
              </a:rPr>
              <a:t>So </a:t>
            </a:r>
            <a:r>
              <a:rPr lang="en-US" sz="4400" dirty="0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= </a:t>
            </a:r>
            <a:r>
              <a:rPr lang="en-US" sz="4400" dirty="0" err="1" smtClean="0">
                <a:solidFill>
                  <a:srgbClr val="0033CC"/>
                </a:solidFill>
                <a:latin typeface="Comic Sans MS" pitchFamily="66" charset="0"/>
              </a:rPr>
              <a:t>j·k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for integers </a:t>
            </a:r>
            <a:r>
              <a:rPr lang="en-US" sz="4400" dirty="0" err="1" smtClean="0">
                <a:solidFill>
                  <a:srgbClr val="0033CC"/>
                </a:solidFill>
                <a:latin typeface="Comic Sans MS" pitchFamily="66" charset="0"/>
              </a:rPr>
              <a:t>j,k</a:t>
            </a:r>
            <a:endParaRPr lang="en-US" sz="4400" dirty="0">
              <a:solidFill>
                <a:srgbClr val="0033CC"/>
              </a:solidFill>
              <a:latin typeface="Comic Sans MS" pitchFamily="66" charset="0"/>
            </a:endParaRPr>
          </a:p>
          <a:p>
            <a:pPr>
              <a:lnSpc>
                <a:spcPct val="110000"/>
              </a:lnSpc>
            </a:pPr>
            <a:r>
              <a:rPr lang="en-US" sz="4400" dirty="0">
                <a:latin typeface="Comic Sans MS" pitchFamily="66" charset="0"/>
              </a:rPr>
              <a:t>where </a:t>
            </a:r>
            <a:r>
              <a:rPr lang="en-US" sz="4400" dirty="0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b="1" dirty="0">
                <a:latin typeface="Times" pitchFamily="18" charset="0"/>
              </a:rPr>
              <a:t>&gt;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j,</a:t>
            </a:r>
            <a:r>
              <a:rPr lang="en-US" sz="4400" dirty="0" err="1" smtClean="0">
                <a:solidFill>
                  <a:srgbClr val="0033CC"/>
                </a:solidFill>
                <a:latin typeface="Comic Sans MS" pitchFamily="66" charset="0"/>
              </a:rPr>
              <a:t>k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b="1" dirty="0" smtClean="0">
                <a:latin typeface="Times" pitchFamily="18" charset="0"/>
              </a:rPr>
              <a:t>&gt;</a:t>
            </a:r>
            <a:r>
              <a:rPr lang="en-US" sz="4400" dirty="0" smtClean="0">
                <a:latin typeface="Comic Sans MS" pitchFamily="66" charset="0"/>
              </a:rPr>
              <a:t> 1. </a:t>
            </a:r>
            <a:endParaRPr lang="en-US" sz="4400" baseline="-250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4724400" cy="9906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Prime Products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00" name="Text Box 4"/>
          <p:cNvSpPr txBox="1">
            <a:spLocks noChangeArrowheads="1"/>
          </p:cNvSpPr>
          <p:nvPr/>
        </p:nvSpPr>
        <p:spPr bwMode="auto">
          <a:xfrm>
            <a:off x="152400" y="2734235"/>
            <a:ext cx="8610600" cy="341016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4400" dirty="0" smtClean="0">
                <a:latin typeface="Comic Sans MS" pitchFamily="66" charset="0"/>
              </a:rPr>
              <a:t>…now</a:t>
            </a:r>
            <a:endParaRPr lang="en-US" sz="4400" dirty="0">
              <a:latin typeface="Comic Sans MS" pitchFamily="66" charset="0"/>
            </a:endParaRPr>
          </a:p>
          <a:p>
            <a:pPr algn="ctr">
              <a:lnSpc>
                <a:spcPct val="110000"/>
              </a:lnSpc>
            </a:pP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33CC"/>
                </a:solidFill>
                <a:latin typeface="Comic Sans MS" pitchFamily="66" charset="0"/>
              </a:rPr>
              <a:t>= </a:t>
            </a:r>
            <a:r>
              <a:rPr lang="en-US" sz="4800" dirty="0" err="1" smtClean="0">
                <a:solidFill>
                  <a:srgbClr val="0033CC"/>
                </a:solidFill>
                <a:latin typeface="Comic Sans MS" pitchFamily="66" charset="0"/>
              </a:rPr>
              <a:t>j·k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33CC"/>
                </a:solidFill>
                <a:latin typeface="Comic Sans MS" pitchFamily="66" charset="0"/>
              </a:rPr>
              <a:t>=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p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·p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···p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94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·q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·q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···q</a:t>
            </a:r>
            <a:r>
              <a:rPr lang="en-US" sz="4800" baseline="-25000" dirty="0" smtClean="0">
                <a:solidFill>
                  <a:srgbClr val="0033CC"/>
                </a:solidFill>
                <a:latin typeface="Comic Sans MS" pitchFamily="66" charset="0"/>
              </a:rPr>
              <a:t>213</a:t>
            </a:r>
          </a:p>
          <a:p>
            <a:pPr algn="ctr">
              <a:lnSpc>
                <a:spcPct val="110000"/>
              </a:lnSpc>
            </a:pPr>
            <a:r>
              <a:rPr lang="en-US" sz="4400" dirty="0" smtClean="0">
                <a:latin typeface="Comic Sans MS" pitchFamily="66" charset="0"/>
              </a:rPr>
              <a:t>is prime product, </a:t>
            </a:r>
            <a:r>
              <a:rPr lang="en-US" sz="4400" dirty="0">
                <a:solidFill>
                  <a:srgbClr val="C00000"/>
                </a:solidFill>
                <a:latin typeface="Comic Sans MS" pitchFamily="66" charset="0"/>
              </a:rPr>
              <a:t>contradiction</a:t>
            </a:r>
            <a:r>
              <a:rPr lang="en-US" sz="4400" dirty="0" smtClean="0">
                <a:latin typeface="Comic Sans MS" pitchFamily="66" charset="0"/>
              </a:rPr>
              <a:t>.</a:t>
            </a:r>
          </a:p>
          <a:p>
            <a:pPr>
              <a:buFont typeface="Symbol" pitchFamily="18" charset="2"/>
              <a:buNone/>
            </a:pPr>
            <a:r>
              <a:rPr lang="en-US" sz="4000" dirty="0" smtClean="0">
                <a:latin typeface="Comic Sans MS" pitchFamily="66" charset="0"/>
                <a:sym typeface="Symbol" pitchFamily="18" charset="2"/>
              </a:rPr>
              <a:t> So</a:t>
            </a:r>
            <a:r>
              <a:rPr lang="en-US" sz="4000" dirty="0" smtClean="0">
                <a:latin typeface="Comic Sans MS" pitchFamily="66" charset="0"/>
              </a:rPr>
              <a:t> {counterexamples} = </a:t>
            </a:r>
            <a:r>
              <a:rPr lang="en-US" sz="6000" b="1" dirty="0" smtClean="0">
                <a:latin typeface="Comic Sans MS" pitchFamily="66" charset="0"/>
                <a:sym typeface="Euclid Symbol"/>
              </a:rPr>
              <a:t>∅</a:t>
            </a:r>
            <a:r>
              <a:rPr lang="en-US" sz="4800" b="1" dirty="0" smtClean="0">
                <a:latin typeface="Comic Sans MS" pitchFamily="66" charset="0"/>
                <a:sym typeface="Euclid Symbol"/>
              </a:rPr>
              <a:t>.</a:t>
            </a:r>
            <a:r>
              <a:rPr lang="en-US" sz="4000" b="1" dirty="0" smtClean="0">
                <a:latin typeface="Comic Sans MS" pitchFamily="66" charset="0"/>
                <a:sym typeface="Euclid Symbol"/>
              </a:rPr>
              <a:t> </a:t>
            </a:r>
            <a:r>
              <a:rPr lang="en-US" sz="4000" dirty="0" smtClean="0">
                <a:solidFill>
                  <a:srgbClr val="028822"/>
                </a:solidFill>
                <a:latin typeface="Comic Sans MS" pitchFamily="66" charset="0"/>
              </a:rPr>
              <a:t>QED</a:t>
            </a:r>
            <a:r>
              <a:rPr lang="en-US" dirty="0" smtClean="0">
                <a:solidFill>
                  <a:srgbClr val="028822"/>
                </a:solidFill>
                <a:latin typeface="Comic Sans MS" pitchFamily="66" charset="0"/>
              </a:rPr>
              <a:t> </a:t>
            </a:r>
            <a:endParaRPr lang="en-US" dirty="0">
              <a:solidFill>
                <a:srgbClr val="028822"/>
              </a:solidFill>
              <a:latin typeface="Comic Sans MS" pitchFamily="66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79503" y="1447800"/>
            <a:ext cx="7864653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i="1" dirty="0" err="1" smtClean="0">
                <a:latin typeface="Comic Sans MS" pitchFamily="66" charset="0"/>
              </a:rPr>
              <a:t>Thm</a:t>
            </a:r>
            <a:r>
              <a:rPr lang="en-US" sz="4800" dirty="0">
                <a:latin typeface="Comic Sans MS" pitchFamily="66" charset="0"/>
              </a:rPr>
              <a:t>: Every integer </a:t>
            </a:r>
            <a:r>
              <a:rPr lang="en-US" sz="4800" b="1" dirty="0">
                <a:latin typeface="Times" pitchFamily="18" charset="0"/>
              </a:rPr>
              <a:t>&gt;</a:t>
            </a:r>
            <a:r>
              <a:rPr lang="en-US" sz="4800" dirty="0">
                <a:latin typeface="Comic Sans MS" pitchFamily="66" charset="0"/>
              </a:rPr>
              <a:t> 1 is </a:t>
            </a:r>
            <a:r>
              <a:rPr lang="en-US" sz="4800" dirty="0" smtClean="0">
                <a:latin typeface="Comic Sans MS" pitchFamily="66" charset="0"/>
              </a:rPr>
              <a:t>a</a:t>
            </a:r>
          </a:p>
          <a:p>
            <a:r>
              <a:rPr lang="en-US" sz="4800" dirty="0" smtClean="0">
                <a:latin typeface="Comic Sans MS" pitchFamily="66" charset="0"/>
              </a:rPr>
              <a:t>         product  of </a:t>
            </a:r>
            <a:r>
              <a:rPr lang="en-US" sz="4800" dirty="0">
                <a:latin typeface="Comic Sans MS" pitchFamily="66" charset="0"/>
              </a:rPr>
              <a:t>primes.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4724400" cy="9906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Prime Products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93594" y="1145684"/>
            <a:ext cx="8158162" cy="2111377"/>
            <a:chOff x="223838" y="1165223"/>
            <a:chExt cx="8158162" cy="2111377"/>
          </a:xfrm>
        </p:grpSpPr>
        <p:sp>
          <p:nvSpPr>
            <p:cNvPr id="22531" name="Text Box 4"/>
            <p:cNvSpPr txBox="1">
              <a:spLocks noChangeArrowheads="1"/>
            </p:cNvSpPr>
            <p:nvPr/>
          </p:nvSpPr>
          <p:spPr bwMode="auto">
            <a:xfrm>
              <a:off x="223838" y="1668959"/>
              <a:ext cx="4613764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latin typeface="Comic Sans MS" pitchFamily="66" charset="0"/>
                </a:rPr>
                <a:t>available stamps:</a:t>
              </a:r>
            </a:p>
          </p:txBody>
        </p:sp>
        <p:grpSp>
          <p:nvGrpSpPr>
            <p:cNvPr id="2" name="Group 12"/>
            <p:cNvGrpSpPr>
              <a:grpSpLocks/>
            </p:cNvGrpSpPr>
            <p:nvPr/>
          </p:nvGrpSpPr>
          <p:grpSpPr bwMode="auto">
            <a:xfrm>
              <a:off x="5116513" y="1165223"/>
              <a:ext cx="3265487" cy="2111377"/>
              <a:chOff x="3031" y="672"/>
              <a:chExt cx="2057" cy="1330"/>
            </a:xfrm>
          </p:grpSpPr>
          <p:pic>
            <p:nvPicPr>
              <p:cNvPr id="22537" name="Picture 5" descr="s150f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031" y="672"/>
                <a:ext cx="750" cy="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538" name="Picture 6" descr="s1945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943" y="727"/>
                <a:ext cx="1145" cy="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539" name="Rectangle 8"/>
              <p:cNvSpPr>
                <a:spLocks noChangeArrowheads="1"/>
              </p:cNvSpPr>
              <p:nvPr/>
            </p:nvSpPr>
            <p:spPr bwMode="auto">
              <a:xfrm>
                <a:off x="3248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5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  <p:sp>
            <p:nvSpPr>
              <p:cNvPr id="22540" name="Rectangle 9"/>
              <p:cNvSpPr>
                <a:spLocks noChangeArrowheads="1"/>
              </p:cNvSpPr>
              <p:nvPr/>
            </p:nvSpPr>
            <p:spPr bwMode="auto">
              <a:xfrm>
                <a:off x="4352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3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</p:grpSp>
      </p:grpSp>
      <p:sp>
        <p:nvSpPr>
          <p:cNvPr id="22536" name="Rectangle 1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Well Ordered Postage</a:t>
            </a:r>
          </a:p>
        </p:txBody>
      </p:sp>
      <p:sp>
        <p:nvSpPr>
          <p:cNvPr id="3" name="TextBox 2"/>
          <p:cNvSpPr txBox="1"/>
          <p:nvPr/>
        </p:nvSpPr>
        <p:spPr bwMode="auto">
          <a:xfrm>
            <a:off x="521088" y="2950738"/>
            <a:ext cx="7319281" cy="258532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5400" dirty="0" smtClean="0">
                <a:latin typeface="Comic Sans MS" pitchFamily="66" charset="0"/>
              </a:rPr>
              <a:t> is </a:t>
            </a:r>
            <a:r>
              <a:rPr lang="en-US" sz="5400" dirty="0" smtClean="0">
                <a:solidFill>
                  <a:srgbClr val="028822"/>
                </a:solidFill>
                <a:latin typeface="Comic Sans MS" pitchFamily="66" charset="0"/>
              </a:rPr>
              <a:t>postal</a:t>
            </a:r>
            <a:r>
              <a:rPr lang="en-US" sz="5400" dirty="0" smtClean="0">
                <a:latin typeface="Comic Sans MS" pitchFamily="66" charset="0"/>
              </a:rPr>
              <a:t> if can make </a:t>
            </a:r>
          </a:p>
          <a:p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n+8)</a:t>
            </a:r>
            <a:r>
              <a:rPr lang="en-US" sz="5400" dirty="0" smtClean="0">
                <a:latin typeface="Comic Sans MS" pitchFamily="66" charset="0"/>
                <a:cs typeface="Times New Roman" pitchFamily="18" charset="0"/>
              </a:rPr>
              <a:t>¢</a:t>
            </a:r>
            <a:r>
              <a:rPr lang="en-US" sz="540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5400" dirty="0" smtClean="0">
                <a:latin typeface="Comic Sans MS" pitchFamily="66" charset="0"/>
                <a:cs typeface="Times New Roman" pitchFamily="18" charset="0"/>
              </a:rPr>
              <a:t>postage </a:t>
            </a:r>
            <a:r>
              <a:rPr lang="en-US" sz="5400" dirty="0">
                <a:latin typeface="Comic Sans MS" pitchFamily="66" charset="0"/>
                <a:cs typeface="Times New Roman" pitchFamily="18" charset="0"/>
              </a:rPr>
              <a:t>from </a:t>
            </a:r>
            <a:endParaRPr lang="en-US" sz="5400" dirty="0" smtClean="0">
              <a:latin typeface="Comic Sans MS" pitchFamily="66" charset="0"/>
              <a:cs typeface="Times New Roman" pitchFamily="18" charset="0"/>
            </a:endParaRPr>
          </a:p>
          <a:p>
            <a:r>
              <a:rPr lang="en-US" sz="5400" dirty="0" smtClean="0">
                <a:latin typeface="Comic Sans MS" pitchFamily="66" charset="0"/>
                <a:cs typeface="Times New Roman" pitchFamily="18" charset="0"/>
              </a:rPr>
              <a:t>3¢ &amp; 5¢ stamps.</a:t>
            </a:r>
            <a:endParaRPr lang="en-US" sz="54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93594" y="1145684"/>
            <a:ext cx="8158162" cy="2111377"/>
            <a:chOff x="223838" y="1165223"/>
            <a:chExt cx="8158162" cy="2111377"/>
          </a:xfrm>
        </p:grpSpPr>
        <p:sp>
          <p:nvSpPr>
            <p:cNvPr id="22531" name="Text Box 4"/>
            <p:cNvSpPr txBox="1">
              <a:spLocks noChangeArrowheads="1"/>
            </p:cNvSpPr>
            <p:nvPr/>
          </p:nvSpPr>
          <p:spPr bwMode="auto">
            <a:xfrm>
              <a:off x="223838" y="1668959"/>
              <a:ext cx="4613764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latin typeface="Comic Sans MS" pitchFamily="66" charset="0"/>
                </a:rPr>
                <a:t>available stamps:</a:t>
              </a:r>
            </a:p>
          </p:txBody>
        </p:sp>
        <p:grpSp>
          <p:nvGrpSpPr>
            <p:cNvPr id="2" name="Group 12"/>
            <p:cNvGrpSpPr>
              <a:grpSpLocks/>
            </p:cNvGrpSpPr>
            <p:nvPr/>
          </p:nvGrpSpPr>
          <p:grpSpPr bwMode="auto">
            <a:xfrm>
              <a:off x="5116513" y="1165223"/>
              <a:ext cx="3265487" cy="2111377"/>
              <a:chOff x="3031" y="672"/>
              <a:chExt cx="2057" cy="1330"/>
            </a:xfrm>
          </p:grpSpPr>
          <p:pic>
            <p:nvPicPr>
              <p:cNvPr id="22537" name="Picture 5" descr="s150f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031" y="672"/>
                <a:ext cx="750" cy="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538" name="Picture 6" descr="s1945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943" y="727"/>
                <a:ext cx="1145" cy="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539" name="Rectangle 8"/>
              <p:cNvSpPr>
                <a:spLocks noChangeArrowheads="1"/>
              </p:cNvSpPr>
              <p:nvPr/>
            </p:nvSpPr>
            <p:spPr bwMode="auto">
              <a:xfrm>
                <a:off x="3248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5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  <p:sp>
            <p:nvSpPr>
              <p:cNvPr id="22540" name="Rectangle 9"/>
              <p:cNvSpPr>
                <a:spLocks noChangeArrowheads="1"/>
              </p:cNvSpPr>
              <p:nvPr/>
            </p:nvSpPr>
            <p:spPr bwMode="auto">
              <a:xfrm>
                <a:off x="4352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3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</p:grpSp>
      </p:grpSp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303213" y="2946698"/>
            <a:ext cx="8534400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 err="1" smtClean="0">
                <a:solidFill>
                  <a:srgbClr val="7030A0"/>
                </a:solidFill>
                <a:latin typeface="Comic Sans MS" pitchFamily="66" charset="0"/>
              </a:rPr>
              <a:t>Thm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: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Every number is </a:t>
            </a: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</a:rPr>
              <a:t>postal</a:t>
            </a:r>
            <a:r>
              <a:rPr lang="en-US" sz="4800" dirty="0" smtClean="0">
                <a:latin typeface="Comic Sans MS" pitchFamily="66" charset="0"/>
              </a:rPr>
              <a:t>.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345099" name="Text Box 11"/>
          <p:cNvSpPr txBox="1">
            <a:spLocks noChangeArrowheads="1"/>
          </p:cNvSpPr>
          <p:nvPr/>
        </p:nvSpPr>
        <p:spPr bwMode="auto">
          <a:xfrm>
            <a:off x="258620" y="4027053"/>
            <a:ext cx="8382000" cy="150810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Prove by </a:t>
            </a:r>
            <a:r>
              <a:rPr lang="en-US" sz="4800" dirty="0" smtClean="0">
                <a:latin typeface="Comic Sans MS" pitchFamily="66" charset="0"/>
              </a:rPr>
              <a:t>WOP.  Suppose </a:t>
            </a:r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</a:rPr>
              <a:t>not</a:t>
            </a:r>
            <a:r>
              <a:rPr lang="en-US" sz="4800" dirty="0" smtClean="0">
                <a:latin typeface="Comic Sans MS" pitchFamily="66" charset="0"/>
              </a:rPr>
              <a:t>.</a:t>
            </a:r>
          </a:p>
          <a:p>
            <a:r>
              <a:rPr lang="en-US" sz="4400" dirty="0" smtClean="0">
                <a:latin typeface="Comic Sans MS" pitchFamily="66" charset="0"/>
              </a:rPr>
              <a:t>Let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4400" dirty="0" smtClean="0">
                <a:latin typeface="Comic Sans MS" pitchFamily="66" charset="0"/>
              </a:rPr>
              <a:t> be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least </a:t>
            </a:r>
            <a:r>
              <a:rPr lang="en-US" sz="4400" dirty="0" smtClean="0">
                <a:latin typeface="Comic Sans MS" pitchFamily="66" charset="0"/>
              </a:rPr>
              <a:t>counterexample.</a:t>
            </a:r>
          </a:p>
        </p:txBody>
      </p:sp>
      <p:sp>
        <p:nvSpPr>
          <p:cNvPr id="22536" name="Rectangle 1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Well Ordered Postage</a:t>
            </a:r>
          </a:p>
        </p:txBody>
      </p:sp>
    </p:spTree>
    <p:extLst>
      <p:ext uri="{BB962C8B-B14F-4D97-AF65-F5344CB8AC3E}">
        <p14:creationId xmlns:p14="http://schemas.microsoft.com/office/powerpoint/2010/main" val="39494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5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5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174999" y="2480878"/>
            <a:ext cx="8810246" cy="258532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dirty="0" smtClean="0">
                <a:latin typeface="Comic Sans MS" pitchFamily="66" charset="0"/>
                <a:cs typeface="Times New Roman" pitchFamily="18" charset="0"/>
              </a:rPr>
              <a:t>That is,</a:t>
            </a:r>
          </a:p>
          <a:p>
            <a:pPr marL="685800" indent="-685800">
              <a:buFont typeface="Arial"/>
              <a:buChar char="•"/>
            </a:pPr>
            <a:r>
              <a:rPr lang="en-US" sz="5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r>
              <a:rPr lang="en-US" sz="5400" dirty="0" smtClean="0">
                <a:solidFill>
                  <a:srgbClr val="F60000"/>
                </a:solidFill>
                <a:latin typeface="Comic Sans MS" pitchFamily="66" charset="0"/>
              </a:rPr>
              <a:t>m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is </a:t>
            </a:r>
            <a:r>
              <a:rPr lang="en-US" sz="5400" dirty="0" smtClean="0">
                <a:solidFill>
                  <a:srgbClr val="F60000"/>
                </a:solidFill>
                <a:latin typeface="Comic Sans MS" pitchFamily="66" charset="0"/>
              </a:rPr>
              <a:t>not </a:t>
            </a:r>
            <a:r>
              <a:rPr lang="en-US" sz="5400" dirty="0" smtClean="0">
                <a:solidFill>
                  <a:srgbClr val="028822"/>
                </a:solidFill>
                <a:latin typeface="Comic Sans MS" pitchFamily="66" charset="0"/>
              </a:rPr>
              <a:t>postal</a:t>
            </a:r>
            <a:r>
              <a:rPr lang="en-US" sz="5400" dirty="0" smtClean="0">
                <a:latin typeface="Comic Sans MS" pitchFamily="66" charset="0"/>
              </a:rPr>
              <a:t>,</a:t>
            </a:r>
          </a:p>
          <a:p>
            <a:pPr marL="685800" indent="-685800">
              <a:buFont typeface="Arial"/>
              <a:buChar char="•"/>
            </a:pPr>
            <a:r>
              <a:rPr lang="en-US" sz="5400" dirty="0" smtClean="0">
                <a:latin typeface="Comic Sans MS" pitchFamily="66" charset="0"/>
                <a:cs typeface="Times New Roman" pitchFamily="18" charset="0"/>
              </a:rPr>
              <a:t>any number</a:t>
            </a:r>
            <a:r>
              <a:rPr lang="en-US" sz="5400" dirty="0" smtClean="0">
                <a:solidFill>
                  <a:srgbClr val="028822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5400" b="1" dirty="0" smtClean="0">
                <a:latin typeface="Symbol" charset="2"/>
                <a:cs typeface="Symbol" charset="2"/>
              </a:rPr>
              <a:t>&lt;</a:t>
            </a:r>
            <a:r>
              <a:rPr lang="en-US" sz="5400" dirty="0" smtClean="0">
                <a:solidFill>
                  <a:srgbClr val="F60000"/>
                </a:solidFill>
                <a:latin typeface="Symbol" charset="2"/>
                <a:cs typeface="Symbol" charset="2"/>
              </a:rPr>
              <a:t>  </a:t>
            </a:r>
            <a:r>
              <a:rPr lang="en-US" sz="5400" dirty="0" smtClean="0">
                <a:solidFill>
                  <a:srgbClr val="F60000"/>
                </a:solidFill>
                <a:latin typeface="Comic Sans MS" pitchFamily="66" charset="0"/>
              </a:rPr>
              <a:t>m</a:t>
            </a:r>
            <a:r>
              <a:rPr lang="en-US" sz="5400" dirty="0" smtClean="0">
                <a:solidFill>
                  <a:srgbClr val="F60000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rPr>
              <a:t>is </a:t>
            </a:r>
            <a:r>
              <a:rPr lang="en-US" sz="5400" dirty="0" smtClean="0">
                <a:solidFill>
                  <a:srgbClr val="028822"/>
                </a:solidFill>
                <a:latin typeface="Comic Sans MS" pitchFamily="66" charset="0"/>
                <a:cs typeface="Times New Roman" pitchFamily="18" charset="0"/>
              </a:rPr>
              <a:t>postal.</a:t>
            </a:r>
            <a:r>
              <a:rPr lang="en-US" sz="4800" dirty="0" smtClean="0">
                <a:solidFill>
                  <a:srgbClr val="F60000"/>
                </a:solidFill>
                <a:latin typeface="Comic Sans MS" pitchFamily="66" charset="0"/>
                <a:cs typeface="Times New Roman" pitchFamily="18" charset="0"/>
              </a:rPr>
              <a:t>  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22536" name="Rectangle 1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Well Ordered Postage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82453" y="1145684"/>
            <a:ext cx="8158162" cy="2111377"/>
            <a:chOff x="223838" y="1165223"/>
            <a:chExt cx="8158162" cy="2111377"/>
          </a:xfrm>
        </p:grpSpPr>
        <p:sp>
          <p:nvSpPr>
            <p:cNvPr id="13" name="Text Box 4"/>
            <p:cNvSpPr txBox="1">
              <a:spLocks noChangeArrowheads="1"/>
            </p:cNvSpPr>
            <p:nvPr/>
          </p:nvSpPr>
          <p:spPr bwMode="auto">
            <a:xfrm>
              <a:off x="223838" y="1668959"/>
              <a:ext cx="4613764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latin typeface="Comic Sans MS" pitchFamily="66" charset="0"/>
                </a:rPr>
                <a:t>available stamps:</a:t>
              </a:r>
            </a:p>
          </p:txBody>
        </p:sp>
        <p:grpSp>
          <p:nvGrpSpPr>
            <p:cNvPr id="14" name="Group 12"/>
            <p:cNvGrpSpPr>
              <a:grpSpLocks/>
            </p:cNvGrpSpPr>
            <p:nvPr/>
          </p:nvGrpSpPr>
          <p:grpSpPr bwMode="auto">
            <a:xfrm>
              <a:off x="5116515" y="1165223"/>
              <a:ext cx="3265488" cy="2111376"/>
              <a:chOff x="3031" y="672"/>
              <a:chExt cx="2057" cy="1330"/>
            </a:xfrm>
          </p:grpSpPr>
          <p:pic>
            <p:nvPicPr>
              <p:cNvPr id="15" name="Picture 5" descr="s150f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031" y="672"/>
                <a:ext cx="750" cy="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6" name="Picture 6" descr="s1945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943" y="727"/>
                <a:ext cx="1145" cy="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" name="Rectangle 8"/>
              <p:cNvSpPr>
                <a:spLocks noChangeArrowheads="1"/>
              </p:cNvSpPr>
              <p:nvPr/>
            </p:nvSpPr>
            <p:spPr bwMode="auto">
              <a:xfrm>
                <a:off x="3248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5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4352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3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5" name="Text Box 3"/>
          <p:cNvSpPr txBox="1">
            <a:spLocks noChangeArrowheads="1"/>
          </p:cNvSpPr>
          <p:nvPr/>
        </p:nvSpPr>
        <p:spPr bwMode="auto">
          <a:xfrm>
            <a:off x="609599" y="2209801"/>
            <a:ext cx="4077855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0 is </a:t>
            </a:r>
            <a:r>
              <a:rPr lang="en-US" sz="6000" dirty="0" smtClean="0">
                <a:solidFill>
                  <a:srgbClr val="028822"/>
                </a:solidFill>
                <a:latin typeface="Comic Sans MS" pitchFamily="66" charset="0"/>
              </a:rPr>
              <a:t>postal</a:t>
            </a:r>
            <a:r>
              <a:rPr lang="en-US" sz="6000" dirty="0" smtClean="0">
                <a:latin typeface="Comic Sans MS" pitchFamily="66" charset="0"/>
              </a:rPr>
              <a:t>:</a:t>
            </a:r>
            <a:endParaRPr lang="en-US" sz="6000" dirty="0">
              <a:latin typeface="Comic Sans MS" pitchFamily="66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655124" y="1947863"/>
            <a:ext cx="3160712" cy="1447800"/>
            <a:chOff x="1897" y="984"/>
            <a:chExt cx="1991" cy="912"/>
          </a:xfrm>
        </p:grpSpPr>
        <p:pic>
          <p:nvPicPr>
            <p:cNvPr id="23558" name="Picture 11" descr="s150f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138" y="984"/>
              <a:ext cx="75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59" name="Picture 12" descr="s194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897" y="1083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143000"/>
          </a:xfrm>
          <a:noFill/>
        </p:spPr>
        <p:txBody>
          <a:bodyPr/>
          <a:lstStyle/>
          <a:p>
            <a:r>
              <a:rPr lang="en-US" dirty="0" smtClean="0"/>
              <a:t>Well Ordered Postage</a:t>
            </a: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620981" y="3648369"/>
            <a:ext cx="6010563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9600" dirty="0" smtClean="0">
                <a:latin typeface="Comic Sans MS" pitchFamily="66" charset="0"/>
              </a:rPr>
              <a:t>so</a:t>
            </a:r>
            <a:r>
              <a:rPr lang="en-US" sz="9600" dirty="0" smtClean="0">
                <a:solidFill>
                  <a:srgbClr val="FF0000"/>
                </a:solidFill>
                <a:latin typeface="Comic Sans MS" pitchFamily="66" charset="0"/>
              </a:rPr>
              <a:t> m</a:t>
            </a:r>
            <a:r>
              <a:rPr lang="en-US" sz="9600" dirty="0" smtClean="0">
                <a:latin typeface="Comic Sans MS" pitchFamily="66" charset="0"/>
              </a:rPr>
              <a:t> </a:t>
            </a:r>
            <a:r>
              <a:rPr lang="en-US" sz="9600" b="1" dirty="0" smtClean="0">
                <a:latin typeface="Euclid Symbol"/>
                <a:sym typeface="Euclid Symbol"/>
              </a:rPr>
              <a:t>≠</a:t>
            </a:r>
            <a:r>
              <a:rPr lang="en-US" sz="9600" dirty="0" smtClean="0">
                <a:latin typeface="Comic Sans MS" pitchFamily="66" charset="0"/>
              </a:rPr>
              <a:t> 0</a:t>
            </a:r>
            <a:endParaRPr lang="en-US" sz="9600" dirty="0"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143000"/>
          </a:xfrm>
          <a:noFill/>
        </p:spPr>
        <p:txBody>
          <a:bodyPr/>
          <a:lstStyle/>
          <a:p>
            <a:r>
              <a:rPr lang="en-US" dirty="0" smtClean="0"/>
              <a:t>Well Ordered Postage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551872" y="1720273"/>
            <a:ext cx="3276600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b="1" dirty="0">
                <a:latin typeface="Euclid Symbol"/>
                <a:sym typeface="Euclid Symbol"/>
              </a:rPr>
              <a:t>≠</a:t>
            </a:r>
            <a:r>
              <a:rPr lang="en-US" sz="6000" dirty="0" smtClean="0">
                <a:latin typeface="Comic Sans MS" pitchFamily="66" charset="0"/>
              </a:rPr>
              <a:t> 1: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628072" y="3362023"/>
            <a:ext cx="3276600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b="1" dirty="0">
                <a:latin typeface="Euclid Symbol"/>
                <a:sym typeface="Euclid Symbol"/>
              </a:rPr>
              <a:t>≠</a:t>
            </a:r>
            <a:r>
              <a:rPr lang="en-US" sz="6000" dirty="0" smtClean="0">
                <a:latin typeface="Comic Sans MS" pitchFamily="66" charset="0"/>
              </a:rPr>
              <a:t> 2:</a:t>
            </a:r>
            <a:endParaRPr lang="en-US" sz="6000" dirty="0">
              <a:latin typeface="Comic Sans MS" pitchFamily="66" charset="0"/>
            </a:endParaRPr>
          </a:p>
        </p:txBody>
      </p:sp>
      <p:grpSp>
        <p:nvGrpSpPr>
          <p:cNvPr id="13" name="Group 9"/>
          <p:cNvGrpSpPr>
            <a:grpSpLocks/>
          </p:cNvGrpSpPr>
          <p:nvPr/>
        </p:nvGrpSpPr>
        <p:grpSpPr bwMode="auto">
          <a:xfrm>
            <a:off x="3780847" y="3438223"/>
            <a:ext cx="2333625" cy="1447800"/>
            <a:chOff x="1920" y="3216"/>
            <a:chExt cx="1470" cy="912"/>
          </a:xfrm>
        </p:grpSpPr>
        <p:pic>
          <p:nvPicPr>
            <p:cNvPr id="14" name="Picture 10" descr="s150f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20" y="3216"/>
              <a:ext cx="75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11" descr="s150f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40" y="3216"/>
              <a:ext cx="75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6" name="Group 12"/>
          <p:cNvGrpSpPr>
            <a:grpSpLocks/>
          </p:cNvGrpSpPr>
          <p:nvPr/>
        </p:nvGrpSpPr>
        <p:grpSpPr bwMode="auto">
          <a:xfrm>
            <a:off x="3447472" y="1796473"/>
            <a:ext cx="5387975" cy="1131888"/>
            <a:chOff x="2160" y="2256"/>
            <a:chExt cx="3394" cy="713"/>
          </a:xfrm>
        </p:grpSpPr>
        <p:pic>
          <p:nvPicPr>
            <p:cNvPr id="17" name="Picture 13" descr="s194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160" y="2256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14" descr="s194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05" y="2256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15" descr="s194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409" y="2256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TextBox 2"/>
          <p:cNvSpPr txBox="1"/>
          <p:nvPr/>
        </p:nvSpPr>
        <p:spPr bwMode="auto">
          <a:xfrm>
            <a:off x="1327731" y="5114636"/>
            <a:ext cx="6237663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Comic Sans MS" pitchFamily="66" charset="0"/>
              </a:rPr>
              <a:t>Hence, </a:t>
            </a:r>
            <a:r>
              <a:rPr lang="en-US" sz="7200" dirty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7200" dirty="0">
                <a:solidFill>
                  <a:srgbClr val="028822"/>
                </a:solidFill>
                <a:latin typeface="Comic Sans MS" pitchFamily="66" charset="0"/>
              </a:rPr>
              <a:t> </a:t>
            </a:r>
            <a:r>
              <a:rPr lang="en-US" sz="7200" b="1" dirty="0">
                <a:latin typeface="Euclid Symbol"/>
                <a:sym typeface="Euclid Symbol"/>
              </a:rPr>
              <a:t>≥ </a:t>
            </a:r>
            <a:r>
              <a:rPr lang="en-US" sz="7200" dirty="0" smtClean="0">
                <a:latin typeface="Comic Sans MS" pitchFamily="66" charset="0"/>
              </a:rPr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305180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Text Box 16"/>
          <p:cNvSpPr txBox="1">
            <a:spLocks noChangeArrowheads="1"/>
          </p:cNvSpPr>
          <p:nvPr/>
        </p:nvSpPr>
        <p:spPr bwMode="auto">
          <a:xfrm>
            <a:off x="6765925" y="373380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0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143000"/>
          </a:xfrm>
          <a:noFill/>
        </p:spPr>
        <p:txBody>
          <a:bodyPr/>
          <a:lstStyle/>
          <a:p>
            <a:r>
              <a:rPr lang="en-US" dirty="0" smtClean="0"/>
              <a:t>Well Ordered Postage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94177" y="1339273"/>
            <a:ext cx="8399550" cy="174336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Now </a:t>
            </a:r>
            <a:r>
              <a:rPr lang="en-US" sz="5400" dirty="0">
                <a:solidFill>
                  <a:srgbClr val="F60000"/>
                </a:solidFill>
                <a:latin typeface="Comic Sans MS" pitchFamily="66" charset="0"/>
              </a:rPr>
              <a:t>m</a:t>
            </a:r>
            <a:r>
              <a:rPr lang="en-US" sz="5400" dirty="0">
                <a:latin typeface="Comic Sans MS" pitchFamily="66" charset="0"/>
              </a:rPr>
              <a:t>-3 </a:t>
            </a:r>
            <a:r>
              <a:rPr lang="en-US" sz="5400" dirty="0">
                <a:latin typeface="Comic Sans MS"/>
                <a:cs typeface="Comic Sans MS"/>
                <a:sym typeface="Euclid Symbol"/>
              </a:rPr>
              <a:t>is</a:t>
            </a:r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  <a:sym typeface="Euclid Symbol"/>
              </a:rPr>
              <a:t>a 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number </a:t>
            </a:r>
            <a:r>
              <a:rPr lang="en-US" sz="5400" b="1" dirty="0">
                <a:latin typeface="Euclid Symbol" charset="2"/>
                <a:cs typeface="Euclid Symbol" charset="2"/>
                <a:sym typeface="Euclid Symbol"/>
              </a:rPr>
              <a:t>&lt;</a:t>
            </a:r>
            <a:r>
              <a:rPr lang="en-US" sz="5400" b="1" dirty="0">
                <a:latin typeface="Euclid Symbol" charset="2"/>
                <a:cs typeface="Euclid Symbol" charset="2"/>
              </a:rPr>
              <a:t> </a:t>
            </a:r>
            <a:r>
              <a:rPr lang="en-US" sz="5400" dirty="0">
                <a:solidFill>
                  <a:srgbClr val="F60000"/>
                </a:solidFill>
                <a:latin typeface="Comic Sans MS" pitchFamily="66" charset="0"/>
                <a:sym typeface="Euclid Symbol"/>
              </a:rPr>
              <a:t>m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,</a:t>
            </a:r>
          </a:p>
          <a:p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so is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  <a:sym typeface="Euclid Symbol"/>
              </a:rPr>
              <a:t> </a:t>
            </a:r>
            <a:r>
              <a:rPr lang="en-US" sz="5400" dirty="0" smtClean="0">
                <a:solidFill>
                  <a:srgbClr val="028822"/>
                </a:solidFill>
                <a:latin typeface="Comic Sans MS" pitchFamily="66" charset="0"/>
                <a:sym typeface="Euclid Symbol"/>
              </a:rPr>
              <a:t>postal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.</a:t>
            </a:r>
            <a:endParaRPr lang="en-US" sz="5400" dirty="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4357255" y="5507182"/>
            <a:ext cx="4648703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  <a:latin typeface="Comic Sans MS" pitchFamily="66" charset="0"/>
              </a:rPr>
              <a:t>contradiction!</a:t>
            </a:r>
          </a:p>
        </p:txBody>
      </p:sp>
      <p:sp>
        <p:nvSpPr>
          <p:cNvPr id="36" name="TextBox 35"/>
          <p:cNvSpPr txBox="1"/>
          <p:nvPr/>
        </p:nvSpPr>
        <p:spPr bwMode="auto">
          <a:xfrm>
            <a:off x="4417754" y="2150061"/>
            <a:ext cx="4333225" cy="175432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  <a:cs typeface="Times New Roman" pitchFamily="18" charset="0"/>
              </a:rPr>
              <a:t>But then </a:t>
            </a:r>
            <a:r>
              <a:rPr lang="en-US" sz="5400" dirty="0" smtClean="0">
                <a:solidFill>
                  <a:srgbClr val="F60000"/>
                </a:solidFill>
                <a:latin typeface="Comic Sans MS" pitchFamily="66" charset="0"/>
                <a:sym typeface="Euclid Symbol"/>
              </a:rPr>
              <a:t>m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 </a:t>
            </a:r>
          </a:p>
          <a:p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is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  <a:sym typeface="Euclid Symbol"/>
              </a:rPr>
              <a:t> </a:t>
            </a:r>
            <a:r>
              <a:rPr lang="en-US" sz="5400" dirty="0" smtClean="0">
                <a:solidFill>
                  <a:srgbClr val="028822"/>
                </a:solidFill>
                <a:latin typeface="Comic Sans MS" pitchFamily="66" charset="0"/>
                <a:sym typeface="Euclid Symbol"/>
              </a:rPr>
              <a:t>postal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too:</a:t>
            </a:r>
            <a:endParaRPr lang="en-US" sz="5400" dirty="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5876637" y="3720233"/>
            <a:ext cx="3059546" cy="110799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600" b="1" dirty="0" smtClean="0">
                <a:latin typeface="Euclid Symbol" charset="2"/>
                <a:cs typeface="Euclid Symbol" charset="2"/>
              </a:rPr>
              <a:t>=</a:t>
            </a:r>
            <a:r>
              <a:rPr lang="en-US" sz="6600" dirty="0" smtClean="0">
                <a:latin typeface="Times New (W1)" pitchFamily="18" charset="0"/>
              </a:rPr>
              <a:t> </a:t>
            </a:r>
            <a:r>
              <a:rPr lang="en-US" sz="6600" dirty="0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6600" dirty="0" smtClean="0">
                <a:solidFill>
                  <a:srgbClr val="000000"/>
                </a:solidFill>
                <a:latin typeface="Comic Sans MS" pitchFamily="66" charset="0"/>
              </a:rPr>
              <a:t>+8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rPr>
              <a:t>¢</a:t>
            </a:r>
            <a:endParaRPr lang="en-US" sz="66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grpSp>
        <p:nvGrpSpPr>
          <p:cNvPr id="27" name="Group 34"/>
          <p:cNvGrpSpPr>
            <a:grpSpLocks/>
          </p:cNvGrpSpPr>
          <p:nvPr/>
        </p:nvGrpSpPr>
        <p:grpSpPr bwMode="auto">
          <a:xfrm>
            <a:off x="4261440" y="3981160"/>
            <a:ext cx="1684338" cy="1643063"/>
            <a:chOff x="2888" y="2472"/>
            <a:chExt cx="1061" cy="1035"/>
          </a:xfrm>
        </p:grpSpPr>
        <p:grpSp>
          <p:nvGrpSpPr>
            <p:cNvPr id="28" name="Group 33"/>
            <p:cNvGrpSpPr>
              <a:grpSpLocks/>
            </p:cNvGrpSpPr>
            <p:nvPr/>
          </p:nvGrpSpPr>
          <p:grpSpPr bwMode="auto">
            <a:xfrm>
              <a:off x="2888" y="2472"/>
              <a:ext cx="1041" cy="504"/>
              <a:chOff x="2888" y="2436"/>
              <a:chExt cx="1041" cy="504"/>
            </a:xfrm>
          </p:grpSpPr>
          <p:pic>
            <p:nvPicPr>
              <p:cNvPr id="31" name="Picture 18" descr="s194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120" y="2436"/>
                <a:ext cx="809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3" name="Text Box 21"/>
              <p:cNvSpPr txBox="1">
                <a:spLocks noChangeArrowheads="1"/>
              </p:cNvSpPr>
              <p:nvPr/>
            </p:nvSpPr>
            <p:spPr bwMode="auto">
              <a:xfrm>
                <a:off x="2888" y="2484"/>
                <a:ext cx="28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 b="1"/>
                  <a:t>+</a:t>
                </a:r>
              </a:p>
            </p:txBody>
          </p:sp>
        </p:grp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3295" y="2925"/>
              <a:ext cx="654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5400" dirty="0" smtClean="0">
                  <a:latin typeface="Comic Sans MS"/>
                </a:rPr>
                <a:t>3</a:t>
              </a:r>
              <a:r>
                <a:rPr lang="en-US" sz="5400" dirty="0" smtClean="0">
                  <a:latin typeface="Comic Sans MS" pitchFamily="66" charset="0"/>
                  <a:cs typeface="Times New Roman" pitchFamily="18" charset="0"/>
                </a:rPr>
                <a:t>¢</a:t>
              </a:r>
              <a:endParaRPr lang="en-US" sz="5400" dirty="0">
                <a:latin typeface="Arial Unicode MS" pitchFamily="34" charset="-128"/>
              </a:endParaRPr>
            </a:p>
          </p:txBody>
        </p:sp>
      </p:grpSp>
      <p:grpSp>
        <p:nvGrpSpPr>
          <p:cNvPr id="38" name="Group 35"/>
          <p:cNvGrpSpPr>
            <a:grpSpLocks/>
          </p:cNvGrpSpPr>
          <p:nvPr/>
        </p:nvGrpSpPr>
        <p:grpSpPr bwMode="auto">
          <a:xfrm>
            <a:off x="357909" y="3302149"/>
            <a:ext cx="3935633" cy="3147408"/>
            <a:chOff x="0" y="2110"/>
            <a:chExt cx="2880" cy="1906"/>
          </a:xfrm>
        </p:grpSpPr>
        <p:grpSp>
          <p:nvGrpSpPr>
            <p:cNvPr id="39" name="Group 32"/>
            <p:cNvGrpSpPr>
              <a:grpSpLocks/>
            </p:cNvGrpSpPr>
            <p:nvPr/>
          </p:nvGrpSpPr>
          <p:grpSpPr bwMode="auto">
            <a:xfrm>
              <a:off x="0" y="2110"/>
              <a:ext cx="2880" cy="1906"/>
              <a:chOff x="0" y="2110"/>
              <a:chExt cx="2880" cy="1906"/>
            </a:xfrm>
          </p:grpSpPr>
          <p:sp>
            <p:nvSpPr>
              <p:cNvPr id="44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0" y="2110"/>
                <a:ext cx="2880" cy="1375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6" name="Text Box 10"/>
              <p:cNvSpPr txBox="1">
                <a:spLocks noChangeArrowheads="1"/>
              </p:cNvSpPr>
              <p:nvPr/>
            </p:nvSpPr>
            <p:spPr bwMode="auto">
              <a:xfrm>
                <a:off x="314" y="3401"/>
                <a:ext cx="2493" cy="6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6000" dirty="0" smtClean="0">
                    <a:solidFill>
                      <a:srgbClr val="000000"/>
                    </a:solidFill>
                    <a:latin typeface="Comic Sans MS" pitchFamily="66" charset="0"/>
                  </a:rPr>
                  <a:t>(</a:t>
                </a:r>
                <a:r>
                  <a:rPr lang="en-US" sz="6000" dirty="0" smtClean="0">
                    <a:solidFill>
                      <a:srgbClr val="F60000"/>
                    </a:solidFill>
                    <a:latin typeface="Comic Sans MS" pitchFamily="66" charset="0"/>
                  </a:rPr>
                  <a:t>m</a:t>
                </a:r>
                <a:r>
                  <a:rPr lang="en-US" sz="6000" dirty="0" smtClean="0">
                    <a:solidFill>
                      <a:srgbClr val="000000"/>
                    </a:solidFill>
                    <a:latin typeface="Comic Sans MS" pitchFamily="66" charset="0"/>
                  </a:rPr>
                  <a:t>-3)+8</a:t>
                </a:r>
                <a:r>
                  <a:rPr lang="en-US" sz="5400" dirty="0" smtClean="0">
                    <a:latin typeface="Comic Sans MS" pitchFamily="66" charset="0"/>
                    <a:cs typeface="Times New Roman" pitchFamily="18" charset="0"/>
                  </a:rPr>
                  <a:t>¢</a:t>
                </a:r>
                <a:endParaRPr lang="en-US" sz="5400" dirty="0">
                  <a:latin typeface="Arial Unicode MS" pitchFamily="34" charset="-128"/>
                  <a:cs typeface="Times New Roman" pitchFamily="18" charset="0"/>
                  <a:sym typeface="Symbol" pitchFamily="18" charset="2"/>
                </a:endParaRPr>
              </a:p>
            </p:txBody>
          </p:sp>
        </p:grpSp>
        <p:grpSp>
          <p:nvGrpSpPr>
            <p:cNvPr id="40" name="Group 5"/>
            <p:cNvGrpSpPr>
              <a:grpSpLocks/>
            </p:cNvGrpSpPr>
            <p:nvPr/>
          </p:nvGrpSpPr>
          <p:grpSpPr bwMode="auto">
            <a:xfrm>
              <a:off x="480" y="2295"/>
              <a:ext cx="1657" cy="1032"/>
              <a:chOff x="480" y="2295"/>
              <a:chExt cx="1657" cy="1032"/>
            </a:xfrm>
          </p:grpSpPr>
          <p:pic>
            <p:nvPicPr>
              <p:cNvPr id="41" name="Picture 6" descr="s194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80" y="2391"/>
                <a:ext cx="809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2" name="Picture 7" descr="s150fr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584" y="2295"/>
                <a:ext cx="553" cy="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3" name="Picture 8" descr="s194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912" y="2823"/>
                <a:ext cx="809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397531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655" y="315656"/>
            <a:ext cx="7086600" cy="1143000"/>
          </a:xfrm>
        </p:spPr>
        <p:txBody>
          <a:bodyPr/>
          <a:lstStyle/>
          <a:p>
            <a:r>
              <a:rPr lang="en-US" dirty="0" smtClean="0"/>
              <a:t>Geometric sums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17892" y="1042110"/>
          <a:ext cx="7194887" cy="1487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6" name="Equation" r:id="rId3" imgW="2273300" imgH="469900" progId="Equation.DSMT4">
                  <p:embed/>
                </p:oleObj>
              </mc:Choice>
              <mc:Fallback>
                <p:oleObj name="Equation" r:id="rId3" imgW="2273300" imgH="469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892" y="1042110"/>
                        <a:ext cx="7194887" cy="14872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282935" y="3070961"/>
            <a:ext cx="8266308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            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800" dirty="0" smtClean="0">
                <a:latin typeface="Comic Sans MS" pitchFamily="66" charset="0"/>
              </a:rPr>
              <a:t>             But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latin typeface="Euclid Symbol" charset="2"/>
                <a:cs typeface="Euclid Symbol" charset="2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for</a:t>
            </a:r>
          </a:p>
          <a:p>
            <a:r>
              <a:rPr lang="en-US" sz="4800" dirty="0" smtClean="0">
                <a:latin typeface="Euclid Symbol" charset="2"/>
                <a:cs typeface="Euclid Symbol" charset="2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latin typeface="Euclid Symbol" charset="2"/>
                <a:cs typeface="Euclid Symbol" charset="2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latin typeface="Comic Sans MS"/>
                <a:cs typeface="Comic Sans MS"/>
              </a:rPr>
              <a:t> 0, so </a:t>
            </a:r>
            <a:r>
              <a:rPr lang="en-US" sz="4800" dirty="0" err="1" smtClean="0">
                <a:solidFill>
                  <a:srgbClr val="FF0000"/>
                </a:solidFill>
                <a:latin typeface="Comic Sans MS"/>
                <a:cs typeface="Comic Sans MS"/>
              </a:rPr>
              <a:t>m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&gt;</a:t>
            </a:r>
            <a:r>
              <a:rPr lang="en-US" sz="4800" dirty="0" smtClean="0">
                <a:latin typeface="Comic Sans MS"/>
                <a:cs typeface="Comic Sans MS"/>
              </a:rPr>
              <a:t> 0, and</a:t>
            </a:r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161916"/>
              </p:ext>
            </p:extLst>
          </p:nvPr>
        </p:nvGraphicFramePr>
        <p:xfrm>
          <a:off x="138392" y="4270375"/>
          <a:ext cx="8772526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7" name="Equation" r:id="rId5" imgW="2501900" imgH="469900" progId="Equation.DSMT4">
                  <p:embed/>
                </p:oleObj>
              </mc:Choice>
              <mc:Fallback>
                <p:oleObj name="Equation" r:id="rId5" imgW="2501900" imgH="469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392" y="4270375"/>
                        <a:ext cx="8772526" cy="164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 bwMode="auto">
          <a:xfrm>
            <a:off x="390782" y="2420767"/>
            <a:ext cx="7756168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Proof by WOP.  Let </a:t>
            </a:r>
            <a:r>
              <a:rPr lang="en-US" sz="4800" dirty="0" err="1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 be</a:t>
            </a:r>
          </a:p>
          <a:p>
            <a:r>
              <a:rPr lang="en-US" sz="4800" dirty="0" smtClean="0">
                <a:latin typeface="Comic Sans MS" pitchFamily="66" charset="0"/>
              </a:rPr>
              <a:t>smallest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with </a:t>
            </a:r>
            <a:r>
              <a:rPr lang="en-US" sz="4800" b="1" dirty="0" smtClean="0">
                <a:solidFill>
                  <a:srgbClr val="F60000"/>
                </a:solidFill>
                <a:latin typeface="Euclid Symbol" charset="2"/>
                <a:cs typeface="Euclid Symbol" charset="2"/>
              </a:rPr>
              <a:t>≠</a:t>
            </a:r>
            <a:r>
              <a:rPr lang="en-US" sz="4800" dirty="0" smtClean="0">
                <a:latin typeface="Euclid Symbol" charset="2"/>
                <a:cs typeface="Euclid Symbol" charset="2"/>
              </a:rPr>
              <a:t>. 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Well Ordering principle</a:t>
            </a:r>
          </a:p>
        </p:txBody>
      </p:sp>
      <p:sp>
        <p:nvSpPr>
          <p:cNvPr id="229379" name="Text Box 3"/>
          <p:cNvSpPr txBox="1">
            <a:spLocks noChangeArrowheads="1"/>
          </p:cNvSpPr>
          <p:nvPr/>
        </p:nvSpPr>
        <p:spPr bwMode="auto">
          <a:xfrm>
            <a:off x="1143000" y="1339850"/>
            <a:ext cx="6660799" cy="30469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atin typeface="Comic Sans MS" pitchFamily="66" charset="0"/>
              </a:rPr>
              <a:t>Every nonempty set of</a:t>
            </a:r>
          </a:p>
          <a:p>
            <a:pPr algn="ctr"/>
            <a:r>
              <a:rPr lang="en-US" sz="4800" i="1" dirty="0">
                <a:solidFill>
                  <a:srgbClr val="0066FF"/>
                </a:solidFill>
                <a:latin typeface="Comic Sans MS" pitchFamily="66" charset="0"/>
              </a:rPr>
              <a:t>nonnegative integers</a:t>
            </a:r>
            <a:endParaRPr lang="en-US" sz="4800" dirty="0">
              <a:latin typeface="Comic Sans MS" pitchFamily="66" charset="0"/>
            </a:endParaRPr>
          </a:p>
          <a:p>
            <a:pPr algn="ctr"/>
            <a:r>
              <a:rPr lang="en-US" sz="4800" dirty="0">
                <a:latin typeface="Comic Sans MS" pitchFamily="66" charset="0"/>
              </a:rPr>
              <a:t>has a </a:t>
            </a:r>
          </a:p>
          <a:p>
            <a:pPr algn="ctr"/>
            <a:r>
              <a:rPr lang="en-US" sz="4800" i="1" dirty="0">
                <a:solidFill>
                  <a:srgbClr val="0066FF"/>
                </a:solidFill>
                <a:latin typeface="Comic Sans MS" pitchFamily="66" charset="0"/>
              </a:rPr>
              <a:t>least element.</a:t>
            </a:r>
          </a:p>
        </p:txBody>
      </p:sp>
      <p:sp>
        <p:nvSpPr>
          <p:cNvPr id="229381" name="Text Box 5"/>
          <p:cNvSpPr txBox="1">
            <a:spLocks noChangeArrowheads="1"/>
          </p:cNvSpPr>
          <p:nvPr/>
        </p:nvSpPr>
        <p:spPr bwMode="auto">
          <a:xfrm>
            <a:off x="261938" y="4309408"/>
            <a:ext cx="8816837" cy="193899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FF6600"/>
                </a:solidFill>
                <a:latin typeface="Comic Sans MS" pitchFamily="66" charset="0"/>
              </a:rPr>
              <a:t>Familiar?</a:t>
            </a:r>
            <a:r>
              <a:rPr lang="en-US" sz="4000" dirty="0">
                <a:latin typeface="Comic Sans MS" pitchFamily="66" charset="0"/>
              </a:rPr>
              <a:t>   </a:t>
            </a:r>
            <a:r>
              <a:rPr lang="en-US" sz="4000" dirty="0" smtClean="0">
                <a:latin typeface="Comic Sans MS" pitchFamily="66" charset="0"/>
              </a:rPr>
              <a:t>Now </a:t>
            </a:r>
            <a:r>
              <a:rPr lang="en-US" sz="4000" dirty="0">
                <a:latin typeface="Comic Sans MS" pitchFamily="66" charset="0"/>
              </a:rPr>
              <a:t>you mention it, 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Yes.</a:t>
            </a:r>
            <a:endParaRPr lang="en-US" sz="4000" dirty="0">
              <a:latin typeface="Comic Sans MS" pitchFamily="66" charset="0"/>
            </a:endParaRPr>
          </a:p>
          <a:p>
            <a:r>
              <a:rPr lang="en-US" sz="4000" dirty="0">
                <a:solidFill>
                  <a:srgbClr val="FF6600"/>
                </a:solidFill>
                <a:latin typeface="Comic Sans MS" pitchFamily="66" charset="0"/>
              </a:rPr>
              <a:t>Obvious?</a:t>
            </a:r>
            <a:r>
              <a:rPr lang="en-US" sz="4000" dirty="0">
                <a:latin typeface="Comic Sans MS" pitchFamily="66" charset="0"/>
              </a:rPr>
              <a:t> 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Yes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.</a:t>
            </a:r>
            <a:endParaRPr lang="en-US" sz="4000" dirty="0">
              <a:latin typeface="Comic Sans MS" pitchFamily="66" charset="0"/>
            </a:endParaRPr>
          </a:p>
          <a:p>
            <a:r>
              <a:rPr lang="en-US" sz="4000" dirty="0">
                <a:solidFill>
                  <a:srgbClr val="FF6600"/>
                </a:solidFill>
                <a:latin typeface="Comic Sans MS" pitchFamily="66" charset="0"/>
              </a:rPr>
              <a:t>Trivial?   </a:t>
            </a:r>
            <a:r>
              <a:rPr lang="en-US" sz="4000" dirty="0" smtClean="0">
                <a:latin typeface="Comic Sans MS" pitchFamily="66" charset="0"/>
              </a:rPr>
              <a:t> 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Yes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.</a:t>
            </a:r>
            <a:r>
              <a:rPr lang="en-US" sz="4000" dirty="0">
                <a:latin typeface="Comic Sans MS" pitchFamily="66" charset="0"/>
              </a:rPr>
              <a:t> But </a:t>
            </a:r>
            <a:r>
              <a:rPr lang="en-US" sz="4000" dirty="0">
                <a:solidFill>
                  <a:srgbClr val="FF0000"/>
                </a:solidFill>
                <a:latin typeface="Comic Sans MS" pitchFamily="66" charset="0"/>
              </a:rPr>
              <a:t>watch out: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2144713" y="2057400"/>
            <a:ext cx="1841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4400" i="1">
              <a:solidFill>
                <a:srgbClr val="0066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81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655" y="315656"/>
            <a:ext cx="7086600" cy="1143000"/>
          </a:xfrm>
        </p:spPr>
        <p:txBody>
          <a:bodyPr/>
          <a:lstStyle/>
          <a:p>
            <a:r>
              <a:rPr lang="en-US" dirty="0" smtClean="0"/>
              <a:t>Geometric sums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17892" y="1042110"/>
          <a:ext cx="7194887" cy="1487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1" name="Equation" r:id="rId3" imgW="2273300" imgH="469900" progId="Equation.DSMT4">
                  <p:embed/>
                </p:oleObj>
              </mc:Choice>
              <mc:Fallback>
                <p:oleObj name="Equation" r:id="rId3" imgW="22733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892" y="1042110"/>
                        <a:ext cx="7194887" cy="14872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282935" y="3070961"/>
            <a:ext cx="8266308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            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800" dirty="0" smtClean="0">
                <a:latin typeface="Comic Sans MS" pitchFamily="66" charset="0"/>
              </a:rPr>
              <a:t>             But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latin typeface="Euclid Symbol" charset="2"/>
                <a:cs typeface="Euclid Symbol" charset="2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for</a:t>
            </a:r>
          </a:p>
          <a:p>
            <a:r>
              <a:rPr lang="en-US" sz="4800" dirty="0" smtClean="0">
                <a:latin typeface="Euclid Symbol" charset="2"/>
                <a:cs typeface="Euclid Symbol" charset="2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latin typeface="Euclid Symbol" charset="2"/>
                <a:cs typeface="Euclid Symbol" charset="2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latin typeface="Comic Sans MS"/>
                <a:cs typeface="Comic Sans MS"/>
              </a:rPr>
              <a:t> 0, so </a:t>
            </a:r>
            <a:r>
              <a:rPr lang="en-US" sz="4800" dirty="0" err="1" smtClean="0">
                <a:solidFill>
                  <a:srgbClr val="FF0000"/>
                </a:solidFill>
                <a:latin typeface="Comic Sans MS"/>
                <a:cs typeface="Comic Sans MS"/>
              </a:rPr>
              <a:t>m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&gt;</a:t>
            </a:r>
            <a:r>
              <a:rPr lang="en-US" sz="4800" dirty="0" smtClean="0">
                <a:latin typeface="Comic Sans MS"/>
                <a:cs typeface="Comic Sans MS"/>
              </a:rPr>
              <a:t> 0, and</a:t>
            </a:r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6287552"/>
              </p:ext>
            </p:extLst>
          </p:nvPr>
        </p:nvGraphicFramePr>
        <p:xfrm>
          <a:off x="269733" y="4270375"/>
          <a:ext cx="8416925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2" name="Equation" r:id="rId5" imgW="2400300" imgH="469900" progId="Equation.DSMT4">
                  <p:embed/>
                </p:oleObj>
              </mc:Choice>
              <mc:Fallback>
                <p:oleObj name="Equation" r:id="rId5" imgW="24003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33" y="4270375"/>
                        <a:ext cx="8416925" cy="164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 bwMode="auto">
          <a:xfrm>
            <a:off x="390782" y="2420767"/>
            <a:ext cx="7756168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Proof by WOP.  Let </a:t>
            </a:r>
            <a:r>
              <a:rPr lang="en-US" sz="4800" dirty="0" err="1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 be</a:t>
            </a:r>
          </a:p>
          <a:p>
            <a:r>
              <a:rPr lang="en-US" sz="4800" dirty="0" smtClean="0">
                <a:latin typeface="Comic Sans MS" pitchFamily="66" charset="0"/>
              </a:rPr>
              <a:t>smallest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with </a:t>
            </a:r>
            <a:r>
              <a:rPr lang="en-US" sz="4800" b="1" dirty="0" smtClean="0">
                <a:solidFill>
                  <a:srgbClr val="F60000"/>
                </a:solidFill>
                <a:latin typeface="Euclid Symbol" charset="2"/>
                <a:cs typeface="Euclid Symbol" charset="2"/>
              </a:rPr>
              <a:t>≠</a:t>
            </a:r>
            <a:r>
              <a:rPr lang="en-US" sz="4800" dirty="0" smtClean="0">
                <a:latin typeface="Euclid Symbol" charset="2"/>
                <a:cs typeface="Euclid Symbol" charset="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3073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447800" y="293944"/>
            <a:ext cx="7086600" cy="1143000"/>
          </a:xfrm>
        </p:spPr>
        <p:txBody>
          <a:bodyPr/>
          <a:lstStyle/>
          <a:p>
            <a:r>
              <a:rPr lang="en-US" dirty="0" smtClean="0"/>
              <a:t>Geometric sums</a:t>
            </a:r>
            <a:endParaRPr lang="en-US" dirty="0"/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6508903"/>
              </p:ext>
            </p:extLst>
          </p:nvPr>
        </p:nvGraphicFramePr>
        <p:xfrm>
          <a:off x="947738" y="976313"/>
          <a:ext cx="7075487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4" name="Equation" r:id="rId3" imgW="2235200" imgH="469900" progId="Equation.DSMT4">
                  <p:embed/>
                </p:oleObj>
              </mc:Choice>
              <mc:Fallback>
                <p:oleObj name="Equation" r:id="rId3" imgW="22352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738" y="976313"/>
                        <a:ext cx="7075487" cy="148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 bwMode="auto">
          <a:xfrm>
            <a:off x="627771" y="2060584"/>
            <a:ext cx="6068864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add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5400" baseline="30000" dirty="0" err="1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 to both sides 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1963445"/>
              </p:ext>
            </p:extLst>
          </p:nvPr>
        </p:nvGraphicFramePr>
        <p:xfrm>
          <a:off x="454025" y="2767013"/>
          <a:ext cx="8043863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5" name="Equation" r:id="rId5" imgW="2451100" imgH="228600" progId="Equation.DSMT4">
                  <p:embed/>
                </p:oleObj>
              </mc:Choice>
              <mc:Fallback>
                <p:oleObj name="Equation" r:id="rId5" imgW="245110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" y="2767013"/>
                        <a:ext cx="8043863" cy="750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876205"/>
              </p:ext>
            </p:extLst>
          </p:nvPr>
        </p:nvGraphicFramePr>
        <p:xfrm>
          <a:off x="369888" y="3446463"/>
          <a:ext cx="4083050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6" name="Equation" r:id="rId7" imgW="1244600" imgH="469900" progId="Equation.DSMT4">
                  <p:embed/>
                </p:oleObj>
              </mc:Choice>
              <mc:Fallback>
                <p:oleObj name="Equation" r:id="rId7" imgW="1244600" imgH="469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8" y="3446463"/>
                        <a:ext cx="4083050" cy="1543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018333" y="3371625"/>
          <a:ext cx="2536908" cy="1676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7" name="Equation" r:id="rId9" imgW="711200" imgH="469900" progId="Equation.DSMT4">
                  <p:embed/>
                </p:oleObj>
              </mc:Choice>
              <mc:Fallback>
                <p:oleObj name="Equation" r:id="rId9" imgW="711200" imgH="4699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8333" y="3371625"/>
                        <a:ext cx="2536908" cy="16761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 bwMode="auto">
          <a:xfrm>
            <a:off x="386791" y="5006425"/>
            <a:ext cx="7934994" cy="150810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so </a:t>
            </a:r>
            <a:r>
              <a:rPr lang="en-US" sz="48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latin typeface="Comic Sans MS" pitchFamily="66" charset="0"/>
              </a:rPr>
              <a:t> at </a:t>
            </a:r>
            <a:r>
              <a:rPr lang="en-US" sz="4800" dirty="0" err="1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,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740074"/>
                </a:solidFill>
                <a:latin typeface="Comic Sans MS" pitchFamily="66" charset="0"/>
              </a:rPr>
              <a:t>contradicting</a:t>
            </a:r>
            <a:r>
              <a:rPr lang="en-US" sz="4800" dirty="0" smtClean="0">
                <a:solidFill>
                  <a:srgbClr val="EE0000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solidFill>
                  <a:srgbClr val="EE0000"/>
                </a:solidFill>
                <a:latin typeface="Euclid Symbol" charset="2"/>
                <a:cs typeface="Euclid Symbol" charset="2"/>
              </a:rPr>
              <a:t>≠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: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there is no counterexample.</a:t>
            </a:r>
          </a:p>
        </p:txBody>
      </p:sp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3869645" y="3458370"/>
          <a:ext cx="2166937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8" name="Equation" r:id="rId11" imgW="660400" imgH="469900" progId="Equation.DSMT4">
                  <p:embed/>
                </p:oleObj>
              </mc:Choice>
              <mc:Fallback>
                <p:oleObj name="Equation" r:id="rId11" imgW="660400" imgH="4699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9645" y="3458370"/>
                        <a:ext cx="2166937" cy="1543050"/>
                      </a:xfrm>
                      <a:prstGeom prst="rect">
                        <a:avLst/>
                      </a:prstGeom>
                      <a:solidFill>
                        <a:srgbClr val="D7E5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Well Ordering Principle Proofs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10600" cy="5029200"/>
          </a:xfrm>
        </p:spPr>
        <p:txBody>
          <a:bodyPr>
            <a:noAutofit/>
          </a:bodyPr>
          <a:lstStyle/>
          <a:p>
            <a:pPr eaLnBrk="1" hangingPunct="1">
              <a:buFontTx/>
              <a:buNone/>
            </a:pPr>
            <a:r>
              <a:rPr lang="en-US" sz="3800" dirty="0" smtClean="0"/>
              <a:t>To prove </a:t>
            </a:r>
            <a:r>
              <a:rPr lang="en-US" sz="3800" dirty="0" smtClean="0">
                <a:solidFill>
                  <a:srgbClr val="0033CC"/>
                </a:solidFill>
                <a:sym typeface="Euclid Symbol" pitchFamily="18" charset="2"/>
              </a:rPr>
              <a:t>                        </a:t>
            </a:r>
            <a:r>
              <a:rPr lang="en-US" sz="3800" dirty="0" smtClean="0"/>
              <a:t>using WOP:  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3800" dirty="0" smtClean="0"/>
              <a:t>define set of counterexamples </a:t>
            </a:r>
          </a:p>
          <a:p>
            <a:pPr eaLnBrk="1" hangingPunct="1"/>
            <a:endParaRPr lang="en-US" sz="3800" dirty="0" smtClean="0"/>
          </a:p>
          <a:p>
            <a:pPr eaLnBrk="1" hangingPunct="1">
              <a:buFont typeface="Arial"/>
              <a:buChar char="•"/>
            </a:pPr>
            <a:r>
              <a:rPr lang="en-US" sz="3800" dirty="0" smtClean="0"/>
              <a:t>assume </a:t>
            </a:r>
            <a:r>
              <a:rPr lang="en-US" sz="3800" dirty="0" smtClean="0">
                <a:solidFill>
                  <a:srgbClr val="0033CC"/>
                </a:solidFill>
              </a:rPr>
              <a:t>C</a:t>
            </a:r>
            <a:r>
              <a:rPr lang="en-US" sz="3800" dirty="0" smtClean="0"/>
              <a:t> is not empty.  By WOP, have minimum element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3800" dirty="0" smtClean="0"/>
              <a:t>Reach a </a:t>
            </a:r>
            <a:r>
              <a:rPr lang="en-US" sz="3800" dirty="0" smtClean="0">
                <a:solidFill>
                  <a:srgbClr val="C00000"/>
                </a:solidFill>
              </a:rPr>
              <a:t>contradiction</a:t>
            </a:r>
            <a:r>
              <a:rPr lang="en-US" sz="3800" dirty="0" smtClean="0"/>
              <a:t> </a:t>
            </a:r>
            <a:r>
              <a:rPr lang="en-US" sz="3800" i="1" dirty="0" smtClean="0"/>
              <a:t>somehow</a:t>
            </a:r>
            <a:r>
              <a:rPr lang="en-US" sz="3800" dirty="0" smtClean="0"/>
              <a:t> …</a:t>
            </a:r>
          </a:p>
          <a:p>
            <a:r>
              <a:rPr lang="en-US" sz="3800" dirty="0" smtClean="0"/>
              <a:t>  usually by finding          with </a:t>
            </a:r>
            <a:r>
              <a:rPr lang="en-US" sz="3800" dirty="0" err="1" smtClean="0">
                <a:solidFill>
                  <a:srgbClr val="FF33CC"/>
                </a:solidFill>
              </a:rPr>
              <a:t>c</a:t>
            </a:r>
            <a:r>
              <a:rPr lang="en-US" sz="3800" dirty="0" smtClean="0">
                <a:solidFill>
                  <a:srgbClr val="FF33CC"/>
                </a:solidFill>
              </a:rPr>
              <a:t> </a:t>
            </a:r>
            <a:r>
              <a:rPr lang="en-US" sz="3800" b="1" dirty="0" smtClean="0">
                <a:solidFill>
                  <a:srgbClr val="EE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3800" dirty="0" smtClean="0"/>
              <a:t> </a:t>
            </a:r>
            <a:r>
              <a:rPr lang="en-US" sz="3800" dirty="0" err="1" smtClean="0">
                <a:solidFill>
                  <a:srgbClr val="FF0000"/>
                </a:solidFill>
              </a:rPr>
              <a:t>m</a:t>
            </a:r>
            <a:endParaRPr lang="en-US" sz="38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438400" y="1354951"/>
          <a:ext cx="3341594" cy="860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5" name="Equation" r:id="rId4" imgW="838200" imgH="215900" progId="Equation.DSMT4">
                  <p:embed/>
                </p:oleObj>
              </mc:Choice>
              <mc:Fallback>
                <p:oleObj name="Equation" r:id="rId4" imgW="838200" imgH="215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354951"/>
                        <a:ext cx="3341594" cy="8607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6"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1651001" y="2614935"/>
          <a:ext cx="5435599" cy="1118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7" name="Equation" r:id="rId8" imgW="1663700" imgH="342900" progId="Equation.DSMT4">
                  <p:embed/>
                </p:oleObj>
              </mc:Choice>
              <mc:Fallback>
                <p:oleObj name="Equation" r:id="rId8" imgW="1663700" imgH="342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1" y="2614935"/>
                        <a:ext cx="5435599" cy="11188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791200" y="4114800"/>
          <a:ext cx="164592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8" name="Equation" r:id="rId10" imgW="419100" imgH="190500" progId="Equation.DSMT4">
                  <p:embed/>
                </p:oleObj>
              </mc:Choice>
              <mc:Fallback>
                <p:oleObj name="Equation" r:id="rId10" imgW="419100" imgH="1905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114800"/>
                        <a:ext cx="164592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4495800" y="5562600"/>
          <a:ext cx="144598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9" name="Equation" r:id="rId12" imgW="368300" imgH="190500" progId="Equation.DSMT4">
                  <p:embed/>
                </p:oleObj>
              </mc:Choice>
              <mc:Fallback>
                <p:oleObj name="Equation" r:id="rId12" imgW="368300" imgH="1905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562600"/>
                        <a:ext cx="144598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9" name="TextBox 8"/>
          <p:cNvSpPr txBox="1"/>
          <p:nvPr/>
        </p:nvSpPr>
        <p:spPr bwMode="auto">
          <a:xfrm>
            <a:off x="555692" y="5520524"/>
            <a:ext cx="7880215" cy="727415"/>
          </a:xfrm>
          <a:prstGeom prst="rect">
            <a:avLst/>
          </a:prstGeom>
          <a:ln w="9525">
            <a:noFill/>
            <a:miter lim="800000"/>
            <a:headEnd/>
            <a:tailEnd type="none" w="lg" len="lg"/>
          </a:ln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     …or by proving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  <a:latin typeface="Comic Sans MS" pitchFamily="66" charset="0"/>
              </a:rPr>
              <a:t>P(</a:t>
            </a:r>
            <a:r>
              <a:rPr lang="en-US" sz="4000" dirty="0" err="1" smtClean="0">
                <a:solidFill>
                  <a:srgbClr val="FF0000"/>
                </a:solidFill>
                <a:latin typeface="Comic Sans MS" pitchFamily="66" charset="0"/>
              </a:rPr>
              <a:t>m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             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55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654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</a:pPr>
            <a:r>
              <a:rPr lang="en-US" sz="9600" smtClean="0">
                <a:sym typeface="Euclid Symbol"/>
              </a:rPr>
              <a:t>1</a:t>
            </a:r>
            <a:r>
              <a:rPr lang="en-US" sz="9600" smtClean="0">
                <a:latin typeface="ＭＳ ゴシック"/>
                <a:ea typeface="ＭＳ ゴシック"/>
                <a:cs typeface="ＭＳ ゴシック"/>
                <a:sym typeface="Euclid Symbol"/>
              </a:rPr>
              <a:t>−</a:t>
            </a:r>
            <a:r>
              <a:rPr lang="en-US" sz="9600" dirty="0" smtClean="0">
                <a:sym typeface="Euclid Symbol"/>
              </a:rPr>
              <a:t>4</a:t>
            </a:r>
            <a:endParaRPr lang="en-US" sz="96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143000" y="1339850"/>
            <a:ext cx="6660799" cy="30469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atin typeface="Comic Sans MS" pitchFamily="66" charset="0"/>
              </a:rPr>
              <a:t>Every nonempty set of</a:t>
            </a:r>
          </a:p>
          <a:p>
            <a:pPr algn="ctr"/>
            <a:r>
              <a:rPr lang="en-US" sz="4800" i="1" dirty="0">
                <a:solidFill>
                  <a:srgbClr val="0066FF"/>
                </a:solidFill>
                <a:latin typeface="Comic Sans MS" pitchFamily="66" charset="0"/>
              </a:rPr>
              <a:t>nonnegative integers</a:t>
            </a:r>
            <a:endParaRPr lang="en-US" sz="4800" dirty="0">
              <a:latin typeface="Comic Sans MS" pitchFamily="66" charset="0"/>
            </a:endParaRPr>
          </a:p>
          <a:p>
            <a:pPr algn="ctr"/>
            <a:r>
              <a:rPr lang="en-US" sz="4800" dirty="0">
                <a:latin typeface="Comic Sans MS" pitchFamily="66" charset="0"/>
              </a:rPr>
              <a:t>has a </a:t>
            </a:r>
          </a:p>
          <a:p>
            <a:pPr algn="ctr"/>
            <a:r>
              <a:rPr lang="en-US" sz="4800" i="1" dirty="0">
                <a:solidFill>
                  <a:srgbClr val="0066FF"/>
                </a:solidFill>
                <a:latin typeface="Comic Sans MS" pitchFamily="66" charset="0"/>
              </a:rPr>
              <a:t>least element.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Well Ordering principle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2144713" y="2057400"/>
            <a:ext cx="1841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4400" i="1">
              <a:solidFill>
                <a:srgbClr val="0066FF"/>
              </a:solidFill>
            </a:endParaRPr>
          </a:p>
        </p:txBody>
      </p:sp>
      <p:sp useBgFill="1">
        <p:nvSpPr>
          <p:cNvPr id="7" name="TextBox 6"/>
          <p:cNvSpPr txBox="1"/>
          <p:nvPr/>
        </p:nvSpPr>
        <p:spPr>
          <a:xfrm>
            <a:off x="5029200" y="2057400"/>
            <a:ext cx="3124200" cy="838200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r>
              <a:rPr lang="en-US" sz="5400" dirty="0" err="1" smtClean="0">
                <a:solidFill>
                  <a:srgbClr val="FF0000"/>
                </a:solidFill>
                <a:latin typeface="Comic Sans MS" pitchFamily="66" charset="0"/>
              </a:rPr>
              <a:t>rationals</a:t>
            </a:r>
            <a:endParaRPr lang="en-US" sz="5400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76600" y="4648200"/>
            <a:ext cx="2362200" cy="1676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8800" dirty="0" smtClean="0">
                <a:solidFill>
                  <a:srgbClr val="FF0000"/>
                </a:solidFill>
                <a:latin typeface="Comic Sans MS" pitchFamily="66" charset="0"/>
              </a:rPr>
              <a:t>NO!</a:t>
            </a:r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Well Ordering principle</a:t>
            </a:r>
          </a:p>
        </p:txBody>
      </p:sp>
      <p:sp>
        <p:nvSpPr>
          <p:cNvPr id="229379" name="Text Box 3"/>
          <p:cNvSpPr txBox="1">
            <a:spLocks noChangeArrowheads="1"/>
          </p:cNvSpPr>
          <p:nvPr/>
        </p:nvSpPr>
        <p:spPr bwMode="auto">
          <a:xfrm>
            <a:off x="1698625" y="1339850"/>
            <a:ext cx="6117380" cy="280076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latin typeface="Comic Sans MS" pitchFamily="66" charset="0"/>
              </a:rPr>
              <a:t>Every nonempty set of</a:t>
            </a:r>
          </a:p>
          <a:p>
            <a:pPr algn="ctr"/>
            <a:r>
              <a:rPr lang="en-US" sz="4400" i="1" dirty="0">
                <a:solidFill>
                  <a:srgbClr val="0066FF"/>
                </a:solidFill>
                <a:latin typeface="Comic Sans MS" pitchFamily="66" charset="0"/>
              </a:rPr>
              <a:t>nonnegative integers</a:t>
            </a:r>
            <a:endParaRPr lang="en-US" sz="4400" dirty="0">
              <a:latin typeface="Comic Sans MS" pitchFamily="66" charset="0"/>
            </a:endParaRPr>
          </a:p>
          <a:p>
            <a:pPr algn="ctr"/>
            <a:r>
              <a:rPr lang="en-US" sz="4400" dirty="0">
                <a:latin typeface="Comic Sans MS" pitchFamily="66" charset="0"/>
              </a:rPr>
              <a:t>has a </a:t>
            </a:r>
          </a:p>
          <a:p>
            <a:pPr algn="ctr"/>
            <a:r>
              <a:rPr lang="en-US" sz="4400" i="1" dirty="0">
                <a:solidFill>
                  <a:srgbClr val="0066FF"/>
                </a:solidFill>
                <a:latin typeface="Comic Sans MS" pitchFamily="66" charset="0"/>
              </a:rPr>
              <a:t>least element.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2144713" y="2057400"/>
            <a:ext cx="1841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4400" i="1">
              <a:solidFill>
                <a:srgbClr val="0066FF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057400" y="2438400"/>
            <a:ext cx="3124200" cy="1588"/>
          </a:xfrm>
          <a:prstGeom prst="line">
            <a:avLst/>
          </a:prstGeom>
          <a:ln w="762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76600" y="4648200"/>
            <a:ext cx="2362200" cy="1676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8800" dirty="0" smtClean="0">
                <a:solidFill>
                  <a:srgbClr val="FF0000"/>
                </a:solidFill>
                <a:latin typeface="Comic Sans MS" pitchFamily="66" charset="0"/>
              </a:rPr>
              <a:t>NO!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365175" y="1930928"/>
            <a:ext cx="8410475" cy="31393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omic Sans MS" pitchFamily="66" charset="0"/>
              </a:rPr>
              <a:t>For rest of this talk,</a:t>
            </a:r>
          </a:p>
          <a:p>
            <a:r>
              <a:rPr lang="en-US" sz="6600" dirty="0" smtClean="0">
                <a:latin typeface="Comic Sans MS" pitchFamily="66" charset="0"/>
              </a:rPr>
              <a:t>“number” means</a:t>
            </a:r>
          </a:p>
          <a:p>
            <a:r>
              <a:rPr lang="en-US" sz="6600" dirty="0" smtClean="0">
                <a:latin typeface="Comic Sans MS" pitchFamily="66" charset="0"/>
              </a:rPr>
              <a:t>nonnegative integer</a:t>
            </a:r>
          </a:p>
        </p:txBody>
      </p:sp>
      <p:sp>
        <p:nvSpPr>
          <p:cNvPr id="4" name="Title Placeholder 1"/>
          <p:cNvSpPr txBox="1">
            <a:spLocks/>
          </p:cNvSpPr>
          <p:nvPr/>
        </p:nvSpPr>
        <p:spPr>
          <a:xfrm>
            <a:off x="1274625" y="304799"/>
            <a:ext cx="7603836" cy="11268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solidFill>
                  <a:srgbClr val="0000FF"/>
                </a:solidFill>
                <a:latin typeface="Euclid Math Two" charset="2"/>
                <a:cs typeface="Euclid Math Two" charset="2"/>
              </a:rPr>
              <a:t>N</a:t>
            </a:r>
            <a:r>
              <a:rPr lang="en-US" sz="3600" dirty="0" smtClean="0"/>
              <a:t> </a:t>
            </a:r>
            <a:r>
              <a:rPr lang="en-US" sz="4400" dirty="0" smtClean="0"/>
              <a:t>::= nonnegative integers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548841468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66294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 proof used Well Ordering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09600" y="1455738"/>
            <a:ext cx="7848600" cy="1508125"/>
            <a:chOff x="609600" y="1455738"/>
            <a:chExt cx="7848600" cy="1508125"/>
          </a:xfrm>
        </p:grpSpPr>
        <p:sp>
          <p:nvSpPr>
            <p:cNvPr id="9228" name="Text Box 3"/>
            <p:cNvSpPr txBox="1">
              <a:spLocks noChangeArrowheads="1"/>
            </p:cNvSpPr>
            <p:nvPr/>
          </p:nvSpPr>
          <p:spPr bwMode="auto">
            <a:xfrm>
              <a:off x="609600" y="1752601"/>
              <a:ext cx="7848600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r>
                <a:rPr lang="en-US" sz="4400" i="1" dirty="0">
                  <a:latin typeface="Comic Sans MS" pitchFamily="66" charset="0"/>
                </a:rPr>
                <a:t>Proof</a:t>
              </a:r>
              <a:r>
                <a:rPr lang="en-US" sz="4400" dirty="0">
                  <a:latin typeface="Comic Sans MS" pitchFamily="66" charset="0"/>
                </a:rPr>
                <a:t>: </a:t>
              </a:r>
              <a:r>
                <a:rPr lang="en-US" sz="4400" dirty="0" smtClean="0">
                  <a:latin typeface="Comic Sans MS" pitchFamily="66" charset="0"/>
                </a:rPr>
                <a:t>…suppose</a:t>
              </a:r>
              <a:endParaRPr lang="en-US" sz="4400" dirty="0">
                <a:latin typeface="Comic Sans MS" pitchFamily="66" charset="0"/>
              </a:endParaRPr>
            </a:p>
          </p:txBody>
        </p:sp>
        <p:graphicFrame>
          <p:nvGraphicFramePr>
            <p:cNvPr id="9220" name="Object 5"/>
            <p:cNvGraphicFramePr>
              <a:graphicFrameLocks noChangeAspect="1"/>
            </p:cNvGraphicFramePr>
            <p:nvPr/>
          </p:nvGraphicFramePr>
          <p:xfrm>
            <a:off x="4953000" y="1455738"/>
            <a:ext cx="2006600" cy="150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2" name="Equation" r:id="rId4" imgW="558720" imgH="419040" progId="Equation.DSMT4">
                    <p:embed/>
                  </p:oleObj>
                </mc:Choice>
                <mc:Fallback>
                  <p:oleObj name="Equation" r:id="rId4" imgW="558720" imgH="41904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3000" y="1455738"/>
                          <a:ext cx="2006600" cy="1508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18" name="Object 10"/>
          <p:cNvGraphicFramePr>
            <a:graphicFrameLocks noChangeAspect="1"/>
          </p:cNvGraphicFramePr>
          <p:nvPr/>
        </p:nvGraphicFramePr>
        <p:xfrm>
          <a:off x="1676400" y="180975"/>
          <a:ext cx="9906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Equation" r:id="rId6" imgW="241200" imgH="215640" progId="Equation.DSMT4">
                  <p:embed/>
                </p:oleObj>
              </mc:Choice>
              <mc:Fallback>
                <p:oleObj name="Equation" r:id="rId6" imgW="241200" imgH="2156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80975"/>
                        <a:ext cx="990600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2573" name="Text Box 13"/>
          <p:cNvSpPr txBox="1">
            <a:spLocks noChangeArrowheads="1"/>
          </p:cNvSpPr>
          <p:nvPr/>
        </p:nvSpPr>
        <p:spPr bwMode="auto">
          <a:xfrm>
            <a:off x="533400" y="2896850"/>
            <a:ext cx="7856537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…can </a:t>
            </a:r>
            <a:r>
              <a:rPr lang="en-US" sz="4400" dirty="0">
                <a:solidFill>
                  <a:srgbClr val="FF33CC"/>
                </a:solidFill>
                <a:latin typeface="Comic Sans MS" pitchFamily="66" charset="0"/>
              </a:rPr>
              <a:t>always</a:t>
            </a:r>
            <a:r>
              <a:rPr lang="en-US" sz="4400" dirty="0">
                <a:latin typeface="Comic Sans MS" pitchFamily="66" charset="0"/>
              </a:rPr>
              <a:t> find such 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m</a:t>
            </a:r>
            <a:r>
              <a:rPr lang="en-US" sz="4400" dirty="0" smtClean="0">
                <a:latin typeface="Comic Sans MS" pitchFamily="66" charset="0"/>
              </a:rPr>
              <a:t>, 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4400" b="1" dirty="0" smtClean="0">
                <a:solidFill>
                  <a:srgbClr val="0033CC"/>
                </a:solidFill>
                <a:latin typeface="Times New (W1)" pitchFamily="18" charset="0"/>
              </a:rPr>
              <a:t>&gt;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0</a:t>
            </a:r>
            <a:endParaRPr lang="en-US" sz="4400" dirty="0">
              <a:solidFill>
                <a:srgbClr val="0033CC"/>
              </a:solidFill>
              <a:latin typeface="Comic Sans MS" pitchFamily="66" charset="0"/>
            </a:endParaRPr>
          </a:p>
          <a:p>
            <a:r>
              <a:rPr lang="en-US" sz="4400" i="1" dirty="0">
                <a:latin typeface="Comic Sans MS" pitchFamily="66" charset="0"/>
              </a:rPr>
              <a:t>without common factors</a:t>
            </a:r>
            <a:r>
              <a:rPr lang="en-US" sz="4400" dirty="0">
                <a:latin typeface="Comic Sans MS" pitchFamily="66" charset="0"/>
              </a:rPr>
              <a:t>…</a:t>
            </a:r>
          </a:p>
        </p:txBody>
      </p:sp>
      <p:sp>
        <p:nvSpPr>
          <p:cNvPr id="322574" name="Rectangle 14"/>
          <p:cNvSpPr>
            <a:spLocks noChangeArrowheads="1"/>
          </p:cNvSpPr>
          <p:nvPr/>
        </p:nvSpPr>
        <p:spPr bwMode="auto">
          <a:xfrm>
            <a:off x="2362200" y="4343400"/>
            <a:ext cx="4648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5400" dirty="0">
                <a:latin typeface="Comic Sans MS" pitchFamily="66" charset="0"/>
              </a:rPr>
              <a:t>why</a:t>
            </a:r>
            <a:r>
              <a:rPr lang="en-US" sz="5400" dirty="0">
                <a:solidFill>
                  <a:srgbClr val="0D05A7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FF33CC"/>
                </a:solidFill>
                <a:latin typeface="Comic Sans MS" pitchFamily="66" charset="0"/>
              </a:rPr>
              <a:t>always</a:t>
            </a:r>
            <a:r>
              <a:rPr lang="en-US" sz="5400" i="1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?</a:t>
            </a:r>
            <a:endParaRPr lang="en-US" sz="54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73" grpId="0"/>
      <p:bldP spid="32257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Proof using Well Ordering</a:t>
            </a:r>
          </a:p>
        </p:txBody>
      </p:sp>
      <p:sp>
        <p:nvSpPr>
          <p:cNvPr id="10246" name="Text Box 9"/>
          <p:cNvSpPr txBox="1">
            <a:spLocks noChangeArrowheads="1"/>
          </p:cNvSpPr>
          <p:nvPr/>
        </p:nvSpPr>
        <p:spPr bwMode="auto">
          <a:xfrm>
            <a:off x="685800" y="1531203"/>
            <a:ext cx="8000507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F</a:t>
            </a: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ind </a:t>
            </a:r>
            <a:r>
              <a:rPr lang="en-US" sz="4800" i="1" dirty="0" smtClean="0">
                <a:latin typeface="Comic Sans MS" pitchFamily="66" charset="0"/>
                <a:sym typeface="Euclid Symbol" pitchFamily="18" charset="2"/>
              </a:rPr>
              <a:t>smallest</a:t>
            </a: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 number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err="1">
                <a:latin typeface="Comic Sans MS" pitchFamily="66" charset="0"/>
              </a:rPr>
              <a:t>s.t.</a:t>
            </a:r>
            <a:endParaRPr lang="en-US" sz="4800" dirty="0">
              <a:latin typeface="Comic Sans MS" pitchFamily="66" charset="0"/>
            </a:endParaRPr>
          </a:p>
        </p:txBody>
      </p:sp>
      <p:graphicFrame>
        <p:nvGraphicFramePr>
          <p:cNvPr id="351242" name="Object 10"/>
          <p:cNvGraphicFramePr>
            <a:graphicFrameLocks noChangeAspect="1"/>
          </p:cNvGraphicFramePr>
          <p:nvPr/>
        </p:nvGraphicFramePr>
        <p:xfrm>
          <a:off x="561975" y="2124075"/>
          <a:ext cx="2686050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Equation" r:id="rId4" imgW="596880" imgH="419040" progId="Equation.DSMT4">
                  <p:embed/>
                </p:oleObj>
              </mc:Choice>
              <mc:Fallback>
                <p:oleObj name="Equation" r:id="rId4" imgW="596880" imgH="419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" y="2124075"/>
                        <a:ext cx="2686050" cy="189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381000" y="2514600"/>
            <a:ext cx="8001000" cy="2514600"/>
            <a:chOff x="381000" y="2514600"/>
            <a:chExt cx="8001000" cy="2514600"/>
          </a:xfrm>
        </p:grpSpPr>
        <p:sp>
          <p:nvSpPr>
            <p:cNvPr id="11" name="TextBox 10"/>
            <p:cNvSpPr txBox="1"/>
            <p:nvPr/>
          </p:nvSpPr>
          <p:spPr>
            <a:xfrm>
              <a:off x="3581400" y="2514600"/>
              <a:ext cx="4114800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4800" dirty="0" smtClean="0">
                  <a:latin typeface="Comic Sans MS" pitchFamily="66" charset="0"/>
                </a:rPr>
                <a:t>If </a:t>
              </a:r>
              <a:r>
                <a:rPr lang="en-US" sz="4800" dirty="0" smtClean="0">
                  <a:solidFill>
                    <a:srgbClr val="0033CC"/>
                  </a:solidFill>
                  <a:latin typeface="Comic Sans MS" pitchFamily="66" charset="0"/>
                </a:rPr>
                <a:t>m</a:t>
              </a:r>
              <a:r>
                <a:rPr lang="en-US" sz="4800" dirty="0" smtClean="0">
                  <a:latin typeface="Comic Sans MS" pitchFamily="66" charset="0"/>
                </a:rPr>
                <a:t>, </a:t>
              </a:r>
              <a:r>
                <a:rPr lang="en-US" sz="4800" dirty="0" smtClean="0">
                  <a:solidFill>
                    <a:srgbClr val="0033CC"/>
                  </a:solidFill>
                  <a:latin typeface="Comic Sans MS" pitchFamily="66" charset="0"/>
                </a:rPr>
                <a:t>n</a:t>
              </a:r>
              <a:r>
                <a:rPr lang="en-US" sz="4800" dirty="0" smtClean="0">
                  <a:latin typeface="Comic Sans MS" pitchFamily="66" charset="0"/>
                </a:rPr>
                <a:t> had a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1000" y="3962400"/>
              <a:ext cx="8001000" cy="10668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5400" dirty="0" smtClean="0">
                  <a:latin typeface="Comic Sans MS" pitchFamily="66" charset="0"/>
                </a:rPr>
                <a:t> </a:t>
              </a:r>
              <a:r>
                <a:rPr lang="en-US" sz="4800" dirty="0" smtClean="0">
                  <a:latin typeface="Comic Sans MS" pitchFamily="66" charset="0"/>
                </a:rPr>
                <a:t>common factor, </a:t>
              </a:r>
              <a:r>
                <a:rPr lang="en-US" sz="4800" dirty="0" smtClean="0">
                  <a:solidFill>
                    <a:srgbClr val="FF33CC"/>
                  </a:solidFill>
                  <a:latin typeface="Comic Sans MS" pitchFamily="66" charset="0"/>
                </a:rPr>
                <a:t>c</a:t>
              </a:r>
              <a:r>
                <a:rPr lang="en-US" sz="4800" dirty="0" smtClean="0">
                  <a:latin typeface="Comic Sans MS" pitchFamily="66" charset="0"/>
                </a:rPr>
                <a:t>, then</a:t>
              </a:r>
            </a:p>
          </p:txBody>
        </p:sp>
      </p:grpSp>
      <p:graphicFrame>
        <p:nvGraphicFramePr>
          <p:cNvPr id="353288" name="Object 8"/>
          <p:cNvGraphicFramePr>
            <a:graphicFrameLocks noChangeAspect="1"/>
          </p:cNvGraphicFramePr>
          <p:nvPr/>
        </p:nvGraphicFramePr>
        <p:xfrm>
          <a:off x="396875" y="4625975"/>
          <a:ext cx="3097213" cy="201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Equation" r:id="rId6" imgW="863280" imgH="558720" progId="Equation.DSMT4">
                  <p:embed/>
                </p:oleObj>
              </mc:Choice>
              <mc:Fallback>
                <p:oleObj name="Equation" r:id="rId6" imgW="863280" imgH="55872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4625975"/>
                        <a:ext cx="3097213" cy="201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733800" y="5105400"/>
            <a:ext cx="5181600" cy="1143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and 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/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c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Times" pitchFamily="18" charset="0"/>
              </a:rPr>
              <a:t>&lt;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m</a:t>
            </a:r>
            <a:endParaRPr lang="en-US" sz="4800" dirty="0" smtClean="0">
              <a:latin typeface="Comic Sans MS" pitchFamily="66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736437" y="1085273"/>
            <a:ext cx="3733800" cy="1676400"/>
          </a:xfrm>
          <a:prstGeom prst="ellipse">
            <a:avLst/>
          </a:prstGeom>
          <a:noFill/>
          <a:ln w="349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800600" y="4724400"/>
            <a:ext cx="4114800" cy="1676400"/>
          </a:xfrm>
          <a:prstGeom prst="ellipse">
            <a:avLst/>
          </a:prstGeom>
          <a:noFill/>
          <a:ln w="349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Proof using Well Ordering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4800" y="4038600"/>
            <a:ext cx="8305800" cy="19812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This </a:t>
            </a:r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</a:rPr>
              <a:t>contradiction</a:t>
            </a:r>
            <a:r>
              <a:rPr lang="en-US" sz="4800" dirty="0" smtClean="0">
                <a:latin typeface="Comic Sans MS" pitchFamily="66" charset="0"/>
              </a:rPr>
              <a:t> implies</a:t>
            </a:r>
          </a:p>
          <a:p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,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latin typeface="Comic Sans MS" pitchFamily="66" charset="0"/>
              </a:rPr>
              <a:t> have no common factors.</a:t>
            </a:r>
          </a:p>
          <a:p>
            <a:endParaRPr lang="en-US" sz="4800" dirty="0" smtClean="0">
              <a:latin typeface="Comic Sans MS" pitchFamily="66" charset="0"/>
            </a:endParaRPr>
          </a:p>
        </p:txBody>
      </p:sp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561975" y="2124075"/>
          <a:ext cx="2686050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Equation" r:id="rId4" imgW="596880" imgH="419040" progId="Equation.DSMT4">
                  <p:embed/>
                </p:oleObj>
              </mc:Choice>
              <mc:Fallback>
                <p:oleObj name="Equation" r:id="rId4" imgW="596880" imgH="419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" y="2124075"/>
                        <a:ext cx="2686050" cy="189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685800" y="1531203"/>
            <a:ext cx="8000507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F</a:t>
            </a: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ind </a:t>
            </a:r>
            <a:r>
              <a:rPr lang="en-US" sz="4800" i="1" dirty="0" smtClean="0">
                <a:latin typeface="Comic Sans MS" pitchFamily="66" charset="0"/>
                <a:sym typeface="Euclid Symbol" pitchFamily="18" charset="2"/>
              </a:rPr>
              <a:t>smallest</a:t>
            </a: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 number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err="1">
                <a:latin typeface="Comic Sans MS" pitchFamily="66" charset="0"/>
              </a:rPr>
              <a:t>s.t.</a:t>
            </a:r>
            <a:endParaRPr lang="en-US" sz="48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1962779" y="394494"/>
            <a:ext cx="3807953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Comic Sans MS" pitchFamily="66" charset="0"/>
              </a:rPr>
              <a:t>What is the</a:t>
            </a:r>
          </a:p>
        </p:txBody>
      </p:sp>
      <p:sp>
        <p:nvSpPr>
          <p:cNvPr id="3" name="TextBox 2"/>
          <p:cNvSpPr txBox="1"/>
          <p:nvPr/>
        </p:nvSpPr>
        <p:spPr bwMode="auto">
          <a:xfrm>
            <a:off x="538813" y="1450692"/>
            <a:ext cx="8072410" cy="452431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 rtlCol="0"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en-US" sz="4800" i="1" dirty="0" smtClean="0">
                <a:latin typeface="Comic Sans MS" pitchFamily="66" charset="0"/>
              </a:rPr>
              <a:t>youngest</a:t>
            </a:r>
            <a:r>
              <a:rPr lang="en-US" sz="4800" dirty="0" smtClean="0">
                <a:latin typeface="Comic Sans MS" pitchFamily="66" charset="0"/>
              </a:rPr>
              <a:t> age </a:t>
            </a:r>
            <a:r>
              <a:rPr lang="en-US" sz="4800" dirty="0">
                <a:latin typeface="Comic Sans MS" pitchFamily="66" charset="0"/>
              </a:rPr>
              <a:t>of </a:t>
            </a:r>
            <a:r>
              <a:rPr lang="en-US" sz="4800" dirty="0" smtClean="0">
                <a:latin typeface="Comic Sans MS" pitchFamily="66" charset="0"/>
              </a:rPr>
              <a:t>MIT graduate?</a:t>
            </a:r>
          </a:p>
          <a:p>
            <a:pPr marL="685800" indent="-685800">
              <a:buFont typeface="Arial"/>
              <a:buChar char="•"/>
            </a:pPr>
            <a:r>
              <a:rPr lang="en-US" sz="4800" i="1" dirty="0" smtClean="0">
                <a:latin typeface="Comic Sans MS" pitchFamily="66" charset="0"/>
              </a:rPr>
              <a:t>smallest</a:t>
            </a:r>
            <a:r>
              <a:rPr lang="en-US" sz="4800" dirty="0" smtClean="0">
                <a:latin typeface="Comic Sans MS" pitchFamily="66" charset="0"/>
              </a:rPr>
              <a:t> # neurons in any animal?</a:t>
            </a:r>
          </a:p>
          <a:p>
            <a:pPr marL="685800" indent="-685800">
              <a:buFont typeface="Arial"/>
              <a:buChar char="•"/>
            </a:pPr>
            <a:r>
              <a:rPr lang="en-US" sz="4800" i="1" dirty="0" smtClean="0">
                <a:latin typeface="Comic Sans MS" pitchFamily="66" charset="0"/>
              </a:rPr>
              <a:t>smallest</a:t>
            </a:r>
            <a:r>
              <a:rPr lang="en-US" sz="4800" dirty="0" smtClean="0">
                <a:latin typeface="Comic Sans MS" pitchFamily="66" charset="0"/>
              </a:rPr>
              <a:t> #coins = $1.17?</a:t>
            </a:r>
          </a:p>
          <a:p>
            <a:pPr marL="685800" indent="-685800">
              <a:buFont typeface="Arial"/>
              <a:buChar char="•"/>
            </a:pPr>
            <a:endParaRPr lang="en-US" sz="48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60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ALBERT20R2E20MEYER@YOGLRJUFUVWXY5M3" val="281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 type="none" w="lg" len="lg"/>
        </a:ln>
      </a:spPr>
      <a:bodyPr wrap="square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2859</TotalTime>
  <Words>691</Words>
  <Application>Microsoft Macintosh PowerPoint</Application>
  <PresentationFormat>On-screen Show (4:3)</PresentationFormat>
  <Paragraphs>152</Paragraphs>
  <Slides>23</Slides>
  <Notes>18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Equation</vt:lpstr>
      <vt:lpstr>PowerPoint Presentation</vt:lpstr>
      <vt:lpstr>Well Ordering principle</vt:lpstr>
      <vt:lpstr>Well Ordering principle</vt:lpstr>
      <vt:lpstr>Well Ordering principle</vt:lpstr>
      <vt:lpstr>PowerPoint Presentation</vt:lpstr>
      <vt:lpstr> proof used Well Ordering</vt:lpstr>
      <vt:lpstr>Proof using Well Ordering</vt:lpstr>
      <vt:lpstr>Proof using Well Ordering</vt:lpstr>
      <vt:lpstr>PowerPoint Presentation</vt:lpstr>
      <vt:lpstr>Prime Products</vt:lpstr>
      <vt:lpstr>Prime Products</vt:lpstr>
      <vt:lpstr>Prime Products</vt:lpstr>
      <vt:lpstr>Well Ordered Postage</vt:lpstr>
      <vt:lpstr>Well Ordered Postage</vt:lpstr>
      <vt:lpstr>Well Ordered Postage</vt:lpstr>
      <vt:lpstr>Well Ordered Postage</vt:lpstr>
      <vt:lpstr>Well Ordered Postage</vt:lpstr>
      <vt:lpstr>Well Ordered Postage</vt:lpstr>
      <vt:lpstr>Geometric sums</vt:lpstr>
      <vt:lpstr>Geometric sums</vt:lpstr>
      <vt:lpstr>Geometric sums</vt:lpstr>
      <vt:lpstr>Well Ordering Principle Proofs</vt:lpstr>
      <vt:lpstr>Team Problems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Albert R. Meyer</dc:creator>
  <cp:lastModifiedBy>Albert R Meyer</cp:lastModifiedBy>
  <cp:revision>387</cp:revision>
  <cp:lastPrinted>2011-09-12T11:56:20Z</cp:lastPrinted>
  <dcterms:created xsi:type="dcterms:W3CDTF">2011-02-07T23:23:10Z</dcterms:created>
  <dcterms:modified xsi:type="dcterms:W3CDTF">2012-02-07T20:59:46Z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iveCommonsLicenseID">
    <vt:lpwstr>standard&amp;commercial=n&amp;derivatives=sa&amp;jurisdiction=</vt:lpwstr>
  </property>
  <property fmtid="{D5CDD505-2E9C-101B-9397-08002B2CF9AE}" pid="3" name="CreativeCommonsLicenseURL">
    <vt:lpwstr>http://creativecommons.org/licenses/by-nc-sa/3.0/</vt:lpwstr>
  </property>
  <property fmtid="{D5CDD505-2E9C-101B-9397-08002B2CF9AE}" pid="4" name="CreativeCommonsLicenseXml">
    <vt:lpwstr>&lt;?xml version="1.0" encoding="utf-8"?&gt;&lt;result&gt;&lt;license-uri&gt;http://creativecommons.org/licenses/by-nc-sa/3.0/&lt;/license-uri&gt;&lt;license-name&gt;Attribution-Noncommercial-Share Alike 3.0 Unported&lt;/license-name&gt;&lt;rdf&gt;&lt;rdf:RDF xmlns="http://creativecommons.org/ns#" x</vt:lpwstr>
  </property>
</Properties>
</file>