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5.bin" ContentType="application/vnd.openxmlformats-officedocument.oleObject"/>
  <Override PartName="/ppt/notesSlides/notesSlide10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1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2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3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2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7"/>
  </p:notesMasterIdLst>
  <p:handoutMasterIdLst>
    <p:handoutMasterId r:id="rId18"/>
  </p:handoutMasterIdLst>
  <p:sldIdLst>
    <p:sldId id="764" r:id="rId3"/>
    <p:sldId id="790" r:id="rId4"/>
    <p:sldId id="859" r:id="rId5"/>
    <p:sldId id="863" r:id="rId6"/>
    <p:sldId id="864" r:id="rId7"/>
    <p:sldId id="865" r:id="rId8"/>
    <p:sldId id="866" r:id="rId9"/>
    <p:sldId id="867" r:id="rId10"/>
    <p:sldId id="861" r:id="rId11"/>
    <p:sldId id="806" r:id="rId12"/>
    <p:sldId id="793" r:id="rId13"/>
    <p:sldId id="794" r:id="rId14"/>
    <p:sldId id="860" r:id="rId15"/>
    <p:sldId id="862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856" y="-632"/>
      </p:cViewPr>
      <p:guideLst>
        <p:guide orient="horz" pos="2735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6.emf"/><Relationship Id="rId3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10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11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906FB-C5CB-4728-854F-836E6D80BB25}" type="slidenum">
              <a:rPr lang="en-US"/>
              <a:pPr/>
              <a:t>12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906FB-C5CB-4728-854F-836E6D80BB25}" type="slidenum">
              <a:rPr lang="en-US"/>
              <a:pPr/>
              <a:t>13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83194-98C9-4413-984E-18B2C48D4821}" type="slidenum">
              <a:rPr lang="en-US"/>
              <a:pPr/>
              <a:t>14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A6544-DFD6-43C3-A05A-28B6EF32F694}" type="slidenum">
              <a:rPr lang="en-US"/>
              <a:pPr/>
              <a:t>2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3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4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7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8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83194-98C9-4413-984E-18B2C48D4821}" type="slidenum">
              <a:rPr lang="en-US"/>
              <a:pPr/>
              <a:t>9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69200" y="6540501"/>
            <a:ext cx="1574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chebyshev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493000" y="6515101"/>
            <a:ext cx="1651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14F-2.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26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13.vml"/><Relationship Id="rId2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7.vml"/><Relationship Id="rId2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8613" y="2209800"/>
            <a:ext cx="87249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 smtClean="0">
                <a:solidFill>
                  <a:schemeClr val="tx2"/>
                </a:solidFill>
                <a:latin typeface="Comic Sans MS" pitchFamily="66" charset="0"/>
              </a:rPr>
              <a:t>Bounds on Deviation</a:t>
            </a:r>
          </a:p>
          <a:p>
            <a:pPr algn="ctr"/>
            <a:r>
              <a:rPr lang="en-US" sz="6000" dirty="0" err="1" smtClean="0">
                <a:solidFill>
                  <a:schemeClr val="tx2"/>
                </a:solidFill>
                <a:latin typeface="Comic Sans MS" pitchFamily="66" charset="0"/>
              </a:rPr>
              <a:t>Chebyshev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 Bound </a:t>
            </a:r>
            <a:endParaRPr lang="en-US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137199"/>
              </p:ext>
            </p:extLst>
          </p:nvPr>
        </p:nvGraphicFramePr>
        <p:xfrm>
          <a:off x="1811338" y="12192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52" name="Equation" r:id="rId4" imgW="990600" imgH="279400" progId="Equation.DSMT4">
                  <p:embed/>
                </p:oleObj>
              </mc:Choice>
              <mc:Fallback>
                <p:oleObj name="Equation" r:id="rId4" imgW="990600" imgH="27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2192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254500" y="3903662"/>
            <a:ext cx="766763" cy="2673349"/>
            <a:chOff x="2680" y="2459"/>
            <a:chExt cx="483" cy="168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680" y="2480"/>
              <a:ext cx="483" cy="1663"/>
              <a:chOff x="2680" y="2480"/>
              <a:chExt cx="483" cy="1663"/>
            </a:xfrm>
          </p:grpSpPr>
          <p:graphicFrame>
            <p:nvGraphicFramePr>
              <p:cNvPr id="8195" name="Object 3"/>
              <p:cNvGraphicFramePr>
                <a:graphicFrameLocks noChangeAspect="1"/>
              </p:cNvGraphicFramePr>
              <p:nvPr/>
            </p:nvGraphicFramePr>
            <p:xfrm>
              <a:off x="2790" y="3056"/>
              <a:ext cx="373" cy="1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953" name="Equation" r:id="rId6" imgW="152400" imgH="444500" progId="Equation.DSMT4">
                      <p:embed/>
                    </p:oleObj>
                  </mc:Choice>
                  <mc:Fallback>
                    <p:oleObj name="Equation" r:id="rId6" imgW="152400" imgH="4445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0" y="3056"/>
                            <a:ext cx="373" cy="1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11" name="Line 16"/>
              <p:cNvSpPr>
                <a:spLocks noChangeShapeType="1"/>
              </p:cNvSpPr>
              <p:nvPr/>
            </p:nvSpPr>
            <p:spPr bwMode="auto">
              <a:xfrm flipH="1">
                <a:off x="2680" y="2480"/>
                <a:ext cx="8" cy="1000"/>
              </a:xfrm>
              <a:prstGeom prst="line">
                <a:avLst/>
              </a:prstGeom>
              <a:noFill/>
              <a:ln w="44450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083" y="2459"/>
              <a:ext cx="16" cy="1000"/>
            </a:xfrm>
            <a:prstGeom prst="line">
              <a:avLst/>
            </a:prstGeom>
            <a:noFill/>
            <a:ln w="4445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2100263" y="3162300"/>
            <a:ext cx="4891087" cy="2286000"/>
            <a:chOff x="2100263" y="3162300"/>
            <a:chExt cx="4891087" cy="2286000"/>
          </a:xfrm>
        </p:grpSpPr>
        <p:sp>
          <p:nvSpPr>
            <p:cNvPr id="8205" name="Rectangle 6"/>
            <p:cNvSpPr>
              <a:spLocks noChangeArrowheads="1"/>
            </p:cNvSpPr>
            <p:nvPr/>
          </p:nvSpPr>
          <p:spPr bwMode="auto">
            <a:xfrm>
              <a:off x="2116536" y="3250223"/>
              <a:ext cx="4860348" cy="2198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Freeform 7"/>
            <p:cNvSpPr>
              <a:spLocks/>
            </p:cNvSpPr>
            <p:nvPr/>
          </p:nvSpPr>
          <p:spPr bwMode="auto">
            <a:xfrm>
              <a:off x="2100263" y="3162300"/>
              <a:ext cx="4891087" cy="2174264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552825" y="3250223"/>
            <a:ext cx="1019286" cy="3158018"/>
            <a:chOff x="3527425" y="3250223"/>
            <a:chExt cx="1019286" cy="3158018"/>
          </a:xfrm>
        </p:grpSpPr>
        <p:sp>
          <p:nvSpPr>
            <p:cNvPr id="8208" name="Line 8"/>
            <p:cNvSpPr>
              <a:spLocks noChangeShapeType="1"/>
            </p:cNvSpPr>
            <p:nvPr/>
          </p:nvSpPr>
          <p:spPr bwMode="auto">
            <a:xfrm>
              <a:off x="4546711" y="3250223"/>
              <a:ext cx="0" cy="21980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9"/>
            <p:cNvGrpSpPr/>
            <p:nvPr/>
          </p:nvGrpSpPr>
          <p:grpSpPr>
            <a:xfrm>
              <a:off x="3527425" y="5448300"/>
              <a:ext cx="1019285" cy="959941"/>
              <a:chOff x="3527425" y="5448300"/>
              <a:chExt cx="1019285" cy="959941"/>
            </a:xfrm>
          </p:grpSpPr>
          <p:sp>
            <p:nvSpPr>
              <p:cNvPr id="8203" name="Text Box 21"/>
              <p:cNvSpPr txBox="1">
                <a:spLocks noChangeArrowheads="1"/>
              </p:cNvSpPr>
              <p:nvPr/>
            </p:nvSpPr>
            <p:spPr bwMode="auto">
              <a:xfrm>
                <a:off x="3527425" y="5638800"/>
                <a:ext cx="535630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400" b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Euclid Symbol" charset="2"/>
                    <a:cs typeface="Euclid Symbol" charset="2"/>
                    <a:sym typeface="Symbol" pitchFamily="18" charset="2"/>
                  </a:rPr>
                  <a:t>μ</a:t>
                </a:r>
                <a:endParaRPr lang="en-US" sz="4400" b="1" dirty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Symbol" pitchFamily="18" charset="2"/>
                </a:endParaRPr>
              </a:p>
            </p:txBody>
          </p:sp>
          <p:cxnSp>
            <p:nvCxnSpPr>
              <p:cNvPr id="8204" name="AutoShape 25"/>
              <p:cNvCxnSpPr>
                <a:cxnSpLocks noChangeShapeType="1"/>
                <a:stCxn id="8203" idx="3"/>
                <a:endCxn id="8205" idx="2"/>
              </p:cNvCxnSpPr>
              <p:nvPr/>
            </p:nvCxnSpPr>
            <p:spPr bwMode="auto">
              <a:xfrm flipV="1">
                <a:off x="4063055" y="5448300"/>
                <a:ext cx="483655" cy="575221"/>
              </a:xfrm>
              <a:prstGeom prst="curvedConnector2">
                <a:avLst/>
              </a:prstGeom>
              <a:noFill/>
              <a:ln w="412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</p:cxnSp>
        </p:grpSp>
      </p:grpSp>
      <p:sp>
        <p:nvSpPr>
          <p:cNvPr id="594972" name="Text Box 28"/>
          <p:cNvSpPr txBox="1">
            <a:spLocks noChangeArrowheads="1"/>
          </p:cNvSpPr>
          <p:nvPr/>
        </p:nvSpPr>
        <p:spPr bwMode="auto">
          <a:xfrm>
            <a:off x="682625" y="4094163"/>
            <a:ext cx="133985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PDF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640132"/>
              </p:ext>
            </p:extLst>
          </p:nvPr>
        </p:nvGraphicFramePr>
        <p:xfrm>
          <a:off x="1811338" y="12192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4" imgW="990600" imgH="279400" progId="Equation.DSMT4">
                  <p:embed/>
                </p:oleObj>
              </mc:Choice>
              <mc:Fallback>
                <p:oleObj name="Equation" r:id="rId4" imgW="990600" imgH="27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2192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792217"/>
              </p:ext>
            </p:extLst>
          </p:nvPr>
        </p:nvGraphicFramePr>
        <p:xfrm>
          <a:off x="401638" y="2679700"/>
          <a:ext cx="8339137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quation" r:id="rId6" imgW="1460500" imgH="431800" progId="Equation.DSMT4">
                  <p:embed/>
                </p:oleObj>
              </mc:Choice>
              <mc:Fallback>
                <p:oleObj name="Equation" r:id="rId6" imgW="14605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679700"/>
                        <a:ext cx="8339137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438" y="98425"/>
            <a:ext cx="7688262" cy="1057275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Chebyshev</a:t>
            </a:r>
            <a:r>
              <a:rPr lang="en-US" sz="4000" dirty="0" smtClean="0"/>
              <a:t> Bound </a:t>
            </a:r>
            <a:r>
              <a:rPr lang="en-US" sz="4000" dirty="0" smtClean="0"/>
              <a:t>(Restated)</a:t>
            </a:r>
            <a:endParaRPr lang="en-US" sz="4000" dirty="0" smtClean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019549"/>
              </p:ext>
            </p:extLst>
          </p:nvPr>
        </p:nvGraphicFramePr>
        <p:xfrm>
          <a:off x="1020763" y="2198688"/>
          <a:ext cx="705729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Equation" r:id="rId4" imgW="1130300" imgH="228600" progId="Equation.DSMT4">
                  <p:embed/>
                </p:oleObj>
              </mc:Choice>
              <mc:Fallback>
                <p:oleObj name="Equation" r:id="rId4" imgW="11303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2198688"/>
                        <a:ext cx="7057290" cy="1433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465483"/>
              </p:ext>
            </p:extLst>
          </p:nvPr>
        </p:nvGraphicFramePr>
        <p:xfrm>
          <a:off x="412750" y="990600"/>
          <a:ext cx="4362450" cy="119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Equation" r:id="rId6" imgW="787400" imgH="215900" progId="Equation.DSMT4">
                  <p:embed/>
                </p:oleObj>
              </mc:Choice>
              <mc:Fallback>
                <p:oleObj name="Equation" r:id="rId6" imgW="787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2750" y="990600"/>
                        <a:ext cx="4362450" cy="119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415780"/>
              </p:ext>
            </p:extLst>
          </p:nvPr>
        </p:nvGraphicFramePr>
        <p:xfrm>
          <a:off x="3232149" y="3440113"/>
          <a:ext cx="3270251" cy="2452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Equation" r:id="rId8" imgW="609600" imgH="457200" progId="Equation.DSMT4">
                  <p:embed/>
                </p:oleObj>
              </mc:Choice>
              <mc:Fallback>
                <p:oleObj name="Equation" r:id="rId8" imgW="609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2149" y="3440113"/>
                        <a:ext cx="3270251" cy="2452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438" y="98425"/>
            <a:ext cx="7688262" cy="1057275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Chebyshev</a:t>
            </a:r>
            <a:r>
              <a:rPr lang="en-US" sz="4000" dirty="0" smtClean="0"/>
              <a:t> Bound </a:t>
            </a:r>
            <a:r>
              <a:rPr lang="en-US" sz="4000" dirty="0" smtClean="0"/>
              <a:t>(Restated)</a:t>
            </a:r>
            <a:endParaRPr lang="en-US" sz="4000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090891"/>
              </p:ext>
            </p:extLst>
          </p:nvPr>
        </p:nvGraphicFramePr>
        <p:xfrm>
          <a:off x="3514725" y="3165475"/>
          <a:ext cx="2097088" cy="287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342900" imgH="469900" progId="Equation.DSMT4">
                  <p:embed/>
                </p:oleObj>
              </mc:Choice>
              <mc:Fallback>
                <p:oleObj name="Equation" r:id="rId4" imgW="3429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14725" y="3165475"/>
                        <a:ext cx="2097088" cy="287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565636"/>
              </p:ext>
            </p:extLst>
          </p:nvPr>
        </p:nvGraphicFramePr>
        <p:xfrm>
          <a:off x="412750" y="990600"/>
          <a:ext cx="4362450" cy="119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6" imgW="787400" imgH="215900" progId="Equation.DSMT4">
                  <p:embed/>
                </p:oleObj>
              </mc:Choice>
              <mc:Fallback>
                <p:oleObj name="Equation" r:id="rId6" imgW="787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2750" y="990600"/>
                        <a:ext cx="4362450" cy="119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226079"/>
              </p:ext>
            </p:extLst>
          </p:nvPr>
        </p:nvGraphicFramePr>
        <p:xfrm>
          <a:off x="1033463" y="2198688"/>
          <a:ext cx="705729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8" imgW="1130300" imgH="228600" progId="Equation.DSMT4">
                  <p:embed/>
                </p:oleObj>
              </mc:Choice>
              <mc:Fallback>
                <p:oleObj name="Equation" r:id="rId8" imgW="1130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198688"/>
                        <a:ext cx="7057290" cy="1433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82600" y="1993900"/>
            <a:ext cx="7950200" cy="40513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7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961805"/>
              </p:ext>
            </p:extLst>
          </p:nvPr>
        </p:nvGraphicFramePr>
        <p:xfrm>
          <a:off x="1014413" y="1003299"/>
          <a:ext cx="7062787" cy="2062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89" name="Equation" r:id="rId5" imgW="1435100" imgH="419100" progId="Equation.DSMT4">
                  <p:embed/>
                </p:oleObj>
              </mc:Choice>
              <mc:Fallback>
                <p:oleObj name="Equation" r:id="rId5" imgW="14351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4413" y="1003299"/>
                        <a:ext cx="7062787" cy="2062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49" y="3107410"/>
            <a:ext cx="8433790" cy="3320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4400" dirty="0" smtClean="0">
                <a:cs typeface="Times New Roman" pitchFamily="18" charset="0"/>
              </a:rPr>
              <a:t> probably not many </a:t>
            </a:r>
            <a:r>
              <a:rPr lang="el-GR" sz="44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400" dirty="0" smtClean="0">
                <a:cs typeface="Times New Roman" pitchFamily="18" charset="0"/>
              </a:rPr>
              <a:t>’s from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μ</a:t>
            </a:r>
            <a:r>
              <a:rPr lang="en-US" sz="44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further than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  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cs typeface="Times New Roman" pitchFamily="18" charset="0"/>
              </a:rPr>
              <a:t> 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FF5050"/>
                </a:solidFill>
                <a:cs typeface="Times New Roman" pitchFamily="18" charset="0"/>
              </a:rPr>
              <a:t>2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1/</a:t>
            </a:r>
            <a:r>
              <a:rPr lang="en-US" sz="4800" dirty="0" smtClean="0">
                <a:solidFill>
                  <a:srgbClr val="FF5050"/>
                </a:solidFill>
                <a:cs typeface="Times New Roman" pitchFamily="18" charset="0"/>
              </a:rPr>
              <a:t>4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</a:t>
            </a:r>
            <a:r>
              <a:rPr lang="en-US" sz="4800" dirty="0" smtClean="0">
                <a:solidFill>
                  <a:srgbClr val="660066"/>
                </a:solidFill>
                <a:cs typeface="Times New Roman" pitchFamily="18" charset="0"/>
              </a:rPr>
              <a:t> 3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cs typeface="Times New Roman" pitchFamily="18" charset="0"/>
              </a:rPr>
              <a:t>1/</a:t>
            </a:r>
            <a:r>
              <a:rPr lang="en-US" sz="4800" dirty="0" smtClean="0">
                <a:solidFill>
                  <a:srgbClr val="660066"/>
                </a:solidFill>
                <a:cs typeface="Times New Roman" pitchFamily="18" charset="0"/>
              </a:rPr>
              <a:t>9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			          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4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cs typeface="Times New Roman" pitchFamily="18" charset="0"/>
              </a:rPr>
              <a:t>1/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16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90600" y="1079500"/>
            <a:ext cx="7099300" cy="20066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>
          <a:xfrm>
            <a:off x="2036763" y="63499"/>
            <a:ext cx="5113337" cy="1012825"/>
          </a:xfrm>
          <a:noFill/>
        </p:spPr>
        <p:txBody>
          <a:bodyPr/>
          <a:lstStyle/>
          <a:p>
            <a:pPr eaLnBrk="1" hangingPunct="1"/>
            <a:r>
              <a:rPr lang="en-US" sz="4000" dirty="0" smtClean="0"/>
              <a:t>Standard Deviation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2980827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663" y="1243013"/>
            <a:ext cx="6251257" cy="205644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5400" dirty="0" err="1" smtClean="0">
                <a:solidFill>
                  <a:srgbClr val="0033CC"/>
                </a:solidFill>
              </a:rPr>
              <a:t>Pr</a:t>
            </a:r>
            <a:r>
              <a:rPr lang="en-US" sz="5400" dirty="0" smtClean="0">
                <a:solidFill>
                  <a:srgbClr val="0033CC"/>
                </a:solidFill>
              </a:rPr>
              <a:t>[</a:t>
            </a:r>
            <a:r>
              <a:rPr lang="en-US" sz="5400" dirty="0" smtClean="0">
                <a:solidFill>
                  <a:srgbClr val="0000FF"/>
                </a:solidFill>
              </a:rPr>
              <a:t>|R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|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dirty="0" smtClean="0">
                <a:solidFill>
                  <a:srgbClr val="0033CC"/>
                </a:solidFill>
              </a:rPr>
              <a:t>]</a:t>
            </a:r>
          </a:p>
          <a:p>
            <a:pPr lvl="1" eaLnBrk="1" hangingPunct="1">
              <a:buFontTx/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err="1" smtClean="0">
                <a:solidFill>
                  <a:srgbClr val="0033CC"/>
                </a:solidFill>
              </a:rPr>
              <a:t>Pr</a:t>
            </a:r>
            <a:r>
              <a:rPr lang="en-US" sz="5400" dirty="0" smtClean="0">
                <a:solidFill>
                  <a:srgbClr val="0033CC"/>
                </a:solidFill>
              </a:rPr>
              <a:t>[</a:t>
            </a:r>
            <a:r>
              <a:rPr lang="en-US" sz="5400" dirty="0" smtClean="0">
                <a:solidFill>
                  <a:srgbClr val="0000FF"/>
                </a:solidFill>
              </a:rPr>
              <a:t>(R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30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baseline="30000" dirty="0" smtClean="0">
                <a:solidFill>
                  <a:srgbClr val="7030A0"/>
                </a:solidFill>
              </a:rPr>
              <a:t>2</a:t>
            </a:r>
            <a:r>
              <a:rPr lang="en-US" sz="5400" dirty="0" smtClean="0">
                <a:solidFill>
                  <a:srgbClr val="0033CC"/>
                </a:solidFill>
              </a:rPr>
              <a:t>]</a:t>
            </a:r>
          </a:p>
        </p:txBody>
      </p:sp>
      <p:graphicFrame>
        <p:nvGraphicFramePr>
          <p:cNvPr id="6369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650244"/>
              </p:ext>
            </p:extLst>
          </p:nvPr>
        </p:nvGraphicFramePr>
        <p:xfrm>
          <a:off x="2790825" y="3870325"/>
          <a:ext cx="4341813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5" imgW="850900" imgH="431800" progId="Equation.DSMT4">
                  <p:embed/>
                </p:oleObj>
              </mc:Choice>
              <mc:Fallback>
                <p:oleObj name="Equation" r:id="rId5" imgW="8509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3870325"/>
                        <a:ext cx="4341813" cy="220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595313" y="3290888"/>
            <a:ext cx="331946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by Markov:</a:t>
            </a:r>
          </a:p>
        </p:txBody>
      </p:sp>
      <p:sp>
        <p:nvSpPr>
          <p:cNvPr id="6150" name="Rectangle 8"/>
          <p:cNvSpPr>
            <a:spLocks noGrp="1" noChangeArrowheads="1"/>
          </p:cNvSpPr>
          <p:nvPr>
            <p:ph type="title"/>
          </p:nvPr>
        </p:nvSpPr>
        <p:spPr>
          <a:xfrm>
            <a:off x="1498600" y="99060"/>
            <a:ext cx="6723380" cy="96774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Improving the Markov Bound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1025" y="4876800"/>
            <a:ext cx="3600450" cy="1508125"/>
            <a:chOff x="366" y="3072"/>
            <a:chExt cx="2268" cy="950"/>
          </a:xfrm>
        </p:grpSpPr>
        <p:sp>
          <p:nvSpPr>
            <p:cNvPr id="6152" name="Text Box 9"/>
            <p:cNvSpPr txBox="1">
              <a:spLocks noChangeArrowheads="1"/>
            </p:cNvSpPr>
            <p:nvPr/>
          </p:nvSpPr>
          <p:spPr bwMode="auto">
            <a:xfrm>
              <a:off x="366" y="3542"/>
              <a:ext cx="22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FF"/>
                  </a:solidFill>
                  <a:latin typeface="Comic Sans MS" pitchFamily="66" charset="0"/>
                </a:rPr>
                <a:t>variance </a:t>
              </a:r>
              <a:r>
                <a:rPr lang="en-US" sz="4400" dirty="0">
                  <a:latin typeface="Comic Sans MS" pitchFamily="66" charset="0"/>
                </a:rPr>
                <a:t>of</a:t>
              </a:r>
              <a:r>
                <a:rPr lang="en-US" sz="4400" dirty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 R</a:t>
              </a:r>
            </a:p>
          </p:txBody>
        </p:sp>
        <p:sp>
          <p:nvSpPr>
            <p:cNvPr id="6153" name="Freeform 10"/>
            <p:cNvSpPr>
              <a:spLocks/>
            </p:cNvSpPr>
            <p:nvPr/>
          </p:nvSpPr>
          <p:spPr bwMode="auto">
            <a:xfrm>
              <a:off x="1704" y="3072"/>
              <a:ext cx="632" cy="600"/>
            </a:xfrm>
            <a:custGeom>
              <a:avLst/>
              <a:gdLst>
                <a:gd name="T0" fmla="*/ 0 w 1136"/>
                <a:gd name="T1" fmla="*/ 888 h 888"/>
                <a:gd name="T2" fmla="*/ 968 w 1136"/>
                <a:gd name="T3" fmla="*/ 704 h 888"/>
                <a:gd name="T4" fmla="*/ 872 w 1136"/>
                <a:gd name="T5" fmla="*/ 488 h 888"/>
                <a:gd name="T6" fmla="*/ 1136 w 1136"/>
                <a:gd name="T7" fmla="*/ 0 h 8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6"/>
                <a:gd name="T13" fmla="*/ 0 h 888"/>
                <a:gd name="T14" fmla="*/ 1136 w 1136"/>
                <a:gd name="T15" fmla="*/ 888 h 8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6" h="888">
                  <a:moveTo>
                    <a:pt x="0" y="888"/>
                  </a:moveTo>
                  <a:cubicBezTo>
                    <a:pt x="411" y="829"/>
                    <a:pt x="823" y="771"/>
                    <a:pt x="968" y="704"/>
                  </a:cubicBezTo>
                  <a:cubicBezTo>
                    <a:pt x="1113" y="637"/>
                    <a:pt x="844" y="605"/>
                    <a:pt x="872" y="488"/>
                  </a:cubicBezTo>
                  <a:cubicBezTo>
                    <a:pt x="900" y="371"/>
                    <a:pt x="1018" y="185"/>
                    <a:pt x="1136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6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421263"/>
              </p:ext>
            </p:extLst>
          </p:nvPr>
        </p:nvGraphicFramePr>
        <p:xfrm>
          <a:off x="300038" y="1154113"/>
          <a:ext cx="86106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42" name="Equation" r:id="rId5" imgW="1739900" imgH="419100" progId="Equation.DSMT4">
                  <p:embed/>
                </p:oleObj>
              </mc:Choice>
              <mc:Fallback>
                <p:oleObj name="Equation" r:id="rId5" imgW="1739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154113"/>
                        <a:ext cx="86106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43" name="Equation" r:id="rId7" imgW="1409700" imgH="266700" progId="Equation.DSMT4">
                  <p:embed/>
                </p:oleObj>
              </mc:Choice>
              <mc:Fallback>
                <p:oleObj name="Equation" r:id="rId7" imgW="1409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56" y="3340280"/>
                        <a:ext cx="7560228" cy="1430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41300" y="1231900"/>
            <a:ext cx="8705347" cy="2182813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7595399" y="2419139"/>
            <a:ext cx="554335" cy="574545"/>
          </a:xfrm>
          <a:prstGeom prst="ellipse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674530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014703"/>
              </p:ext>
            </p:extLst>
          </p:nvPr>
        </p:nvGraphicFramePr>
        <p:xfrm>
          <a:off x="300038" y="1154113"/>
          <a:ext cx="86106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19" name="Equation" r:id="rId5" imgW="1739900" imgH="419100" progId="Equation.DSMT4">
                  <p:embed/>
                </p:oleObj>
              </mc:Choice>
              <mc:Fallback>
                <p:oleObj name="Equation" r:id="rId5" imgW="1739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154113"/>
                        <a:ext cx="86106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70315"/>
              </p:ext>
            </p:extLst>
          </p:nvPr>
        </p:nvGraphicFramePr>
        <p:xfrm>
          <a:off x="1844675" y="37719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20" name="Equation" r:id="rId7" imgW="990600" imgH="279400" progId="Equation.DSMT4">
                  <p:embed/>
                </p:oleObj>
              </mc:Choice>
              <mc:Fallback>
                <p:oleObj name="Equation" r:id="rId7" imgW="99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7719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9240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034049"/>
              </p:ext>
            </p:extLst>
          </p:nvPr>
        </p:nvGraphicFramePr>
        <p:xfrm>
          <a:off x="330200" y="1069975"/>
          <a:ext cx="7227888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43" name="Equation" r:id="rId5" imgW="1460500" imgH="431800" progId="Equation.DSMT4">
                  <p:embed/>
                </p:oleObj>
              </mc:Choice>
              <mc:Fallback>
                <p:oleObj name="Equation" r:id="rId5" imgW="1460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069975"/>
                        <a:ext cx="7227888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687231"/>
              </p:ext>
            </p:extLst>
          </p:nvPr>
        </p:nvGraphicFramePr>
        <p:xfrm>
          <a:off x="1844675" y="37719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44" name="Equation" r:id="rId7" imgW="990600" imgH="279400" progId="Equation.DSMT4">
                  <p:embed/>
                </p:oleObj>
              </mc:Choice>
              <mc:Fallback>
                <p:oleObj name="Equation" r:id="rId7" imgW="99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7719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38295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81103"/>
              </p:ext>
            </p:extLst>
          </p:nvPr>
        </p:nvGraphicFramePr>
        <p:xfrm>
          <a:off x="1844675" y="37719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72" name="Equation" r:id="rId5" imgW="990600" imgH="279400" progId="Equation.DSMT4">
                  <p:embed/>
                </p:oleObj>
              </mc:Choice>
              <mc:Fallback>
                <p:oleObj name="Equation" r:id="rId5" imgW="99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7719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0"/>
          <p:cNvGrpSpPr/>
          <p:nvPr/>
        </p:nvGrpSpPr>
        <p:grpSpPr>
          <a:xfrm>
            <a:off x="2104915" y="914400"/>
            <a:ext cx="4891087" cy="2286000"/>
            <a:chOff x="2100263" y="3162300"/>
            <a:chExt cx="4891087" cy="228600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116536" y="3250223"/>
              <a:ext cx="4860348" cy="2198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100263" y="3162300"/>
              <a:ext cx="4891087" cy="2174264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8"/>
          <p:cNvGrpSpPr/>
          <p:nvPr/>
        </p:nvGrpSpPr>
        <p:grpSpPr>
          <a:xfrm>
            <a:off x="3557477" y="1002323"/>
            <a:ext cx="1019286" cy="3158018"/>
            <a:chOff x="3527425" y="3250223"/>
            <a:chExt cx="1019286" cy="3158018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546711" y="3250223"/>
              <a:ext cx="0" cy="21980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9"/>
            <p:cNvGrpSpPr/>
            <p:nvPr/>
          </p:nvGrpSpPr>
          <p:grpSpPr>
            <a:xfrm>
              <a:off x="3527425" y="5435600"/>
              <a:ext cx="993885" cy="972641"/>
              <a:chOff x="3527425" y="5435600"/>
              <a:chExt cx="993885" cy="972641"/>
            </a:xfrm>
          </p:grpSpPr>
          <p:sp>
            <p:nvSpPr>
              <p:cNvPr id="12" name="Text Box 21"/>
              <p:cNvSpPr txBox="1">
                <a:spLocks noChangeArrowheads="1"/>
              </p:cNvSpPr>
              <p:nvPr/>
            </p:nvSpPr>
            <p:spPr bwMode="auto">
              <a:xfrm>
                <a:off x="3527425" y="5638800"/>
                <a:ext cx="535630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400" b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Euclid Symbol" charset="2"/>
                    <a:cs typeface="Euclid Symbol" charset="2"/>
                    <a:sym typeface="Symbol" pitchFamily="18" charset="2"/>
                  </a:rPr>
                  <a:t>μ</a:t>
                </a:r>
                <a:endParaRPr lang="en-US" sz="4400" b="1" dirty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Symbol" pitchFamily="18" charset="2"/>
                </a:endParaRPr>
              </a:p>
            </p:txBody>
          </p:sp>
          <p:cxnSp>
            <p:nvCxnSpPr>
              <p:cNvPr id="13" name="AutoShape 25"/>
              <p:cNvCxnSpPr>
                <a:cxnSpLocks noChangeShapeType="1"/>
                <a:stCxn id="12" idx="3"/>
                <a:endCxn id="6" idx="2"/>
              </p:cNvCxnSpPr>
              <p:nvPr/>
            </p:nvCxnSpPr>
            <p:spPr bwMode="auto">
              <a:xfrm flipV="1">
                <a:off x="4063055" y="5435600"/>
                <a:ext cx="458255" cy="587921"/>
              </a:xfrm>
              <a:prstGeom prst="curvedConnector2">
                <a:avLst/>
              </a:prstGeom>
              <a:noFill/>
              <a:ln w="412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</p:cxnSp>
        </p:grpSp>
      </p:grp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687277" y="1846263"/>
            <a:ext cx="133985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PDF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</a:p>
        </p:txBody>
      </p:sp>
      <p:grpSp>
        <p:nvGrpSpPr>
          <p:cNvPr id="15" name="Group 30"/>
          <p:cNvGrpSpPr>
            <a:grpSpLocks/>
          </p:cNvGrpSpPr>
          <p:nvPr/>
        </p:nvGrpSpPr>
        <p:grpSpPr bwMode="auto">
          <a:xfrm>
            <a:off x="4256881" y="1617665"/>
            <a:ext cx="665163" cy="1620838"/>
            <a:chOff x="2680" y="2459"/>
            <a:chExt cx="419" cy="1021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2680" y="2480"/>
              <a:ext cx="8" cy="1000"/>
            </a:xfrm>
            <a:prstGeom prst="line">
              <a:avLst/>
            </a:prstGeom>
            <a:noFill/>
            <a:ln w="4445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083" y="2459"/>
              <a:ext cx="16" cy="1000"/>
            </a:xfrm>
            <a:prstGeom prst="line">
              <a:avLst/>
            </a:prstGeom>
            <a:noFill/>
            <a:ln w="4445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509286"/>
              </p:ext>
            </p:extLst>
          </p:nvPr>
        </p:nvGraphicFramePr>
        <p:xfrm>
          <a:off x="5886450" y="1181100"/>
          <a:ext cx="74212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73" name="Equation" r:id="rId7" imgW="203200" imgH="292100" progId="Equation.DSMT4">
                  <p:embed/>
                </p:oleObj>
              </mc:Choice>
              <mc:Fallback>
                <p:oleObj name="Equation" r:id="rId7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86450" y="1181100"/>
                        <a:ext cx="742122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378610"/>
              </p:ext>
            </p:extLst>
          </p:nvPr>
        </p:nvGraphicFramePr>
        <p:xfrm>
          <a:off x="4475163" y="2413000"/>
          <a:ext cx="584200" cy="1646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74" name="Equation" r:id="rId9" imgW="139700" imgH="393700" progId="Equation.DSMT4">
                  <p:embed/>
                </p:oleObj>
              </mc:Choice>
              <mc:Fallback>
                <p:oleObj name="Equation" r:id="rId9" imgW="1397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5163" y="2413000"/>
                        <a:ext cx="584200" cy="1646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Curved Connector 27"/>
          <p:cNvCxnSpPr>
            <a:stCxn id="21" idx="1"/>
          </p:cNvCxnSpPr>
          <p:nvPr/>
        </p:nvCxnSpPr>
        <p:spPr bwMode="auto">
          <a:xfrm rot="10800000" flipV="1">
            <a:off x="4737100" y="1714500"/>
            <a:ext cx="1149350" cy="1600200"/>
          </a:xfrm>
          <a:prstGeom prst="curvedConnector2">
            <a:avLst/>
          </a:pr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</p:spTree>
    <p:custDataLst>
      <p:tags r:id="rId2"/>
    </p:custDataLst>
    <p:extLst>
      <p:ext uri="{BB962C8B-B14F-4D97-AF65-F5344CB8AC3E}">
        <p14:creationId xmlns:p14="http://schemas.microsoft.com/office/powerpoint/2010/main" val="296036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166367"/>
              </p:ext>
            </p:extLst>
          </p:nvPr>
        </p:nvGraphicFramePr>
        <p:xfrm>
          <a:off x="1844675" y="37719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89" name="Equation" r:id="rId5" imgW="990600" imgH="279400" progId="Equation.DSMT4">
                  <p:embed/>
                </p:oleObj>
              </mc:Choice>
              <mc:Fallback>
                <p:oleObj name="Equation" r:id="rId5" imgW="99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7719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773670"/>
              </p:ext>
            </p:extLst>
          </p:nvPr>
        </p:nvGraphicFramePr>
        <p:xfrm>
          <a:off x="330200" y="1069975"/>
          <a:ext cx="7227888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90" name="Equation" r:id="rId7" imgW="1460500" imgH="431800" progId="Equation.DSMT4">
                  <p:embed/>
                </p:oleObj>
              </mc:Choice>
              <mc:Fallback>
                <p:oleObj name="Equation" r:id="rId7" imgW="1460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069975"/>
                        <a:ext cx="7227888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5268496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136160"/>
              </p:ext>
            </p:extLst>
          </p:nvPr>
        </p:nvGraphicFramePr>
        <p:xfrm>
          <a:off x="366713" y="1128713"/>
          <a:ext cx="791845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15" name="Equation" r:id="rId5" imgW="1600200" imgH="419100" progId="Equation.DSMT4">
                  <p:embed/>
                </p:oleObj>
              </mc:Choice>
              <mc:Fallback>
                <p:oleObj name="Equation" r:id="rId5" imgW="1600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128713"/>
                        <a:ext cx="791845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457963"/>
              </p:ext>
            </p:extLst>
          </p:nvPr>
        </p:nvGraphicFramePr>
        <p:xfrm>
          <a:off x="1844675" y="37719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16" name="Equation" r:id="rId7" imgW="990600" imgH="279400" progId="Equation.DSMT4">
                  <p:embed/>
                </p:oleObj>
              </mc:Choice>
              <mc:Fallback>
                <p:oleObj name="Equation" r:id="rId7" imgW="99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7719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438" y="98425"/>
            <a:ext cx="7688262" cy="1057275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Chebyshev</a:t>
            </a:r>
            <a:r>
              <a:rPr lang="en-US" sz="4000" dirty="0" smtClean="0"/>
              <a:t> Bound </a:t>
            </a:r>
            <a:r>
              <a:rPr lang="en-US" sz="4000" dirty="0" smtClean="0"/>
              <a:t>(Restated)</a:t>
            </a:r>
            <a:endParaRPr lang="en-US" sz="4000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342900" y="1308100"/>
            <a:ext cx="8001000" cy="2171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4036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466424"/>
              </p:ext>
            </p:extLst>
          </p:nvPr>
        </p:nvGraphicFramePr>
        <p:xfrm>
          <a:off x="858838" y="431800"/>
          <a:ext cx="7375525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45" name="Equation" r:id="rId5" imgW="1498600" imgH="419100" progId="Equation.DSMT4">
                  <p:embed/>
                </p:oleObj>
              </mc:Choice>
              <mc:Fallback>
                <p:oleObj name="Equation" r:id="rId5" imgW="14986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8838" y="431800"/>
                        <a:ext cx="7375525" cy="206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49" y="2447010"/>
            <a:ext cx="8433790" cy="3320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4400" dirty="0" smtClean="0">
                <a:cs typeface="Times New Roman" pitchFamily="18" charset="0"/>
              </a:rPr>
              <a:t> probably not many </a:t>
            </a:r>
            <a:r>
              <a:rPr lang="el-GR" sz="44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400" dirty="0" smtClean="0">
                <a:cs typeface="Times New Roman" pitchFamily="18" charset="0"/>
              </a:rPr>
              <a:t>’s from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μ</a:t>
            </a:r>
            <a:r>
              <a:rPr lang="en-US" sz="44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further than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  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cs typeface="Times New Roman" pitchFamily="18" charset="0"/>
              </a:rPr>
              <a:t> 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FF5050"/>
                </a:solidFill>
                <a:cs typeface="Times New Roman" pitchFamily="18" charset="0"/>
              </a:rPr>
              <a:t>2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1/</a:t>
            </a:r>
            <a:r>
              <a:rPr lang="en-US" sz="4800" dirty="0" smtClean="0">
                <a:solidFill>
                  <a:srgbClr val="FF5050"/>
                </a:solidFill>
                <a:cs typeface="Times New Roman" pitchFamily="18" charset="0"/>
              </a:rPr>
              <a:t>4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</a:t>
            </a:r>
            <a:r>
              <a:rPr lang="en-US" sz="4800" dirty="0" smtClean="0">
                <a:solidFill>
                  <a:srgbClr val="660066"/>
                </a:solidFill>
                <a:cs typeface="Times New Roman" pitchFamily="18" charset="0"/>
              </a:rPr>
              <a:t> 3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cs typeface="Times New Roman" pitchFamily="18" charset="0"/>
              </a:rPr>
              <a:t>1/</a:t>
            </a:r>
            <a:r>
              <a:rPr lang="en-US" sz="4800" dirty="0" smtClean="0">
                <a:solidFill>
                  <a:srgbClr val="660066"/>
                </a:solidFill>
                <a:cs typeface="Times New Roman" pitchFamily="18" charset="0"/>
              </a:rPr>
              <a:t>9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			          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4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cs typeface="Times New Roman" pitchFamily="18" charset="0"/>
              </a:rPr>
              <a:t>1/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16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7700" y="0"/>
            <a:ext cx="5905500" cy="1206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39884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8.9|6.6|14|7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8.9|6.6|14|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26.5|11.1|2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9639</TotalTime>
  <Words>148</Words>
  <Application>Microsoft Macintosh PowerPoint</Application>
  <PresentationFormat>On-screen Show (4:3)</PresentationFormat>
  <Paragraphs>48</Paragraphs>
  <Slides>14</Slides>
  <Notes>14</Notes>
  <HiddenSlides>5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6.042 Lecture Template</vt:lpstr>
      <vt:lpstr>Default Design</vt:lpstr>
      <vt:lpstr>MathType 6.0 Equation</vt:lpstr>
      <vt:lpstr>Equation</vt:lpstr>
      <vt:lpstr>PowerPoint Presentation</vt:lpstr>
      <vt:lpstr>Improving the Markov Bound</vt:lpstr>
      <vt:lpstr>Chebyshev Bound</vt:lpstr>
      <vt:lpstr>Chebyshev Bound</vt:lpstr>
      <vt:lpstr>Chebyshev Bound</vt:lpstr>
      <vt:lpstr>Chebyshev Bound</vt:lpstr>
      <vt:lpstr>Chebyshev Bound</vt:lpstr>
      <vt:lpstr>Chebyshev Bound (Restated)</vt:lpstr>
      <vt:lpstr>Standard Deviation</vt:lpstr>
      <vt:lpstr>Standard Deviation</vt:lpstr>
      <vt:lpstr>Standard Deviation</vt:lpstr>
      <vt:lpstr>Chebyshev Bound (Restated)</vt:lpstr>
      <vt:lpstr>Chebyshev Bound (Restated)</vt:lpstr>
      <vt:lpstr>Standard Deviation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1320</cp:revision>
  <cp:lastPrinted>2013-05-10T03:48:19Z</cp:lastPrinted>
  <dcterms:created xsi:type="dcterms:W3CDTF">2011-05-02T03:18:38Z</dcterms:created>
  <dcterms:modified xsi:type="dcterms:W3CDTF">2013-05-10T03:48:26Z</dcterms:modified>
</cp:coreProperties>
</file>