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4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2.xml" ContentType="application/vnd.openxmlformats-officedocument.presentationml.tags+xml"/>
  <Override PartName="/ppt/notesSlides/notesSlide14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tags/tag3.xml" ContentType="application/vnd.openxmlformats-officedocument.presentationml.tags+xml"/>
  <Override PartName="/ppt/notesSlides/notesSlide15.xml" ContentType="application/vnd.openxmlformats-officedocument.presentationml.notesSlide+xml"/>
  <Override PartName="/ppt/tags/tag4.xml" ContentType="application/vnd.openxmlformats-officedocument.presentationml.tags+xml"/>
  <Override PartName="/ppt/notesSlides/notesSlide16.xml" ContentType="application/vnd.openxmlformats-officedocument.presentationml.notesSlide+xml"/>
  <Override PartName="/ppt/embeddings/oleObject10.bin" ContentType="application/vnd.openxmlformats-officedocument.oleObject"/>
  <Override PartName="/ppt/tags/tag5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6.xml" ContentType="application/vnd.openxmlformats-officedocument.presentationml.tags+xml"/>
  <Override PartName="/ppt/notesSlides/notesSlide19.xml" ContentType="application/vnd.openxmlformats-officedocument.presentationml.notesSlide+xml"/>
  <Override PartName="/ppt/tags/tag7.xml" ContentType="application/vnd.openxmlformats-officedocument.presentationml.tags+xml"/>
  <Override PartName="/ppt/notesSlides/notesSlide20.xml" ContentType="application/vnd.openxmlformats-officedocument.presentationml.notesSlide+xml"/>
  <Override PartName="/ppt/embeddings/oleObject11.bin" ContentType="application/vnd.openxmlformats-officedocument.oleObject"/>
  <Override PartName="/ppt/tags/tag8.xml" ContentType="application/vnd.openxmlformats-officedocument.presentationml.tags+xml"/>
  <Override PartName="/ppt/notesSlides/notesSlide21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tags/tag9.xml" ContentType="application/vnd.openxmlformats-officedocument.presentationml.tags+xml"/>
  <Override PartName="/ppt/notesSlides/notesSlide22.xml" ContentType="application/vnd.openxmlformats-officedocument.presentationml.notesSlide+xml"/>
  <Override PartName="/ppt/embeddings/oleObject14.bin" ContentType="application/vnd.openxmlformats-officedocument.oleObject"/>
  <Override PartName="/ppt/notesSlides/notesSlide23.xml" ContentType="application/vnd.openxmlformats-officedocument.presentationml.notesSlide+xml"/>
  <Override PartName="/ppt/tags/tag10.xml" ContentType="application/vnd.openxmlformats-officedocument.presentationml.tags+xml"/>
  <Override PartName="/ppt/notesSlides/notesSlide24.xml" ContentType="application/vnd.openxmlformats-officedocument.presentationml.notesSlide+xml"/>
  <Override PartName="/ppt/tags/tag11.xml" ContentType="application/vnd.openxmlformats-officedocument.presentationml.tags+xml"/>
  <Override PartName="/ppt/notesSlides/notesSlide25.xml" ContentType="application/vnd.openxmlformats-officedocument.presentationml.notesSlide+xml"/>
  <Override PartName="/ppt/embeddings/oleObject15.bin" ContentType="application/vnd.openxmlformats-officedocument.oleObject"/>
  <Override PartName="/ppt/tags/tag12.xml" ContentType="application/vnd.openxmlformats-officedocument.presentationml.tags+xml"/>
  <Override PartName="/ppt/notesSlides/notesSlide26.xml" ContentType="application/vnd.openxmlformats-officedocument.presentationml.notesSlide+xml"/>
  <Override PartName="/ppt/tags/tag13.xml" ContentType="application/vnd.openxmlformats-officedocument.presentationml.tags+xml"/>
  <Override PartName="/ppt/notesSlides/notesSlide27.xml" ContentType="application/vnd.openxmlformats-officedocument.presentationml.notesSlide+xml"/>
  <Override PartName="/ppt/embeddings/oleObject16.bin" ContentType="application/vnd.openxmlformats-officedocument.oleObject"/>
  <Override PartName="/ppt/tags/tag14.xml" ContentType="application/vnd.openxmlformats-officedocument.presentationml.tags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31"/>
  </p:notesMasterIdLst>
  <p:handoutMasterIdLst>
    <p:handoutMasterId r:id="rId32"/>
  </p:handoutMasterIdLst>
  <p:sldIdLst>
    <p:sldId id="257" r:id="rId2"/>
    <p:sldId id="377" r:id="rId3"/>
    <p:sldId id="367" r:id="rId4"/>
    <p:sldId id="368" r:id="rId5"/>
    <p:sldId id="382" r:id="rId6"/>
    <p:sldId id="387" r:id="rId7"/>
    <p:sldId id="389" r:id="rId8"/>
    <p:sldId id="390" r:id="rId9"/>
    <p:sldId id="391" r:id="rId10"/>
    <p:sldId id="392" r:id="rId11"/>
    <p:sldId id="380" r:id="rId12"/>
    <p:sldId id="394" r:id="rId13"/>
    <p:sldId id="395" r:id="rId14"/>
    <p:sldId id="393" r:id="rId15"/>
    <p:sldId id="369" r:id="rId16"/>
    <p:sldId id="370" r:id="rId17"/>
    <p:sldId id="371" r:id="rId18"/>
    <p:sldId id="372" r:id="rId19"/>
    <p:sldId id="374" r:id="rId20"/>
    <p:sldId id="366" r:id="rId21"/>
    <p:sldId id="397" r:id="rId22"/>
    <p:sldId id="400" r:id="rId23"/>
    <p:sldId id="396" r:id="rId24"/>
    <p:sldId id="375" r:id="rId25"/>
    <p:sldId id="401" r:id="rId26"/>
    <p:sldId id="402" r:id="rId27"/>
    <p:sldId id="403" r:id="rId28"/>
    <p:sldId id="404" r:id="rId29"/>
    <p:sldId id="376" r:id="rId30"/>
  </p:sldIdLst>
  <p:sldSz cx="9144000" cy="6858000" type="screen4x3"/>
  <p:notesSz cx="9601200" cy="7315200"/>
  <p:custDataLst>
    <p:tags r:id="rId3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50802"/>
    <a:srgbClr val="BC34AA"/>
    <a:srgbClr val="0000FF"/>
    <a:srgbClr val="008000"/>
    <a:srgbClr val="9933FF"/>
    <a:srgbClr val="9751CB"/>
    <a:srgbClr val="C0E399"/>
    <a:srgbClr val="E45ECA"/>
    <a:srgbClr val="EFE901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>
    <p:restoredLeft sz="17517" autoAdjust="0"/>
    <p:restoredTop sz="94617" autoAdjust="0"/>
  </p:normalViewPr>
  <p:slideViewPr>
    <p:cSldViewPr snapToGrid="0" showGuides="1">
      <p:cViewPr varScale="1">
        <p:scale>
          <a:sx n="107" d="100"/>
          <a:sy n="107" d="100"/>
        </p:scale>
        <p:origin x="-1688" y="-112"/>
      </p:cViewPr>
      <p:guideLst>
        <p:guide orient="horz" pos="2168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88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tags" Target="tags/tag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image" Target="../media/image10.wmf"/><Relationship Id="rId3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49607B7-8486-4CB3-87AE-F0E5702EE908}" type="slidenum">
              <a:rPr lang="en-US">
                <a:latin typeface="Comic Sans MS"/>
              </a:rPr>
              <a:pPr/>
              <a:t>‹#›</a:t>
            </a:fld>
            <a:endParaRPr lang="en-US" dirty="0"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218240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mic Sans MS"/>
              </a:defRPr>
            </a:lvl1pPr>
          </a:lstStyle>
          <a:p>
            <a:fld id="{A02B9F3F-3042-489F-AF35-1A733968F0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4166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602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585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8634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695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0B81FD-B4A6-48C9-B3F4-A45B625CBF8B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360F89-AB64-44B8-AE63-46107BBA2334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360F89-AB64-44B8-AE63-46107BBA2334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03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8550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033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033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033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033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033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033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033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82A7D0-DDCE-4C4A-9B06-8D547E872DBE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2F57B6-8473-4409-BEB2-FC7EB9AC9EDE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654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01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610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5706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774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  <a:cs typeface="Comic Sans MS"/>
              </a:defRPr>
            </a:lvl2pPr>
            <a:lvl3pPr>
              <a:defRPr sz="3200">
                <a:latin typeface="Comic Sans MS" pitchFamily="66" charset="0"/>
                <a:cs typeface="Comic Sans MS"/>
              </a:defRPr>
            </a:lvl3pPr>
            <a:lvl4pPr>
              <a:defRPr sz="2800">
                <a:latin typeface="Comic Sans MS" pitchFamily="66" charset="0"/>
                <a:cs typeface="Comic Sans MS"/>
              </a:defRPr>
            </a:lvl4pPr>
            <a:lvl5pPr>
              <a:defRPr sz="2800">
                <a:latin typeface="Comic Sans MS" pitchFamily="66" charset="0"/>
                <a:cs typeface="Comic Sans M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1" y="363539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04801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8138985" y="6606747"/>
            <a:ext cx="95422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en-US" sz="1100" dirty="0" err="1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russell</a:t>
            </a:r>
            <a:r>
              <a:rPr lang="en-US" sz="1100" dirty="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.</a:t>
            </a:r>
            <a:fld id="{89C6A585-43E0-42A7-B7F4-EFE79D431EC1}" type="slidenum">
              <a:rPr lang="en-US" sz="110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pPr algn="r"/>
              <a:t>‹#›</a:t>
            </a:fld>
            <a:endParaRPr lang="en-US" sz="1100" dirty="0">
              <a:solidFill>
                <a:srgbClr val="000000"/>
              </a:solidFill>
              <a:latin typeface="Comic Sans MS" pitchFamily="66" charset="0"/>
              <a:cs typeface="Comic Sans MS"/>
            </a:endParaRPr>
          </a:p>
        </p:txBody>
      </p:sp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2968990" y="6553200"/>
            <a:ext cx="3277541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Comic Sans MS"/>
              </a:rPr>
              <a:t>Albert R Meyer,      March 4,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cs typeface="Comic Sans MS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6200" y="6486136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Comic Sans M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Comic Sans M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4.xml"/><Relationship Id="rId5" Type="http://schemas.openxmlformats.org/officeDocument/2006/relationships/oleObject" Target="../embeddings/oleObject7.bin"/><Relationship Id="rId6" Type="http://schemas.openxmlformats.org/officeDocument/2006/relationships/image" Target="../media/image9.wmf"/><Relationship Id="rId7" Type="http://schemas.openxmlformats.org/officeDocument/2006/relationships/oleObject" Target="../embeddings/oleObject8.bin"/><Relationship Id="rId8" Type="http://schemas.openxmlformats.org/officeDocument/2006/relationships/image" Target="../media/image10.wmf"/><Relationship Id="rId9" Type="http://schemas.openxmlformats.org/officeDocument/2006/relationships/oleObject" Target="../embeddings/oleObject9.bin"/><Relationship Id="rId10" Type="http://schemas.openxmlformats.org/officeDocument/2006/relationships/image" Target="../media/image11.wmf"/><Relationship Id="rId1" Type="http://schemas.openxmlformats.org/officeDocument/2006/relationships/vmlDrawing" Target="../drawings/vmlDrawing3.vml"/><Relationship Id="rId2" Type="http://schemas.openxmlformats.org/officeDocument/2006/relationships/tags" Target="../tags/tag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6.xml"/><Relationship Id="rId5" Type="http://schemas.openxmlformats.org/officeDocument/2006/relationships/oleObject" Target="../embeddings/oleObject10.bin"/><Relationship Id="rId6" Type="http://schemas.openxmlformats.org/officeDocument/2006/relationships/image" Target="../media/image12.wmf"/><Relationship Id="rId1" Type="http://schemas.openxmlformats.org/officeDocument/2006/relationships/vmlDrawing" Target="../drawings/vmlDrawing4.vml"/><Relationship Id="rId2" Type="http://schemas.openxmlformats.org/officeDocument/2006/relationships/tags" Target="../tags/tag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0.xml"/><Relationship Id="rId5" Type="http://schemas.openxmlformats.org/officeDocument/2006/relationships/oleObject" Target="../embeddings/oleObject11.bin"/><Relationship Id="rId6" Type="http://schemas.openxmlformats.org/officeDocument/2006/relationships/image" Target="../media/image13.emf"/><Relationship Id="rId1" Type="http://schemas.openxmlformats.org/officeDocument/2006/relationships/vmlDrawing" Target="../drawings/vmlDrawing5.vml"/><Relationship Id="rId2" Type="http://schemas.openxmlformats.org/officeDocument/2006/relationships/tags" Target="../tags/tag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1.xml"/><Relationship Id="rId5" Type="http://schemas.openxmlformats.org/officeDocument/2006/relationships/oleObject" Target="../embeddings/oleObject12.bin"/><Relationship Id="rId6" Type="http://schemas.openxmlformats.org/officeDocument/2006/relationships/image" Target="../media/image13.emf"/><Relationship Id="rId7" Type="http://schemas.openxmlformats.org/officeDocument/2006/relationships/oleObject" Target="../embeddings/oleObject13.bin"/><Relationship Id="rId8" Type="http://schemas.openxmlformats.org/officeDocument/2006/relationships/image" Target="../media/image14.emf"/><Relationship Id="rId1" Type="http://schemas.openxmlformats.org/officeDocument/2006/relationships/vmlDrawing" Target="../drawings/vmlDrawing6.vml"/><Relationship Id="rId2" Type="http://schemas.openxmlformats.org/officeDocument/2006/relationships/tags" Target="../tags/tag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2.xml"/><Relationship Id="rId5" Type="http://schemas.openxmlformats.org/officeDocument/2006/relationships/oleObject" Target="../embeddings/oleObject14.bin"/><Relationship Id="rId6" Type="http://schemas.openxmlformats.org/officeDocument/2006/relationships/image" Target="../media/image15.emf"/><Relationship Id="rId1" Type="http://schemas.openxmlformats.org/officeDocument/2006/relationships/vmlDrawing" Target="../drawings/vmlDrawing7.vml"/><Relationship Id="rId2" Type="http://schemas.openxmlformats.org/officeDocument/2006/relationships/tags" Target="../tags/tag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5.xml"/><Relationship Id="rId5" Type="http://schemas.openxmlformats.org/officeDocument/2006/relationships/oleObject" Target="../embeddings/oleObject15.bin"/><Relationship Id="rId6" Type="http://schemas.openxmlformats.org/officeDocument/2006/relationships/image" Target="../media/image16.emf"/><Relationship Id="rId1" Type="http://schemas.openxmlformats.org/officeDocument/2006/relationships/vmlDrawing" Target="../drawings/vmlDrawing8.vml"/><Relationship Id="rId2" Type="http://schemas.openxmlformats.org/officeDocument/2006/relationships/tags" Target="../tags/tag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7.xml"/><Relationship Id="rId5" Type="http://schemas.openxmlformats.org/officeDocument/2006/relationships/oleObject" Target="../embeddings/oleObject16.bin"/><Relationship Id="rId6" Type="http://schemas.openxmlformats.org/officeDocument/2006/relationships/image" Target="../media/image17.emf"/><Relationship Id="rId1" Type="http://schemas.openxmlformats.org/officeDocument/2006/relationships/vmlDrawing" Target="../drawings/vmlDrawing9.vml"/><Relationship Id="rId2" Type="http://schemas.openxmlformats.org/officeDocument/2006/relationships/tags" Target="../tags/tag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5.emf"/><Relationship Id="rId10" Type="http://schemas.openxmlformats.org/officeDocument/2006/relationships/oleObject" Target="../embeddings/oleObject4.bin"/><Relationship Id="rId11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8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674247" y="523875"/>
            <a:ext cx="6441111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</a:br>
            <a:r>
              <a:rPr lang="en-US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6.042J/18.062J</a:t>
            </a:r>
          </a:p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109436" y="1663280"/>
            <a:ext cx="8947355" cy="3629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80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Comic Sans MS"/>
              </a:rPr>
              <a:t>Set Theory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1197415" y="3245151"/>
            <a:ext cx="6756400" cy="2598241"/>
            <a:chOff x="1197415" y="3245150"/>
            <a:chExt cx="6756400" cy="2598241"/>
          </a:xfrm>
        </p:grpSpPr>
        <p:grpSp>
          <p:nvGrpSpPr>
            <p:cNvPr id="25" name="Group 24"/>
            <p:cNvGrpSpPr/>
            <p:nvPr/>
          </p:nvGrpSpPr>
          <p:grpSpPr>
            <a:xfrm>
              <a:off x="6861615" y="3269230"/>
              <a:ext cx="1092200" cy="1804720"/>
              <a:chOff x="6861615" y="3269230"/>
              <a:chExt cx="1092200" cy="1804720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6861615" y="3753150"/>
                <a:ext cx="1092200" cy="1320800"/>
                <a:chOff x="5232400" y="3416300"/>
                <a:chExt cx="1092200" cy="1320800"/>
              </a:xfrm>
            </p:grpSpPr>
            <p:grpSp>
              <p:nvGrpSpPr>
                <p:cNvPr id="28" name="Group 27"/>
                <p:cNvGrpSpPr/>
                <p:nvPr/>
              </p:nvGrpSpPr>
              <p:grpSpPr>
                <a:xfrm>
                  <a:off x="5232400" y="3416300"/>
                  <a:ext cx="1092200" cy="469900"/>
                  <a:chOff x="2794000" y="3390900"/>
                  <a:chExt cx="1092200" cy="469900"/>
                </a:xfrm>
              </p:grpSpPr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2794000" y="3390900"/>
                    <a:ext cx="1092200" cy="469900"/>
                    <a:chOff x="1041400" y="3733800"/>
                    <a:chExt cx="1092200" cy="469900"/>
                  </a:xfrm>
                </p:grpSpPr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10414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" name="Rectangle 20"/>
                    <p:cNvSpPr/>
                    <p:nvPr/>
                  </p:nvSpPr>
                  <p:spPr>
                    <a:xfrm>
                      <a:off x="15875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26" name="Straight Connector 25"/>
                  <p:cNvCxnSpPr/>
                  <p:nvPr/>
                </p:nvCxnSpPr>
                <p:spPr>
                  <a:xfrm flipV="1">
                    <a:off x="3365500" y="3441700"/>
                    <a:ext cx="482600" cy="38100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8" name="Straight Arrow Connector 37"/>
                <p:cNvCxnSpPr/>
                <p:nvPr/>
              </p:nvCxnSpPr>
              <p:spPr>
                <a:xfrm>
                  <a:off x="5499100" y="3657600"/>
                  <a:ext cx="0" cy="1079500"/>
                </a:xfrm>
                <a:prstGeom prst="straightConnector1">
                  <a:avLst/>
                </a:prstGeom>
                <a:ln w="47625">
                  <a:solidFill>
                    <a:schemeClr val="tx1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Box 30"/>
              <p:cNvSpPr txBox="1"/>
              <p:nvPr/>
            </p:nvSpPr>
            <p:spPr>
              <a:xfrm>
                <a:off x="6912415" y="326923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2530915" y="3245150"/>
              <a:ext cx="2146300" cy="1778000"/>
              <a:chOff x="2530915" y="3245150"/>
              <a:chExt cx="2146300" cy="1778000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594415" y="32451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115115" y="32578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  <p:grpSp>
            <p:nvGrpSpPr>
              <p:cNvPr id="46" name="Group 45"/>
              <p:cNvGrpSpPr/>
              <p:nvPr/>
            </p:nvGrpSpPr>
            <p:grpSpPr>
              <a:xfrm>
                <a:off x="2530915" y="3727750"/>
                <a:ext cx="2146300" cy="1295400"/>
                <a:chOff x="2654300" y="3416300"/>
                <a:chExt cx="2146300" cy="1295400"/>
              </a:xfrm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2654300" y="3416300"/>
                  <a:ext cx="1092200" cy="1295400"/>
                  <a:chOff x="2654300" y="3416300"/>
                  <a:chExt cx="1092200" cy="1295400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2654300" y="3416300"/>
                    <a:ext cx="1092200" cy="469900"/>
                    <a:chOff x="1041400" y="3733800"/>
                    <a:chExt cx="1092200" cy="469900"/>
                  </a:xfrm>
                </p:grpSpPr>
                <p:sp>
                  <p:nvSpPr>
                    <p:cNvPr id="6" name="Rectangle 5"/>
                    <p:cNvSpPr/>
                    <p:nvPr/>
                  </p:nvSpPr>
                  <p:spPr>
                    <a:xfrm>
                      <a:off x="10414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" name="Rectangle 6"/>
                    <p:cNvSpPr/>
                    <p:nvPr/>
                  </p:nvSpPr>
                  <p:spPr>
                    <a:xfrm>
                      <a:off x="15875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33" name="Straight Arrow Connector 32"/>
                  <p:cNvCxnSpPr/>
                  <p:nvPr/>
                </p:nvCxnSpPr>
                <p:spPr>
                  <a:xfrm>
                    <a:off x="2921000" y="3632200"/>
                    <a:ext cx="0" cy="1079500"/>
                  </a:xfrm>
                  <a:prstGeom prst="straightConnector1">
                    <a:avLst/>
                  </a:prstGeom>
                  <a:ln w="4762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3454400" y="3670300"/>
                  <a:ext cx="1346200" cy="0"/>
                </a:xfrm>
                <a:prstGeom prst="straightConnector1">
                  <a:avLst/>
                </a:prstGeom>
                <a:ln w="47625">
                  <a:solidFill>
                    <a:schemeClr val="tx1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3" name="Group 22"/>
            <p:cNvGrpSpPr/>
            <p:nvPr/>
          </p:nvGrpSpPr>
          <p:grpSpPr>
            <a:xfrm>
              <a:off x="4766115" y="3270550"/>
              <a:ext cx="961846" cy="1336139"/>
              <a:chOff x="4766115" y="3270550"/>
              <a:chExt cx="961846" cy="1336139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4766115" y="32705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286815" y="32832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4702615" y="3753150"/>
              <a:ext cx="1092200" cy="469900"/>
              <a:chOff x="1041400" y="3733800"/>
              <a:chExt cx="1092200" cy="4699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1041400" y="3733800"/>
                <a:ext cx="546100" cy="469900"/>
              </a:xfrm>
              <a:prstGeom prst="rect">
                <a:avLst/>
              </a:prstGeom>
              <a:ln w="3175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587500" y="3733800"/>
                <a:ext cx="546100" cy="469900"/>
              </a:xfrm>
              <a:prstGeom prst="rect">
                <a:avLst/>
              </a:prstGeom>
              <a:ln w="3175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1" name="Straight Arrow Connector 60"/>
            <p:cNvCxnSpPr/>
            <p:nvPr/>
          </p:nvCxnSpPr>
          <p:spPr>
            <a:xfrm>
              <a:off x="5502715" y="4007150"/>
              <a:ext cx="1346200" cy="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2530915" y="5048550"/>
              <a:ext cx="4897861" cy="794841"/>
              <a:chOff x="2530915" y="5048550"/>
              <a:chExt cx="4897861" cy="794841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530915" y="5073950"/>
                <a:ext cx="52906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0</a:t>
                </a: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6899715" y="5048550"/>
                <a:ext cx="52906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2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1197415" y="3457420"/>
              <a:ext cx="1333500" cy="1015663"/>
              <a:chOff x="1197415" y="3457420"/>
              <a:chExt cx="1333500" cy="1015663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1197415" y="3457420"/>
                <a:ext cx="608460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0" dirty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L</a:t>
                </a:r>
                <a:endParaRPr lang="en-US" sz="6000" dirty="0" smtClean="0">
                  <a:latin typeface="Comic Sans MS"/>
                  <a:cs typeface="Comic Sans MS"/>
                </a:endParaRPr>
              </a:p>
            </p:txBody>
          </p:sp>
          <p:cxnSp>
            <p:nvCxnSpPr>
              <p:cNvPr id="10" name="Straight Arrow Connector 9"/>
              <p:cNvCxnSpPr>
                <a:stCxn id="17" idx="3"/>
                <a:endCxn id="6" idx="1"/>
              </p:cNvCxnSpPr>
              <p:nvPr/>
            </p:nvCxnSpPr>
            <p:spPr>
              <a:xfrm flipV="1">
                <a:off x="1805875" y="3962700"/>
                <a:ext cx="725040" cy="2552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369888" y="1435101"/>
            <a:ext cx="8520112" cy="1841500"/>
          </a:xfrm>
        </p:spPr>
        <p:txBody>
          <a:bodyPr/>
          <a:lstStyle/>
          <a:p>
            <a:r>
              <a:rPr lang="en-US" dirty="0" smtClean="0"/>
              <a:t>Lists are member of themselves:</a:t>
            </a:r>
          </a:p>
          <a:p>
            <a:pPr algn="ctr"/>
            <a:r>
              <a:rPr lang="da-DK" sz="4800" dirty="0" smtClean="0">
                <a:solidFill>
                  <a:srgbClr val="0000FF"/>
                </a:solidFill>
              </a:rPr>
              <a:t>(</a:t>
            </a:r>
            <a:r>
              <a:rPr lang="da-DK" sz="4800" dirty="0" err="1" smtClean="0">
                <a:solidFill>
                  <a:srgbClr val="0000FF"/>
                </a:solidFill>
              </a:rPr>
              <a:t>third</a:t>
            </a:r>
            <a:r>
              <a:rPr lang="da-DK" sz="4800" dirty="0" smtClean="0">
                <a:solidFill>
                  <a:srgbClr val="0000FF"/>
                </a:solidFill>
              </a:rPr>
              <a:t> (</a:t>
            </a:r>
            <a:r>
              <a:rPr lang="da-DK" sz="4800" dirty="0" err="1" smtClean="0">
                <a:solidFill>
                  <a:srgbClr val="0000FF"/>
                </a:solidFill>
              </a:rPr>
              <a:t>second</a:t>
            </a:r>
            <a:r>
              <a:rPr lang="da-DK" sz="4800" dirty="0" smtClean="0">
                <a:solidFill>
                  <a:srgbClr val="0000FF"/>
                </a:solidFill>
              </a:rPr>
              <a:t> L))  </a:t>
            </a:r>
            <a:r>
              <a:rPr lang="da-DK" sz="4800" dirty="0" smtClean="0">
                <a:solidFill>
                  <a:srgbClr val="000000"/>
                </a:solidFill>
              </a:rPr>
              <a:t>⟹</a:t>
            </a:r>
            <a:r>
              <a:rPr lang="da-DK" sz="4800" dirty="0" smtClean="0">
                <a:solidFill>
                  <a:srgbClr val="0000FF"/>
                </a:solidFill>
              </a:rPr>
              <a:t>  2</a:t>
            </a:r>
            <a:endParaRPr lang="da-DK" sz="4800" dirty="0">
              <a:solidFill>
                <a:srgbClr val="0000FF"/>
              </a:solidFill>
            </a:endParaRPr>
          </a:p>
          <a:p>
            <a:pPr algn="ctr"/>
            <a:endParaRPr lang="da-DK" sz="4800" dirty="0">
              <a:solidFill>
                <a:srgbClr val="0000FF"/>
              </a:solidFill>
            </a:endParaRPr>
          </a:p>
          <a:p>
            <a:pPr algn="ctr"/>
            <a:endParaRPr lang="en-US" sz="4800" dirty="0" smtClean="0">
              <a:solidFill>
                <a:srgbClr val="0000FF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803965" y="3245151"/>
            <a:ext cx="2182723" cy="723899"/>
            <a:chOff x="2803964" y="3245151"/>
            <a:chExt cx="2182723" cy="723899"/>
          </a:xfrm>
        </p:grpSpPr>
        <p:cxnSp>
          <p:nvCxnSpPr>
            <p:cNvPr id="63" name="Straight Arrow Connector 62"/>
            <p:cNvCxnSpPr>
              <a:endCxn id="57" idx="0"/>
            </p:cNvCxnSpPr>
            <p:nvPr/>
          </p:nvCxnSpPr>
          <p:spPr>
            <a:xfrm flipV="1">
              <a:off x="4981411" y="3270551"/>
              <a:ext cx="5276" cy="698499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29" idx="0"/>
              <a:endCxn id="57" idx="0"/>
            </p:cNvCxnSpPr>
            <p:nvPr/>
          </p:nvCxnSpPr>
          <p:spPr>
            <a:xfrm>
              <a:off x="2814987" y="3245151"/>
              <a:ext cx="2171700" cy="2540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6" idx="0"/>
              <a:endCxn id="29" idx="0"/>
            </p:cNvCxnSpPr>
            <p:nvPr/>
          </p:nvCxnSpPr>
          <p:spPr>
            <a:xfrm flipV="1">
              <a:off x="2803964" y="3245151"/>
              <a:ext cx="11023" cy="482600"/>
            </a:xfrm>
            <a:prstGeom prst="straightConnector1">
              <a:avLst/>
            </a:prstGeom>
            <a:ln w="47625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1308100" y="249238"/>
            <a:ext cx="7569200" cy="1249362"/>
          </a:xfrm>
        </p:spPr>
        <p:txBody>
          <a:bodyPr/>
          <a:lstStyle/>
          <a:p>
            <a:r>
              <a:rPr lang="en-US" sz="4000" dirty="0" smtClean="0"/>
              <a:t>Self membership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95113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129" y="1395186"/>
            <a:ext cx="8556399" cy="4612519"/>
          </a:xfrm>
        </p:spPr>
        <p:txBody>
          <a:bodyPr/>
          <a:lstStyle/>
          <a:p>
            <a:r>
              <a:rPr lang="en-US" sz="4800" dirty="0" smtClean="0"/>
              <a:t>compose procedures</a:t>
            </a:r>
          </a:p>
          <a:p>
            <a:pPr algn="ctr"/>
            <a:r>
              <a:rPr lang="en-US" sz="4800" dirty="0" smtClean="0">
                <a:solidFill>
                  <a:srgbClr val="0000FF"/>
                </a:solidFill>
              </a:rPr>
              <a:t>((define compose f g)</a:t>
            </a:r>
          </a:p>
          <a:p>
            <a:r>
              <a:rPr lang="en-US" sz="4800" dirty="0" smtClean="0">
                <a:solidFill>
                  <a:srgbClr val="0000FF"/>
                </a:solidFill>
              </a:rPr>
              <a:t>           (define (h x)</a:t>
            </a:r>
          </a:p>
          <a:p>
            <a:r>
              <a:rPr lang="en-US" sz="4800" dirty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              (f (g x)))</a:t>
            </a:r>
          </a:p>
          <a:p>
            <a:r>
              <a:rPr lang="en-US" sz="4800" dirty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            h)</a:t>
            </a:r>
            <a:endParaRPr lang="en-US" sz="4800" dirty="0">
              <a:solidFill>
                <a:srgbClr val="0000FF"/>
              </a:solidFill>
            </a:endParaRPr>
          </a:p>
          <a:p>
            <a:endParaRPr lang="en-US" sz="4800" dirty="0">
              <a:solidFill>
                <a:srgbClr val="0000FF"/>
              </a:solidFill>
            </a:endParaRPr>
          </a:p>
          <a:p>
            <a:endParaRPr lang="en-US" sz="4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08100" y="249238"/>
            <a:ext cx="7569200" cy="1249362"/>
          </a:xfrm>
        </p:spPr>
        <p:txBody>
          <a:bodyPr/>
          <a:lstStyle/>
          <a:p>
            <a:r>
              <a:rPr lang="en-US" sz="4000" dirty="0" smtClean="0"/>
              <a:t>Self application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99096305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128" y="1357085"/>
            <a:ext cx="8616872" cy="4781853"/>
          </a:xfrm>
        </p:spPr>
        <p:txBody>
          <a:bodyPr/>
          <a:lstStyle/>
          <a:p>
            <a:r>
              <a:rPr lang="en-US" sz="4800" dirty="0" smtClean="0"/>
              <a:t>compose procedures</a:t>
            </a:r>
          </a:p>
          <a:p>
            <a:pPr algn="ctr"/>
            <a:r>
              <a:rPr lang="en-US" sz="4800" dirty="0" smtClean="0">
                <a:solidFill>
                  <a:srgbClr val="0000FF"/>
                </a:solidFill>
              </a:rPr>
              <a:t>((compose square add1) 3)</a:t>
            </a:r>
          </a:p>
          <a:p>
            <a:r>
              <a:rPr lang="en-US" sz="4800" dirty="0" smtClean="0">
                <a:solidFill>
                  <a:srgbClr val="0000FF"/>
                </a:solidFill>
              </a:rPr>
              <a:t>    </a:t>
            </a:r>
            <a:r>
              <a:rPr lang="en-US" sz="4800" dirty="0">
                <a:solidFill>
                  <a:srgbClr val="000000"/>
                </a:solidFill>
              </a:rPr>
              <a:t>⟹</a:t>
            </a:r>
            <a:r>
              <a:rPr lang="en-US" sz="4800" dirty="0">
                <a:solidFill>
                  <a:srgbClr val="0000FF"/>
                </a:solidFill>
              </a:rPr>
              <a:t>  </a:t>
            </a:r>
            <a:r>
              <a:rPr lang="en-US" sz="4800" dirty="0" smtClean="0">
                <a:solidFill>
                  <a:srgbClr val="0000FF"/>
                </a:solidFill>
              </a:rPr>
              <a:t>16       </a:t>
            </a:r>
            <a:r>
              <a:rPr lang="en-US" sz="4800" dirty="0" smtClean="0">
                <a:solidFill>
                  <a:srgbClr val="000000"/>
                </a:solidFill>
              </a:rPr>
              <a:t>( =  </a:t>
            </a:r>
            <a:r>
              <a:rPr lang="en-US" sz="4800" dirty="0" smtClean="0">
                <a:solidFill>
                  <a:srgbClr val="0000FF"/>
                </a:solidFill>
              </a:rPr>
              <a:t>(3 + 1)</a:t>
            </a:r>
            <a:r>
              <a:rPr lang="en-US" sz="4800" baseline="30000" dirty="0" smtClean="0">
                <a:solidFill>
                  <a:srgbClr val="0000FF"/>
                </a:solidFill>
              </a:rPr>
              <a:t>2 </a:t>
            </a:r>
            <a:r>
              <a:rPr lang="en-US" sz="4800" dirty="0" smtClean="0">
                <a:solidFill>
                  <a:srgbClr val="000000"/>
                </a:solidFill>
              </a:rPr>
              <a:t>)</a:t>
            </a:r>
          </a:p>
          <a:p>
            <a:pPr algn="ctr"/>
            <a:r>
              <a:rPr lang="en-US" sz="4800" dirty="0">
                <a:solidFill>
                  <a:srgbClr val="0000FF"/>
                </a:solidFill>
              </a:rPr>
              <a:t>((compose square </a:t>
            </a:r>
            <a:r>
              <a:rPr lang="en-US" sz="4800" dirty="0" smtClean="0">
                <a:solidFill>
                  <a:srgbClr val="0000FF"/>
                </a:solidFill>
              </a:rPr>
              <a:t>square) </a:t>
            </a:r>
            <a:r>
              <a:rPr lang="en-US" sz="4800" dirty="0">
                <a:solidFill>
                  <a:srgbClr val="0000FF"/>
                </a:solidFill>
              </a:rPr>
              <a:t>3)</a:t>
            </a:r>
          </a:p>
          <a:p>
            <a:r>
              <a:rPr lang="en-US" sz="4800" dirty="0">
                <a:solidFill>
                  <a:srgbClr val="0000FF"/>
                </a:solidFill>
              </a:rPr>
              <a:t>    </a:t>
            </a:r>
            <a:r>
              <a:rPr lang="en-US" sz="4800" dirty="0">
                <a:solidFill>
                  <a:srgbClr val="000000"/>
                </a:solidFill>
              </a:rPr>
              <a:t>⟹</a:t>
            </a:r>
            <a:r>
              <a:rPr lang="en-US" sz="4800" dirty="0">
                <a:solidFill>
                  <a:srgbClr val="0000FF"/>
                </a:solidFill>
              </a:rPr>
              <a:t>  81 </a:t>
            </a:r>
            <a:r>
              <a:rPr lang="en-US" sz="4800" dirty="0" smtClean="0">
                <a:solidFill>
                  <a:srgbClr val="0000FF"/>
                </a:solidFill>
              </a:rPr>
              <a:t>      </a:t>
            </a:r>
            <a:r>
              <a:rPr lang="en-US" sz="4800" dirty="0">
                <a:solidFill>
                  <a:srgbClr val="000000"/>
                </a:solidFill>
              </a:rPr>
              <a:t>( </a:t>
            </a:r>
            <a:r>
              <a:rPr lang="en-US" sz="4800" dirty="0" smtClean="0">
                <a:solidFill>
                  <a:srgbClr val="000000"/>
                </a:solidFill>
              </a:rPr>
              <a:t>=  </a:t>
            </a:r>
            <a:r>
              <a:rPr lang="en-US" sz="4800" dirty="0">
                <a:solidFill>
                  <a:srgbClr val="0000FF"/>
                </a:solidFill>
              </a:rPr>
              <a:t>(</a:t>
            </a:r>
            <a:r>
              <a:rPr lang="en-US" sz="4800" dirty="0" smtClean="0">
                <a:solidFill>
                  <a:srgbClr val="0000FF"/>
                </a:solidFill>
              </a:rPr>
              <a:t>3</a:t>
            </a:r>
            <a:r>
              <a:rPr lang="en-US" sz="4800" baseline="30000" dirty="0">
                <a:solidFill>
                  <a:srgbClr val="0000FF"/>
                </a:solidFill>
              </a:rPr>
              <a:t>2</a:t>
            </a:r>
            <a:r>
              <a:rPr lang="en-US" sz="4800" dirty="0" smtClean="0">
                <a:solidFill>
                  <a:srgbClr val="0000FF"/>
                </a:solidFill>
              </a:rPr>
              <a:t>)</a:t>
            </a:r>
            <a:r>
              <a:rPr lang="en-US" sz="4800" baseline="30000" dirty="0">
                <a:solidFill>
                  <a:srgbClr val="0000FF"/>
                </a:solidFill>
              </a:rPr>
              <a:t>2 </a:t>
            </a:r>
            <a:r>
              <a:rPr lang="en-US" sz="4800" baseline="30000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000000"/>
                </a:solidFill>
              </a:rPr>
              <a:t>)</a:t>
            </a:r>
            <a:endParaRPr lang="en-US" sz="4800" dirty="0" smtClean="0">
              <a:solidFill>
                <a:srgbClr val="0000FF"/>
              </a:solidFill>
            </a:endParaRPr>
          </a:p>
          <a:p>
            <a:endParaRPr lang="en-US" sz="48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08100" y="249238"/>
            <a:ext cx="7569200" cy="1249362"/>
          </a:xfrm>
        </p:spPr>
        <p:txBody>
          <a:bodyPr/>
          <a:lstStyle/>
          <a:p>
            <a:r>
              <a:rPr lang="en-US" sz="4000" dirty="0" smtClean="0"/>
              <a:t>Self application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20434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129" y="1280886"/>
            <a:ext cx="8731172" cy="5246915"/>
          </a:xfrm>
        </p:spPr>
        <p:txBody>
          <a:bodyPr/>
          <a:lstStyle/>
          <a:p>
            <a:r>
              <a:rPr lang="en-US" sz="4800" dirty="0" smtClean="0"/>
              <a:t>compose procedures</a:t>
            </a:r>
          </a:p>
          <a:p>
            <a:pPr algn="ctr"/>
            <a:r>
              <a:rPr lang="en-US" sz="4800" dirty="0">
                <a:solidFill>
                  <a:srgbClr val="0000FF"/>
                </a:solidFill>
              </a:rPr>
              <a:t>(define </a:t>
            </a:r>
            <a:r>
              <a:rPr lang="en-US" sz="4800" dirty="0" smtClean="0">
                <a:solidFill>
                  <a:srgbClr val="0000FF"/>
                </a:solidFill>
              </a:rPr>
              <a:t>comp2 </a:t>
            </a:r>
            <a:r>
              <a:rPr lang="en-US" sz="4800" dirty="0">
                <a:solidFill>
                  <a:srgbClr val="0000FF"/>
                </a:solidFill>
              </a:rPr>
              <a:t>f)</a:t>
            </a:r>
          </a:p>
          <a:p>
            <a:pPr>
              <a:spcAft>
                <a:spcPts val="3000"/>
              </a:spcAft>
            </a:pPr>
            <a:r>
              <a:rPr lang="en-US" sz="4800" dirty="0">
                <a:solidFill>
                  <a:srgbClr val="0000FF"/>
                </a:solidFill>
              </a:rPr>
              <a:t>           </a:t>
            </a:r>
            <a:r>
              <a:rPr lang="en-US" sz="4800" dirty="0" smtClean="0">
                <a:solidFill>
                  <a:srgbClr val="0000FF"/>
                </a:solidFill>
              </a:rPr>
              <a:t>   (</a:t>
            </a:r>
            <a:r>
              <a:rPr lang="en-US" sz="4800" dirty="0">
                <a:solidFill>
                  <a:srgbClr val="0000FF"/>
                </a:solidFill>
              </a:rPr>
              <a:t>compose f f</a:t>
            </a:r>
            <a:r>
              <a:rPr lang="en-US" sz="4800" dirty="0" smtClean="0">
                <a:solidFill>
                  <a:srgbClr val="0000FF"/>
                </a:solidFill>
              </a:rPr>
              <a:t>)</a:t>
            </a:r>
            <a:endParaRPr lang="en-US" sz="4800" dirty="0">
              <a:solidFill>
                <a:srgbClr val="0000FF"/>
              </a:solidFill>
            </a:endParaRPr>
          </a:p>
          <a:p>
            <a:pPr>
              <a:spcAft>
                <a:spcPts val="1200"/>
              </a:spcAft>
            </a:pPr>
            <a:r>
              <a:rPr lang="en-US" sz="4800" dirty="0" smtClean="0">
                <a:solidFill>
                  <a:srgbClr val="0000FF"/>
                </a:solidFill>
              </a:rPr>
              <a:t>(</a:t>
            </a:r>
            <a:r>
              <a:rPr lang="en-US" sz="4800" dirty="0">
                <a:solidFill>
                  <a:srgbClr val="0000FF"/>
                </a:solidFill>
              </a:rPr>
              <a:t>(</a:t>
            </a:r>
            <a:r>
              <a:rPr lang="en-US" sz="4800" dirty="0" smtClean="0">
                <a:solidFill>
                  <a:srgbClr val="0000FF"/>
                </a:solidFill>
              </a:rPr>
              <a:t>comp2 square) </a:t>
            </a:r>
            <a:r>
              <a:rPr lang="en-US" sz="4800" dirty="0">
                <a:solidFill>
                  <a:srgbClr val="0000FF"/>
                </a:solidFill>
              </a:rPr>
              <a:t>3</a:t>
            </a:r>
            <a:r>
              <a:rPr lang="en-US" sz="4800" dirty="0" smtClean="0">
                <a:solidFill>
                  <a:srgbClr val="0000FF"/>
                </a:solidFill>
              </a:rPr>
              <a:t>)</a:t>
            </a:r>
          </a:p>
          <a:p>
            <a:pPr>
              <a:spcAft>
                <a:spcPts val="1200"/>
              </a:spcAft>
            </a:pP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000000"/>
                </a:solidFill>
              </a:rPr>
              <a:t>⟹</a:t>
            </a:r>
            <a:r>
              <a:rPr lang="en-US" sz="4800" dirty="0" smtClean="0">
                <a:solidFill>
                  <a:srgbClr val="0000FF"/>
                </a:solidFill>
              </a:rPr>
              <a:t> 81</a:t>
            </a:r>
            <a:endParaRPr lang="en-US" sz="48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08100" y="249238"/>
            <a:ext cx="7569200" cy="1249362"/>
          </a:xfrm>
        </p:spPr>
        <p:txBody>
          <a:bodyPr/>
          <a:lstStyle/>
          <a:p>
            <a:r>
              <a:rPr lang="en-US" sz="4000" dirty="0" smtClean="0"/>
              <a:t>Self application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33791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32" y="1471386"/>
            <a:ext cx="8877905" cy="4709281"/>
          </a:xfrm>
        </p:spPr>
        <p:txBody>
          <a:bodyPr/>
          <a:lstStyle/>
          <a:p>
            <a:r>
              <a:rPr lang="en-US" sz="4800" dirty="0" smtClean="0"/>
              <a:t>apply procedure to itself:</a:t>
            </a:r>
          </a:p>
          <a:p>
            <a:pPr algn="ctr"/>
            <a:r>
              <a:rPr lang="en-US" sz="4800" dirty="0" smtClean="0">
                <a:solidFill>
                  <a:srgbClr val="0000FF"/>
                </a:solidFill>
              </a:rPr>
              <a:t>(((comp2 comp2)</a:t>
            </a:r>
            <a:r>
              <a:rPr lang="en-US" sz="4800" dirty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add1) 3)</a:t>
            </a:r>
            <a:endParaRPr lang="en-US" sz="4800" dirty="0">
              <a:solidFill>
                <a:srgbClr val="0000FF"/>
              </a:solidFill>
            </a:endParaRPr>
          </a:p>
          <a:p>
            <a:r>
              <a:rPr lang="en-US" sz="4800" dirty="0" smtClean="0">
                <a:solidFill>
                  <a:srgbClr val="000000"/>
                </a:solidFill>
              </a:rPr>
              <a:t>       ⟹</a:t>
            </a:r>
            <a:r>
              <a:rPr lang="en-US" sz="4800" dirty="0" smtClean="0">
                <a:solidFill>
                  <a:srgbClr val="0000FF"/>
                </a:solidFill>
              </a:rPr>
              <a:t>   7</a:t>
            </a:r>
          </a:p>
          <a:p>
            <a:pPr algn="ctr"/>
            <a:r>
              <a:rPr lang="en-US" sz="4800" dirty="0">
                <a:solidFill>
                  <a:srgbClr val="0000FF"/>
                </a:solidFill>
              </a:rPr>
              <a:t>(((comp2 </a:t>
            </a:r>
            <a:r>
              <a:rPr lang="en-US" sz="4800" dirty="0" smtClean="0">
                <a:solidFill>
                  <a:srgbClr val="0000FF"/>
                </a:solidFill>
              </a:rPr>
              <a:t>comp2</a:t>
            </a:r>
            <a:r>
              <a:rPr lang="en-US" sz="4800" dirty="0">
                <a:solidFill>
                  <a:srgbClr val="0000FF"/>
                </a:solidFill>
              </a:rPr>
              <a:t>) </a:t>
            </a:r>
            <a:r>
              <a:rPr lang="en-US" sz="4800" dirty="0" smtClean="0">
                <a:solidFill>
                  <a:srgbClr val="0000FF"/>
                </a:solidFill>
              </a:rPr>
              <a:t>square) </a:t>
            </a:r>
            <a:r>
              <a:rPr lang="en-US" sz="4800" dirty="0">
                <a:solidFill>
                  <a:srgbClr val="0000FF"/>
                </a:solidFill>
              </a:rPr>
              <a:t>3)</a:t>
            </a:r>
          </a:p>
          <a:p>
            <a:r>
              <a:rPr lang="en-US" sz="4800" dirty="0">
                <a:solidFill>
                  <a:srgbClr val="0000FF"/>
                </a:solidFill>
              </a:rPr>
              <a:t>       </a:t>
            </a:r>
            <a:r>
              <a:rPr lang="en-US" sz="4800" dirty="0" smtClean="0"/>
              <a:t>⟹</a:t>
            </a:r>
            <a:r>
              <a:rPr lang="en-US" sz="4800" dirty="0" smtClean="0">
                <a:solidFill>
                  <a:srgbClr val="0000FF"/>
                </a:solidFill>
              </a:rPr>
              <a:t>   43046721      </a:t>
            </a:r>
            <a:r>
              <a:rPr lang="en-US" sz="4800" dirty="0" smtClean="0">
                <a:solidFill>
                  <a:srgbClr val="000000"/>
                </a:solidFill>
              </a:rPr>
              <a:t>(=</a:t>
            </a:r>
            <a:r>
              <a:rPr lang="en-US" sz="4800" dirty="0" smtClean="0">
                <a:solidFill>
                  <a:srgbClr val="0000FF"/>
                </a:solidFill>
              </a:rPr>
              <a:t> 3</a:t>
            </a:r>
            <a:r>
              <a:rPr lang="en-US" sz="4800" baseline="30000" dirty="0" smtClean="0">
                <a:solidFill>
                  <a:srgbClr val="0000FF"/>
                </a:solidFill>
              </a:rPr>
              <a:t>16</a:t>
            </a:r>
            <a:r>
              <a:rPr lang="en-US" sz="4800" dirty="0" smtClean="0">
                <a:solidFill>
                  <a:srgbClr val="000000"/>
                </a:solidFill>
              </a:rPr>
              <a:t>)</a:t>
            </a:r>
            <a:endParaRPr lang="en-US" sz="4800" dirty="0">
              <a:solidFill>
                <a:srgbClr val="0000FF"/>
              </a:solidFill>
            </a:endParaRPr>
          </a:p>
          <a:p>
            <a:endParaRPr lang="en-US" sz="48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08100" y="249238"/>
            <a:ext cx="7569200" cy="1249362"/>
          </a:xfrm>
        </p:spPr>
        <p:txBody>
          <a:bodyPr/>
          <a:lstStyle/>
          <a:p>
            <a:r>
              <a:rPr lang="en-US" sz="4000" dirty="0" smtClean="0"/>
              <a:t>Self application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4742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Russell’s Paradox</a:t>
            </a:r>
          </a:p>
        </p:txBody>
      </p:sp>
      <p:sp>
        <p:nvSpPr>
          <p:cNvPr id="114695" name="Text Box 7"/>
          <p:cNvSpPr txBox="1">
            <a:spLocks noChangeArrowheads="1"/>
          </p:cNvSpPr>
          <p:nvPr/>
        </p:nvSpPr>
        <p:spPr bwMode="auto">
          <a:xfrm>
            <a:off x="1205552" y="3366453"/>
            <a:ext cx="6726869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4800" dirty="0" smtClean="0">
                <a:latin typeface="Comic Sans MS" pitchFamily="66" charset="0"/>
              </a:rPr>
              <a:t>Now let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800" dirty="0" smtClean="0">
                <a:latin typeface="Comic Sans MS" pitchFamily="66" charset="0"/>
              </a:rPr>
              <a:t> be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r>
              <a:rPr lang="en-US" sz="4800" dirty="0" smtClean="0">
                <a:latin typeface="Comic Sans MS" pitchFamily="66" charset="0"/>
              </a:rPr>
              <a:t>, and</a:t>
            </a:r>
          </a:p>
          <a:p>
            <a:pPr>
              <a:spcBef>
                <a:spcPts val="0"/>
              </a:spcBef>
            </a:pPr>
            <a:r>
              <a:rPr lang="en-US" sz="4800" dirty="0" smtClean="0">
                <a:latin typeface="Comic Sans MS" pitchFamily="66" charset="0"/>
              </a:rPr>
              <a:t>reach </a:t>
            </a:r>
            <a:r>
              <a:rPr lang="en-US" sz="4800" dirty="0">
                <a:latin typeface="Comic Sans MS" pitchFamily="66" charset="0"/>
              </a:rPr>
              <a:t>a contradiction</a:t>
            </a:r>
            <a:r>
              <a:rPr lang="en-US" sz="4800" dirty="0" smtClean="0">
                <a:latin typeface="Comic Sans MS" pitchFamily="66" charset="0"/>
              </a:rPr>
              <a:t>: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308023" y="1196340"/>
          <a:ext cx="7134199" cy="1082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82" name="Equation" r:id="rId5" imgW="1841400" imgH="279360" progId="Equation.DSMT4">
                  <p:embed/>
                </p:oleObj>
              </mc:Choice>
              <mc:Fallback>
                <p:oleObj name="Equation" r:id="rId5" imgW="18414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8023" y="1196340"/>
                        <a:ext cx="7134199" cy="10820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907417" y="2195514"/>
          <a:ext cx="7053263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83" name="Equation" r:id="rId7" imgW="1600200" imgH="279360" progId="Equation.DSMT4">
                  <p:embed/>
                </p:oleObj>
              </mc:Choice>
              <mc:Fallback>
                <p:oleObj name="Equation" r:id="rId7" imgW="16002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7417" y="2195514"/>
                        <a:ext cx="7053263" cy="1231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708" name="Object 4"/>
          <p:cNvGraphicFramePr>
            <a:graphicFrameLocks noChangeAspect="1"/>
          </p:cNvGraphicFramePr>
          <p:nvPr/>
        </p:nvGraphicFramePr>
        <p:xfrm>
          <a:off x="1100933" y="4968876"/>
          <a:ext cx="6942137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84" name="Equation" r:id="rId9" imgW="1574640" imgH="279360" progId="Equation.DSMT4">
                  <p:embed/>
                </p:oleObj>
              </mc:Choice>
              <mc:Fallback>
                <p:oleObj name="Equation" r:id="rId9" imgW="1574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0933" y="4968876"/>
                        <a:ext cx="6942137" cy="1231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251367973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4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46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84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5" grpId="0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Disaster: Math is broken!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38" y="1380985"/>
            <a:ext cx="8192479" cy="4371139"/>
          </a:xfrm>
        </p:spPr>
        <p:txBody>
          <a:bodyPr/>
          <a:lstStyle/>
          <a:p>
            <a:r>
              <a:rPr lang="en-US" sz="6000" dirty="0" smtClean="0"/>
              <a:t>I am the Pope,</a:t>
            </a:r>
          </a:p>
          <a:p>
            <a:r>
              <a:rPr lang="en-US" sz="6000" dirty="0" smtClean="0"/>
              <a:t>Pigs fly,</a:t>
            </a:r>
          </a:p>
          <a:p>
            <a:r>
              <a:rPr lang="en-US" sz="6000" dirty="0" smtClean="0"/>
              <a:t>and verified programs </a:t>
            </a:r>
          </a:p>
          <a:p>
            <a:r>
              <a:rPr lang="en-US" sz="6000" dirty="0" smtClean="0"/>
              <a:t>crash...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247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8258" name="Object 2"/>
          <p:cNvGraphicFramePr>
            <a:graphicFrameLocks noChangeAspect="1"/>
          </p:cNvGraphicFramePr>
          <p:nvPr/>
        </p:nvGraphicFramePr>
        <p:xfrm>
          <a:off x="263245" y="2298861"/>
          <a:ext cx="8519889" cy="1329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82" name="Equation" r:id="rId5" imgW="1790640" imgH="279360" progId="Equation.DSMT4">
                  <p:embed/>
                </p:oleObj>
              </mc:Choice>
              <mc:Fallback>
                <p:oleObj name="Equation" r:id="rId5" imgW="1790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245" y="2298861"/>
                        <a:ext cx="8519889" cy="13297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7D5E3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8" name="TextBox 7"/>
          <p:cNvSpPr txBox="1"/>
          <p:nvPr/>
        </p:nvSpPr>
        <p:spPr>
          <a:xfrm>
            <a:off x="348206" y="3579973"/>
            <a:ext cx="8175097" cy="258532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      for all </a:t>
            </a:r>
            <a:r>
              <a:rPr lang="en-US" sz="5400" dirty="0" smtClean="0">
                <a:solidFill>
                  <a:srgbClr val="E45ECA"/>
                </a:solidFill>
                <a:latin typeface="Comic Sans MS" pitchFamily="66" charset="0"/>
              </a:rPr>
              <a:t>sets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s              </a:t>
            </a:r>
          </a:p>
          <a:p>
            <a:r>
              <a:rPr lang="en-US" sz="5400" dirty="0" smtClean="0">
                <a:latin typeface="Comic Sans MS" pitchFamily="66" charset="0"/>
              </a:rPr>
              <a:t>      …can only substitute</a:t>
            </a:r>
          </a:p>
          <a:p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     W</a:t>
            </a:r>
            <a:r>
              <a:rPr lang="en-US" sz="5400" dirty="0" smtClean="0">
                <a:latin typeface="Comic Sans MS" pitchFamily="66" charset="0"/>
              </a:rPr>
              <a:t> for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5400" dirty="0" smtClean="0">
                <a:latin typeface="Comic Sans MS" pitchFamily="66" charset="0"/>
              </a:rPr>
              <a:t> if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r>
              <a:rPr lang="en-US" sz="5400" dirty="0" smtClean="0">
                <a:latin typeface="Comic Sans MS" pitchFamily="66" charset="0"/>
              </a:rPr>
              <a:t> is a set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...but paradox is buggy</a:t>
            </a:r>
            <a:endParaRPr lang="en-US" sz="4000" dirty="0"/>
          </a:p>
        </p:txBody>
      </p:sp>
      <p:sp useBgFill="1">
        <p:nvSpPr>
          <p:cNvPr id="117767" name="Text Box 7"/>
          <p:cNvSpPr txBox="1">
            <a:spLocks noChangeArrowheads="1"/>
          </p:cNvSpPr>
          <p:nvPr/>
        </p:nvSpPr>
        <p:spPr bwMode="auto">
          <a:xfrm>
            <a:off x="819799" y="1469146"/>
            <a:ext cx="7519863" cy="83099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4800" dirty="0" smtClean="0">
                <a:latin typeface="Comic Sans MS" pitchFamily="66" charset="0"/>
              </a:rPr>
              <a:t>Assumes that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r>
              <a:rPr lang="en-US" sz="4800" dirty="0" smtClean="0">
                <a:latin typeface="Comic Sans MS" pitchFamily="66" charset="0"/>
              </a:rPr>
              <a:t> is a set! 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78476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7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08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7" name="Text Box 7"/>
          <p:cNvSpPr txBox="1">
            <a:spLocks noChangeArrowheads="1"/>
          </p:cNvSpPr>
          <p:nvPr/>
        </p:nvSpPr>
        <p:spPr bwMode="auto">
          <a:xfrm>
            <a:off x="204160" y="2358144"/>
            <a:ext cx="8732032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4800" dirty="0" smtClean="0">
                <a:latin typeface="Comic Sans MS" pitchFamily="66" charset="0"/>
              </a:rPr>
              <a:t>We can avoid the paradox,</a:t>
            </a:r>
          </a:p>
          <a:p>
            <a:pPr>
              <a:spcBef>
                <a:spcPts val="0"/>
              </a:spcBef>
            </a:pPr>
            <a:r>
              <a:rPr lang="en-US" sz="4800" dirty="0" smtClean="0">
                <a:latin typeface="Comic Sans MS" pitchFamily="66" charset="0"/>
              </a:rPr>
              <a:t>if we deny that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r>
              <a:rPr lang="en-US" sz="4800" dirty="0" smtClean="0">
                <a:latin typeface="Comic Sans MS" pitchFamily="66" charset="0"/>
              </a:rPr>
              <a:t> is a set!</a:t>
            </a:r>
          </a:p>
          <a:p>
            <a:pPr>
              <a:spcBef>
                <a:spcPts val="0"/>
              </a:spcBef>
            </a:pPr>
            <a:r>
              <a:rPr lang="en-US" sz="4400" dirty="0" smtClean="0">
                <a:latin typeface="Comic Sans MS" pitchFamily="66" charset="0"/>
                <a:sym typeface="Euclid Symbol"/>
              </a:rPr>
              <a:t>…</a:t>
            </a:r>
            <a:r>
              <a:rPr lang="en-US" sz="4400" dirty="0" smtClean="0">
                <a:latin typeface="Comic Sans MS" pitchFamily="66" charset="0"/>
              </a:rPr>
              <a:t>which raises the key question:  </a:t>
            </a:r>
          </a:p>
          <a:p>
            <a:pPr>
              <a:spcBef>
                <a:spcPts val="0"/>
              </a:spcBef>
            </a:pPr>
            <a:r>
              <a:rPr lang="en-US" sz="4400" dirty="0" smtClean="0">
                <a:latin typeface="Comic Sans MS" pitchFamily="66" charset="0"/>
              </a:rPr>
              <a:t> just </a:t>
            </a:r>
            <a:r>
              <a:rPr lang="en-US" sz="4400" dirty="0" smtClean="0">
                <a:solidFill>
                  <a:srgbClr val="9751CB"/>
                </a:solidFill>
                <a:latin typeface="Comic Sans MS" pitchFamily="66" charset="0"/>
              </a:rPr>
              <a:t>which</a:t>
            </a:r>
            <a:r>
              <a:rPr lang="en-US" sz="4400" dirty="0" smtClean="0">
                <a:latin typeface="Comic Sans MS" pitchFamily="66" charset="0"/>
              </a:rPr>
              <a:t> well-defined</a:t>
            </a:r>
          </a:p>
          <a:p>
            <a:pPr>
              <a:spcBef>
                <a:spcPts val="0"/>
              </a:spcBef>
            </a:pPr>
            <a:r>
              <a:rPr lang="en-US" sz="4400" dirty="0" smtClean="0">
                <a:latin typeface="Comic Sans MS" pitchFamily="66" charset="0"/>
              </a:rPr>
              <a:t> collections </a:t>
            </a:r>
            <a:r>
              <a:rPr lang="en-US" sz="4400" dirty="0" smtClean="0">
                <a:solidFill>
                  <a:srgbClr val="9751CB"/>
                </a:solidFill>
                <a:latin typeface="Comic Sans MS" pitchFamily="66" charset="0"/>
              </a:rPr>
              <a:t>are</a:t>
            </a:r>
            <a:r>
              <a:rPr lang="en-US" sz="4400" dirty="0" smtClean="0">
                <a:latin typeface="Comic Sans MS" pitchFamily="66" charset="0"/>
              </a:rPr>
              <a:t> sets?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640418" y="363539"/>
            <a:ext cx="6794500" cy="1003300"/>
          </a:xfrm>
        </p:spPr>
        <p:txBody>
          <a:bodyPr/>
          <a:lstStyle/>
          <a:p>
            <a:r>
              <a:rPr lang="en-US" sz="4000" dirty="0" smtClean="0"/>
              <a:t>...but paradox is buggy</a:t>
            </a:r>
            <a:endParaRPr lang="en-US" sz="4000" dirty="0"/>
          </a:p>
        </p:txBody>
      </p:sp>
      <p:sp useBgFill="1"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809217" y="1469146"/>
            <a:ext cx="7519863" cy="83099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4800" dirty="0" smtClean="0">
                <a:latin typeface="Comic Sans MS" pitchFamily="66" charset="0"/>
              </a:rPr>
              <a:t>Assumes that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r>
              <a:rPr lang="en-US" sz="4800" dirty="0" smtClean="0">
                <a:latin typeface="Comic Sans MS" pitchFamily="66" charset="0"/>
              </a:rPr>
              <a:t> is a set!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155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7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77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77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Zermelo-Frankel Set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021" y="1712914"/>
            <a:ext cx="8023860" cy="3392487"/>
          </a:xfrm>
        </p:spPr>
        <p:txBody>
          <a:bodyPr/>
          <a:lstStyle/>
          <a:p>
            <a:r>
              <a:rPr lang="en-US" sz="4400" dirty="0" smtClean="0"/>
              <a:t>No simple answer, but the </a:t>
            </a:r>
          </a:p>
          <a:p>
            <a:r>
              <a:rPr lang="en-US" sz="4400" dirty="0" smtClean="0"/>
              <a:t>axioms of Zermelo-Frankel </a:t>
            </a:r>
          </a:p>
          <a:p>
            <a:r>
              <a:rPr lang="en-US" sz="4400" dirty="0" smtClean="0"/>
              <a:t>along with the Choice axiom </a:t>
            </a:r>
          </a:p>
          <a:p>
            <a:r>
              <a:rPr lang="en-US" sz="4400" dirty="0" smtClean="0"/>
              <a:t>(ZFC) do a pretty good job.</a:t>
            </a:r>
          </a:p>
        </p:txBody>
      </p:sp>
    </p:spTree>
    <p:extLst>
      <p:ext uri="{BB962C8B-B14F-4D97-AF65-F5344CB8AC3E}">
        <p14:creationId xmlns:p14="http://schemas.microsoft.com/office/powerpoint/2010/main" val="86447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100" y="1600201"/>
            <a:ext cx="8712200" cy="3670299"/>
          </a:xfrm>
        </p:spPr>
        <p:txBody>
          <a:bodyPr/>
          <a:lstStyle/>
          <a:p>
            <a:r>
              <a:rPr lang="en-US" sz="4400" dirty="0" smtClean="0"/>
              <a:t>Self application is notoriously doubtful:</a:t>
            </a:r>
          </a:p>
          <a:p>
            <a:pPr algn="ctr"/>
            <a:r>
              <a:rPr lang="en-US" sz="5400" dirty="0" smtClean="0">
                <a:solidFill>
                  <a:srgbClr val="0000FF"/>
                </a:solidFill>
              </a:rPr>
              <a:t>“This statement is false.”</a:t>
            </a:r>
          </a:p>
          <a:p>
            <a:pPr algn="ctr"/>
            <a:r>
              <a:rPr lang="en-US" sz="5400" dirty="0" smtClean="0">
                <a:solidFill>
                  <a:srgbClr val="000000"/>
                </a:solidFill>
              </a:rPr>
              <a:t>is it </a:t>
            </a:r>
            <a:r>
              <a:rPr lang="en-US" sz="5400" dirty="0" smtClean="0">
                <a:solidFill>
                  <a:srgbClr val="008000"/>
                </a:solidFill>
              </a:rPr>
              <a:t>true</a:t>
            </a:r>
            <a:r>
              <a:rPr lang="en-US" sz="5400" dirty="0" smtClean="0">
                <a:solidFill>
                  <a:srgbClr val="000000"/>
                </a:solidFill>
              </a:rPr>
              <a:t> or </a:t>
            </a:r>
            <a:r>
              <a:rPr lang="en-US" sz="5400" dirty="0" smtClean="0">
                <a:solidFill>
                  <a:srgbClr val="F50802"/>
                </a:solidFill>
              </a:rPr>
              <a:t>false</a:t>
            </a:r>
            <a:r>
              <a:rPr lang="en-US" sz="5400" dirty="0" smtClean="0">
                <a:solidFill>
                  <a:srgbClr val="000000"/>
                </a:solidFill>
              </a:rPr>
              <a:t>?</a:t>
            </a:r>
            <a:endParaRPr lang="en-US" sz="5400" dirty="0">
              <a:solidFill>
                <a:srgbClr val="00000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08100" y="249238"/>
            <a:ext cx="7569200" cy="1249362"/>
          </a:xfrm>
        </p:spPr>
        <p:txBody>
          <a:bodyPr/>
          <a:lstStyle/>
          <a:p>
            <a:r>
              <a:rPr lang="en-US" sz="4000" dirty="0" smtClean="0"/>
              <a:t>Self application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0184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702" y="355345"/>
            <a:ext cx="7261213" cy="958190"/>
          </a:xfrm>
        </p:spPr>
        <p:txBody>
          <a:bodyPr/>
          <a:lstStyle/>
          <a:p>
            <a:r>
              <a:rPr lang="en-US" dirty="0" smtClean="0"/>
              <a:t>Some Axioms of Set Theory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5922" y="1528186"/>
            <a:ext cx="3249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9933FF"/>
                </a:solidFill>
                <a:latin typeface="Comic Sans MS"/>
                <a:cs typeface="Comic Sans MS"/>
              </a:rPr>
              <a:t>Extensionality</a:t>
            </a:r>
            <a:endParaRPr lang="en-US" sz="3600" dirty="0" smtClean="0">
              <a:solidFill>
                <a:srgbClr val="9933FF"/>
              </a:solidFill>
              <a:latin typeface="Comic Sans MS"/>
              <a:cs typeface="Comic Sans M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9776" y="2206955"/>
            <a:ext cx="84734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x</a:t>
            </a:r>
            <a:r>
              <a:rPr lang="en-US" sz="4400" dirty="0" smtClean="0">
                <a:latin typeface="Comic Sans MS"/>
                <a:cs typeface="Comic Sans MS"/>
              </a:rPr>
              <a:t> and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 y</a:t>
            </a:r>
            <a:r>
              <a:rPr lang="en-US" sz="4400" dirty="0" smtClean="0">
                <a:latin typeface="Comic Sans MS"/>
                <a:cs typeface="Comic Sans MS"/>
              </a:rPr>
              <a:t> have the same elements</a:t>
            </a:r>
            <a:endParaRPr lang="en-US" sz="4400" dirty="0">
              <a:latin typeface="Comic Sans MS"/>
              <a:cs typeface="Comic Sans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4227324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702" y="355345"/>
            <a:ext cx="7261213" cy="958190"/>
          </a:xfrm>
        </p:spPr>
        <p:txBody>
          <a:bodyPr/>
          <a:lstStyle/>
          <a:p>
            <a:r>
              <a:rPr lang="en-US" dirty="0" smtClean="0"/>
              <a:t>Some Axioms of Set Theory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0770512"/>
              </p:ext>
            </p:extLst>
          </p:nvPr>
        </p:nvGraphicFramePr>
        <p:xfrm>
          <a:off x="1128608" y="2316163"/>
          <a:ext cx="520700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0" name="Equation" r:id="rId5" imgW="1308100" imgH="215900" progId="Equation.DSMT4">
                  <p:embed/>
                </p:oleObj>
              </mc:Choice>
              <mc:Fallback>
                <p:oleObj name="Equation" r:id="rId5" imgW="13081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608" y="2316163"/>
                        <a:ext cx="5207000" cy="860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65922" y="1528186"/>
            <a:ext cx="3249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9933FF"/>
                </a:solidFill>
                <a:latin typeface="Comic Sans MS"/>
                <a:cs typeface="Comic Sans MS"/>
              </a:rPr>
              <a:t>Extensionality</a:t>
            </a:r>
            <a:endParaRPr lang="en-US" sz="3600" dirty="0" smtClean="0">
              <a:solidFill>
                <a:srgbClr val="9933FF"/>
              </a:solidFill>
              <a:latin typeface="Comic Sans MS"/>
              <a:cs typeface="Comic Sans M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9776" y="2325655"/>
            <a:ext cx="8473461" cy="2873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dirty="0" smtClean="0">
              <a:solidFill>
                <a:srgbClr val="0000FF"/>
              </a:solidFill>
              <a:latin typeface="Comic Sans MS"/>
              <a:cs typeface="Comic Sans MS"/>
            </a:endParaRPr>
          </a:p>
          <a:p>
            <a:r>
              <a:rPr lang="en-US" sz="4400" dirty="0" err="1" smtClean="0">
                <a:latin typeface="Comic Sans MS"/>
                <a:cs typeface="Comic Sans MS"/>
              </a:rPr>
              <a:t>iff</a:t>
            </a:r>
            <a:endParaRPr lang="en-US" sz="4400" dirty="0">
              <a:latin typeface="Comic Sans MS"/>
              <a:cs typeface="Comic Sans MS"/>
            </a:endParaRPr>
          </a:p>
          <a:p>
            <a:r>
              <a:rPr lang="en-US" sz="4400" dirty="0">
                <a:solidFill>
                  <a:srgbClr val="0000FF"/>
                </a:solidFill>
                <a:latin typeface="Comic Sans MS"/>
                <a:cs typeface="Comic Sans MS"/>
              </a:rPr>
              <a:t>x</a:t>
            </a:r>
            <a:r>
              <a:rPr lang="en-US" sz="4400" dirty="0">
                <a:latin typeface="Comic Sans MS"/>
                <a:cs typeface="Comic Sans MS"/>
              </a:rPr>
              <a:t> and</a:t>
            </a:r>
            <a:r>
              <a:rPr lang="en-US" sz="4400" dirty="0">
                <a:solidFill>
                  <a:srgbClr val="0000FF"/>
                </a:solidFill>
                <a:latin typeface="Comic Sans MS"/>
                <a:cs typeface="Comic Sans MS"/>
              </a:rPr>
              <a:t> y</a:t>
            </a:r>
            <a:r>
              <a:rPr lang="en-US" sz="4400" dirty="0">
                <a:latin typeface="Comic Sans MS"/>
                <a:cs typeface="Comic Sans MS"/>
              </a:rPr>
              <a:t> </a:t>
            </a:r>
            <a:r>
              <a:rPr lang="en-US" sz="4400" dirty="0" smtClean="0">
                <a:latin typeface="Comic Sans MS"/>
                <a:cs typeface="Comic Sans MS"/>
              </a:rPr>
              <a:t>are members of the</a:t>
            </a:r>
          </a:p>
          <a:p>
            <a:r>
              <a:rPr lang="en-US" sz="4400" dirty="0" smtClean="0">
                <a:latin typeface="Comic Sans MS"/>
                <a:cs typeface="Comic Sans MS"/>
              </a:rPr>
              <a:t>same sets</a:t>
            </a:r>
            <a:endParaRPr lang="en-US" sz="4400" dirty="0" smtClean="0">
              <a:latin typeface="Comic Sans MS"/>
              <a:cs typeface="Comic Sans MS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974375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702" y="355345"/>
            <a:ext cx="7261213" cy="958190"/>
          </a:xfrm>
        </p:spPr>
        <p:txBody>
          <a:bodyPr/>
          <a:lstStyle/>
          <a:p>
            <a:r>
              <a:rPr lang="en-US" dirty="0" smtClean="0"/>
              <a:t>Some Axioms of Set Theory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289226"/>
              </p:ext>
            </p:extLst>
          </p:nvPr>
        </p:nvGraphicFramePr>
        <p:xfrm>
          <a:off x="1128608" y="2316163"/>
          <a:ext cx="520700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3" name="Equation" r:id="rId5" imgW="1308100" imgH="215900" progId="Equation.DSMT4">
                  <p:embed/>
                </p:oleObj>
              </mc:Choice>
              <mc:Fallback>
                <p:oleObj name="Equation" r:id="rId5" imgW="13081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608" y="2316163"/>
                        <a:ext cx="5207000" cy="860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65922" y="1528186"/>
            <a:ext cx="3249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9933FF"/>
                </a:solidFill>
                <a:latin typeface="Comic Sans MS"/>
                <a:cs typeface="Comic Sans MS"/>
              </a:rPr>
              <a:t>Extensionality</a:t>
            </a:r>
            <a:endParaRPr lang="en-US" sz="3600" dirty="0" smtClean="0">
              <a:solidFill>
                <a:srgbClr val="9933FF"/>
              </a:solidFill>
              <a:latin typeface="Comic Sans MS"/>
              <a:cs typeface="Comic Sans M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9776" y="2325655"/>
            <a:ext cx="84734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dirty="0" smtClean="0">
              <a:solidFill>
                <a:srgbClr val="0000FF"/>
              </a:solidFill>
              <a:latin typeface="Comic Sans MS"/>
              <a:cs typeface="Comic Sans MS"/>
            </a:endParaRPr>
          </a:p>
          <a:p>
            <a:r>
              <a:rPr lang="en-US" sz="4400" dirty="0" err="1" smtClean="0">
                <a:latin typeface="Comic Sans MS"/>
                <a:cs typeface="Comic Sans MS"/>
              </a:rPr>
              <a:t>iff</a:t>
            </a:r>
            <a:endParaRPr lang="en-US" sz="4400" dirty="0">
              <a:latin typeface="Comic Sans MS"/>
              <a:cs typeface="Comic Sans MS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5801696"/>
              </p:ext>
            </p:extLst>
          </p:nvPr>
        </p:nvGraphicFramePr>
        <p:xfrm>
          <a:off x="1091188" y="3963048"/>
          <a:ext cx="5208588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4" name="Equation" r:id="rId7" imgW="1308100" imgH="215900" progId="Equation.DSMT4">
                  <p:embed/>
                </p:oleObj>
              </mc:Choice>
              <mc:Fallback>
                <p:oleObj name="Equation" r:id="rId7" imgW="13081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1188" y="3963048"/>
                        <a:ext cx="5208588" cy="860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983655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702" y="355345"/>
            <a:ext cx="7261213" cy="958190"/>
          </a:xfrm>
        </p:spPr>
        <p:txBody>
          <a:bodyPr/>
          <a:lstStyle/>
          <a:p>
            <a:r>
              <a:rPr lang="en-US" dirty="0" smtClean="0"/>
              <a:t>Some Axioms of Set Theory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9774" y="1550831"/>
            <a:ext cx="25255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9933FF"/>
                </a:solidFill>
                <a:latin typeface="Comic Sans MS"/>
                <a:cs typeface="Comic Sans MS"/>
              </a:rPr>
              <a:t>Power set</a:t>
            </a:r>
          </a:p>
        </p:txBody>
      </p:sp>
      <p:graphicFrame>
        <p:nvGraphicFramePr>
          <p:cNvPr id="6389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1576250"/>
              </p:ext>
            </p:extLst>
          </p:nvPr>
        </p:nvGraphicFramePr>
        <p:xfrm>
          <a:off x="802542" y="3429000"/>
          <a:ext cx="7192963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6" name="Equation" r:id="rId5" imgW="1549400" imgH="215900" progId="Equation.DSMT4">
                  <p:embed/>
                </p:oleObj>
              </mc:Choice>
              <mc:Fallback>
                <p:oleObj name="Equation" r:id="rId5" imgW="15494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542" y="3429000"/>
                        <a:ext cx="7192963" cy="1001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83390" y="2302816"/>
            <a:ext cx="75875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Every set has a power set</a:t>
            </a:r>
            <a:endParaRPr lang="en-US" sz="4800" dirty="0" smtClean="0">
              <a:latin typeface="Comic Sans MS"/>
              <a:cs typeface="Comic Sans MS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774924690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38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481141" cy="4577051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4400" dirty="0" smtClean="0"/>
              <a:t>According to ZF, the elements of a set have to be “simpler” than the set itself.  In particular,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4800" dirty="0" smtClean="0">
                <a:solidFill>
                  <a:srgbClr val="0000FF"/>
                </a:solidFill>
              </a:rPr>
              <a:t>no set is a member of itself,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4800" dirty="0" smtClean="0">
                <a:solidFill>
                  <a:srgbClr val="0000FF"/>
                </a:solidFill>
              </a:rPr>
              <a:t>or a member of a member…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Zermelo-Frankel Set 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40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702" y="355345"/>
            <a:ext cx="7261213" cy="958190"/>
          </a:xfrm>
        </p:spPr>
        <p:txBody>
          <a:bodyPr/>
          <a:lstStyle/>
          <a:p>
            <a:r>
              <a:rPr lang="en-US" dirty="0" smtClean="0"/>
              <a:t>Some Axioms of Set Theory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9774" y="1550831"/>
            <a:ext cx="2788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9933FF"/>
                </a:solidFill>
                <a:latin typeface="Comic Sans MS"/>
                <a:cs typeface="Comic Sans MS"/>
              </a:rPr>
              <a:t>Foundation</a:t>
            </a:r>
            <a:endParaRPr lang="en-US" sz="4000" dirty="0" smtClean="0">
              <a:solidFill>
                <a:srgbClr val="9933FF"/>
              </a:solidFill>
              <a:latin typeface="Comic Sans MS"/>
              <a:cs typeface="Comic Sans M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5830" y="2255336"/>
            <a:ext cx="71835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x</a:t>
            </a:r>
            <a:r>
              <a:rPr lang="en-US" sz="4800" dirty="0" smtClean="0">
                <a:latin typeface="Comic Sans MS"/>
                <a:cs typeface="Comic Sans MS"/>
              </a:rPr>
              <a:t> is member-minimal in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y</a:t>
            </a:r>
            <a:endParaRPr lang="en-US" sz="4800" dirty="0" smtClean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8457193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702" y="355345"/>
            <a:ext cx="7261213" cy="958190"/>
          </a:xfrm>
        </p:spPr>
        <p:txBody>
          <a:bodyPr/>
          <a:lstStyle/>
          <a:p>
            <a:r>
              <a:rPr lang="en-US" dirty="0" smtClean="0"/>
              <a:t>Some Axioms of Set Theory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9774" y="1550831"/>
            <a:ext cx="2788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9933FF"/>
                </a:solidFill>
                <a:latin typeface="Comic Sans MS"/>
                <a:cs typeface="Comic Sans MS"/>
              </a:rPr>
              <a:t>Foundation</a:t>
            </a:r>
            <a:endParaRPr lang="en-US" sz="4000" dirty="0" smtClean="0">
              <a:solidFill>
                <a:srgbClr val="9933FF"/>
              </a:solidFill>
              <a:latin typeface="Comic Sans MS"/>
              <a:cs typeface="Comic Sans M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5830" y="2255336"/>
            <a:ext cx="71835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x</a:t>
            </a:r>
            <a:r>
              <a:rPr lang="en-US" sz="4800" dirty="0" smtClean="0">
                <a:latin typeface="Comic Sans MS"/>
                <a:cs typeface="Comic Sans MS"/>
              </a:rPr>
              <a:t> is member-minimal in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y</a:t>
            </a:r>
            <a:endParaRPr lang="en-US" sz="4800" dirty="0" smtClean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4427476"/>
              </p:ext>
            </p:extLst>
          </p:nvPr>
        </p:nvGraphicFramePr>
        <p:xfrm>
          <a:off x="881857" y="3253974"/>
          <a:ext cx="7383462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4" name="Equation" r:id="rId5" imgW="1879600" imgH="431800" progId="Equation.DSMT4">
                  <p:embed/>
                </p:oleObj>
              </mc:Choice>
              <mc:Fallback>
                <p:oleObj name="Equation" r:id="rId5" imgW="18796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81857" y="3253974"/>
                        <a:ext cx="7383462" cy="169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183012316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702" y="355345"/>
            <a:ext cx="7261213" cy="958190"/>
          </a:xfrm>
        </p:spPr>
        <p:txBody>
          <a:bodyPr/>
          <a:lstStyle/>
          <a:p>
            <a:r>
              <a:rPr lang="en-US" dirty="0" smtClean="0"/>
              <a:t>Some Axioms of Set Theory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9774" y="1550831"/>
            <a:ext cx="2788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9933FF"/>
                </a:solidFill>
                <a:latin typeface="Comic Sans MS"/>
                <a:cs typeface="Comic Sans MS"/>
              </a:rPr>
              <a:t>Foundation</a:t>
            </a:r>
            <a:endParaRPr lang="en-US" sz="4000" dirty="0" smtClean="0">
              <a:solidFill>
                <a:srgbClr val="9933FF"/>
              </a:solidFill>
              <a:latin typeface="Comic Sans MS"/>
              <a:cs typeface="Comic Sans M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9740" y="2376286"/>
            <a:ext cx="779372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Every nonempty set </a:t>
            </a:r>
            <a:r>
              <a:rPr lang="en-US" sz="4800" dirty="0" smtClean="0">
                <a:latin typeface="Comic Sans MS"/>
                <a:cs typeface="Comic Sans MS"/>
              </a:rPr>
              <a:t>has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a</a:t>
            </a:r>
            <a:r>
              <a:rPr lang="en-US" sz="4800" dirty="0" smtClean="0">
                <a:latin typeface="Comic Sans MS"/>
                <a:cs typeface="Comic Sans MS"/>
              </a:rPr>
              <a:t> member-minimal element</a:t>
            </a:r>
            <a:endParaRPr lang="en-US" sz="4800" dirty="0" smtClean="0">
              <a:latin typeface="Comic Sans MS"/>
              <a:cs typeface="Comic Sans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3886801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702" y="355345"/>
            <a:ext cx="7261213" cy="958190"/>
          </a:xfrm>
        </p:spPr>
        <p:txBody>
          <a:bodyPr/>
          <a:lstStyle/>
          <a:p>
            <a:r>
              <a:rPr lang="en-US" dirty="0" smtClean="0"/>
              <a:t>Some Axioms of Set Theory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9774" y="1550831"/>
            <a:ext cx="2788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9933FF"/>
                </a:solidFill>
                <a:latin typeface="Comic Sans MS"/>
                <a:cs typeface="Comic Sans MS"/>
              </a:rPr>
              <a:t>Foundation</a:t>
            </a:r>
            <a:endParaRPr lang="en-US" sz="4000" dirty="0" smtClean="0">
              <a:solidFill>
                <a:srgbClr val="9933FF"/>
              </a:solidFill>
              <a:latin typeface="Comic Sans MS"/>
              <a:cs typeface="Comic Sans M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9740" y="2376286"/>
            <a:ext cx="779372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Every nonempty set </a:t>
            </a:r>
            <a:r>
              <a:rPr lang="en-US" sz="4800" dirty="0" smtClean="0">
                <a:latin typeface="Comic Sans MS"/>
                <a:cs typeface="Comic Sans MS"/>
              </a:rPr>
              <a:t>has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a</a:t>
            </a:r>
            <a:r>
              <a:rPr lang="en-US" sz="4800" dirty="0" smtClean="0">
                <a:latin typeface="Comic Sans MS"/>
                <a:cs typeface="Comic Sans MS"/>
              </a:rPr>
              <a:t> member-minimal element</a:t>
            </a:r>
            <a:endParaRPr lang="en-US" sz="4800" dirty="0" smtClean="0">
              <a:latin typeface="Comic Sans MS"/>
              <a:cs typeface="Comic Sans MS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6525349"/>
              </p:ext>
            </p:extLst>
          </p:nvPr>
        </p:nvGraphicFramePr>
        <p:xfrm>
          <a:off x="368916" y="4117975"/>
          <a:ext cx="8169792" cy="1555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0" name="Equation" r:id="rId5" imgW="2400300" imgH="457200" progId="Equation.DSMT4">
                  <p:embed/>
                </p:oleObj>
              </mc:Choice>
              <mc:Fallback>
                <p:oleObj name="Equation" r:id="rId5" imgW="24003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8916" y="4117975"/>
                        <a:ext cx="8169792" cy="1555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017702046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49" y="1557337"/>
            <a:ext cx="8358188" cy="3714750"/>
          </a:xfrm>
        </p:spPr>
        <p:txBody>
          <a:bodyPr/>
          <a:lstStyle/>
          <a:p>
            <a:r>
              <a:rPr lang="en-US" dirty="0" smtClean="0"/>
              <a:t>This implies that</a:t>
            </a:r>
          </a:p>
          <a:p>
            <a:r>
              <a:rPr lang="en-US" dirty="0" smtClean="0"/>
              <a:t>(1) the collection of all sets is</a:t>
            </a:r>
            <a:r>
              <a:rPr lang="en-US" b="1" dirty="0" smtClean="0"/>
              <a:t> </a:t>
            </a:r>
            <a:r>
              <a:rPr lang="en-US" dirty="0" smtClean="0"/>
              <a:t>not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 set, and</a:t>
            </a:r>
          </a:p>
          <a:p>
            <a:r>
              <a:rPr lang="en-US" dirty="0" smtClean="0"/>
              <a:t>(2) </a:t>
            </a:r>
            <a:r>
              <a:rPr lang="en-US" dirty="0" smtClean="0">
                <a:solidFill>
                  <a:srgbClr val="0000FF"/>
                </a:solidFill>
              </a:rPr>
              <a:t>W</a:t>
            </a:r>
            <a:r>
              <a:rPr lang="en-US" dirty="0" smtClean="0"/>
              <a:t> equals the collection of all sets </a:t>
            </a:r>
            <a:r>
              <a:rPr lang="en-US" dirty="0" smtClean="0">
                <a:sym typeface="Euclid Symbol"/>
              </a:rPr>
              <a:t>…which is why it’s not a set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Zermelo-Frankel Set Theory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2792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 &amp; Logical Formulas</a:t>
            </a:r>
          </a:p>
        </p:txBody>
      </p:sp>
      <p:sp>
        <p:nvSpPr>
          <p:cNvPr id="98309" name="Oval 5"/>
          <p:cNvSpPr>
            <a:spLocks noChangeArrowheads="1"/>
          </p:cNvSpPr>
          <p:nvPr/>
        </p:nvSpPr>
        <p:spPr bwMode="auto">
          <a:xfrm>
            <a:off x="1076326" y="1338274"/>
            <a:ext cx="885825" cy="13350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8310" name="Oval 6"/>
          <p:cNvSpPr>
            <a:spLocks noChangeArrowheads="1"/>
          </p:cNvSpPr>
          <p:nvPr/>
        </p:nvSpPr>
        <p:spPr bwMode="auto">
          <a:xfrm>
            <a:off x="4781234" y="1376375"/>
            <a:ext cx="911225" cy="19573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983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1378071"/>
              </p:ext>
            </p:extLst>
          </p:nvPr>
        </p:nvGraphicFramePr>
        <p:xfrm>
          <a:off x="4776789" y="1362076"/>
          <a:ext cx="3259137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92" name="Equation" r:id="rId4" imgW="698500" imgH="381000" progId="Equation.DSMT4">
                  <p:embed/>
                </p:oleObj>
              </mc:Choice>
              <mc:Fallback>
                <p:oleObj name="Equation" r:id="rId4" imgW="6985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6789" y="1362076"/>
                        <a:ext cx="3259137" cy="177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4" name="Oval 10"/>
          <p:cNvSpPr>
            <a:spLocks noChangeArrowheads="1"/>
          </p:cNvSpPr>
          <p:nvPr/>
        </p:nvSpPr>
        <p:spPr bwMode="auto">
          <a:xfrm>
            <a:off x="1133477" y="3595371"/>
            <a:ext cx="784225" cy="1335088"/>
          </a:xfrm>
          <a:prstGeom prst="ellips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8315" name="Oval 11"/>
          <p:cNvSpPr>
            <a:spLocks noChangeArrowheads="1"/>
          </p:cNvSpPr>
          <p:nvPr/>
        </p:nvSpPr>
        <p:spPr bwMode="auto">
          <a:xfrm>
            <a:off x="4800911" y="3429000"/>
            <a:ext cx="1000125" cy="2122488"/>
          </a:xfrm>
          <a:prstGeom prst="ellips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9831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5622218"/>
              </p:ext>
            </p:extLst>
          </p:nvPr>
        </p:nvGraphicFramePr>
        <p:xfrm>
          <a:off x="358775" y="1289050"/>
          <a:ext cx="4268788" cy="144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93" name="Equation" r:id="rId6" imgW="977900" imgH="330200" progId="Equation.DSMT4">
                  <p:embed/>
                </p:oleObj>
              </mc:Choice>
              <mc:Fallback>
                <p:oleObj name="Equation" r:id="rId6" imgW="9779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775" y="1289050"/>
                        <a:ext cx="4268788" cy="1443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0206192"/>
              </p:ext>
            </p:extLst>
          </p:nvPr>
        </p:nvGraphicFramePr>
        <p:xfrm>
          <a:off x="385763" y="3527425"/>
          <a:ext cx="4214812" cy="144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94" name="Equation" r:id="rId8" imgW="965200" imgH="330200" progId="Equation.DSMT4">
                  <p:embed/>
                </p:oleObj>
              </mc:Choice>
              <mc:Fallback>
                <p:oleObj name="Equation" r:id="rId8" imgW="9652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3" y="3527425"/>
                        <a:ext cx="4214812" cy="1443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0081511"/>
              </p:ext>
            </p:extLst>
          </p:nvPr>
        </p:nvGraphicFramePr>
        <p:xfrm>
          <a:off x="4833937" y="3602039"/>
          <a:ext cx="3016251" cy="177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95" name="Equation" r:id="rId10" imgW="647700" imgH="381000" progId="Equation.DSMT4">
                  <p:embed/>
                </p:oleObj>
              </mc:Choice>
              <mc:Fallback>
                <p:oleObj name="Equation" r:id="rId10" imgW="6477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3937" y="3602039"/>
                        <a:ext cx="3016251" cy="177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2165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9" grpId="0" animBg="1"/>
      <p:bldP spid="98310" grpId="0" animBg="1"/>
      <p:bldP spid="98314" grpId="0" animBg="1"/>
      <p:bldP spid="983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3"/>
          <p:cNvSpPr>
            <a:spLocks noChangeArrowheads="1"/>
          </p:cNvSpPr>
          <p:nvPr/>
        </p:nvSpPr>
        <p:spPr bwMode="auto">
          <a:xfrm>
            <a:off x="838200" y="381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3600" b="1" dirty="0" smtClean="0">
                <a:solidFill>
                  <a:schemeClr val="tx2"/>
                </a:solidFill>
                <a:latin typeface="Comic Sans MS" pitchFamily="66" charset="0"/>
              </a:rPr>
              <a:t>Sets &amp; Logical Formulas</a:t>
            </a:r>
            <a:endParaRPr lang="en-US" sz="3600" b="1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1832309" y="5078901"/>
            <a:ext cx="547882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DeMorgan's Law</a:t>
            </a:r>
          </a:p>
        </p:txBody>
      </p:sp>
      <p:graphicFrame>
        <p:nvGraphicFramePr>
          <p:cNvPr id="993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6698666"/>
              </p:ext>
            </p:extLst>
          </p:nvPr>
        </p:nvGraphicFramePr>
        <p:xfrm>
          <a:off x="1017589" y="2889251"/>
          <a:ext cx="7108825" cy="189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94" name="Equation" r:id="rId4" imgW="1524000" imgH="406400" progId="Equation.DSMT4">
                  <p:embed/>
                </p:oleObj>
              </mc:Choice>
              <mc:Fallback>
                <p:oleObj name="Equation" r:id="rId4" imgW="15240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589" y="2889251"/>
                        <a:ext cx="7108825" cy="189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070974" y="1394310"/>
          <a:ext cx="7041937" cy="1356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95" name="Equation" r:id="rId6" imgW="1384200" imgH="266400" progId="Equation.DSMT4">
                  <p:embed/>
                </p:oleObj>
              </mc:Choice>
              <mc:Fallback>
                <p:oleObj name="Equation" r:id="rId6" imgW="138420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0974" y="1394310"/>
                        <a:ext cx="7041937" cy="13567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9672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906" y="1374626"/>
            <a:ext cx="8660191" cy="2055963"/>
          </a:xfrm>
        </p:spPr>
        <p:txBody>
          <a:bodyPr/>
          <a:lstStyle/>
          <a:p>
            <a:r>
              <a:rPr lang="en-US" sz="4800" dirty="0" smtClean="0"/>
              <a:t>The list</a:t>
            </a:r>
          </a:p>
          <a:p>
            <a:pPr algn="ctr"/>
            <a:r>
              <a:rPr lang="en-US" sz="6000" dirty="0" smtClean="0">
                <a:solidFill>
                  <a:srgbClr val="0000FF"/>
                </a:solidFill>
              </a:rPr>
              <a:t>L</a:t>
            </a:r>
            <a:r>
              <a:rPr lang="en-US" sz="6000" dirty="0" smtClean="0"/>
              <a:t> = (</a:t>
            </a:r>
            <a:r>
              <a:rPr lang="en-US" sz="6000" dirty="0" smtClean="0">
                <a:solidFill>
                  <a:srgbClr val="0000FF"/>
                </a:solidFill>
              </a:rPr>
              <a:t>0 1 2</a:t>
            </a:r>
            <a:r>
              <a:rPr lang="en-US" sz="6000" dirty="0" smtClean="0"/>
              <a:t>)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308100" y="249238"/>
            <a:ext cx="7569200" cy="1249362"/>
          </a:xfrm>
        </p:spPr>
        <p:txBody>
          <a:bodyPr/>
          <a:lstStyle/>
          <a:p>
            <a:r>
              <a:rPr lang="en-US" sz="4000" dirty="0" smtClean="0"/>
              <a:t>Self membership</a:t>
            </a:r>
            <a:endParaRPr lang="en-US" sz="40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1197415" y="3245151"/>
            <a:ext cx="6756400" cy="2598241"/>
            <a:chOff x="508000" y="3124200"/>
            <a:chExt cx="6756400" cy="2598241"/>
          </a:xfrm>
        </p:grpSpPr>
        <p:grpSp>
          <p:nvGrpSpPr>
            <p:cNvPr id="16" name="Group 15"/>
            <p:cNvGrpSpPr/>
            <p:nvPr/>
          </p:nvGrpSpPr>
          <p:grpSpPr>
            <a:xfrm>
              <a:off x="1841500" y="3124200"/>
              <a:ext cx="5422900" cy="2598241"/>
              <a:chOff x="1600200" y="2895600"/>
              <a:chExt cx="5422900" cy="2598241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1600200" y="2895600"/>
                <a:ext cx="5422900" cy="1828800"/>
                <a:chOff x="1384300" y="2806700"/>
                <a:chExt cx="5422900" cy="1828800"/>
              </a:xfrm>
            </p:grpSpPr>
            <p:grpSp>
              <p:nvGrpSpPr>
                <p:cNvPr id="47" name="Group 46"/>
                <p:cNvGrpSpPr/>
                <p:nvPr/>
              </p:nvGrpSpPr>
              <p:grpSpPr>
                <a:xfrm>
                  <a:off x="5715000" y="2830780"/>
                  <a:ext cx="1092200" cy="1804720"/>
                  <a:chOff x="6794500" y="2703780"/>
                  <a:chExt cx="1092200" cy="1804720"/>
                </a:xfrm>
              </p:grpSpPr>
              <p:grpSp>
                <p:nvGrpSpPr>
                  <p:cNvPr id="39" name="Group 38"/>
                  <p:cNvGrpSpPr/>
                  <p:nvPr/>
                </p:nvGrpSpPr>
                <p:grpSpPr>
                  <a:xfrm>
                    <a:off x="6794500" y="3187700"/>
                    <a:ext cx="1092200" cy="1320800"/>
                    <a:chOff x="5232400" y="3416300"/>
                    <a:chExt cx="1092200" cy="1320800"/>
                  </a:xfrm>
                </p:grpSpPr>
                <p:grpSp>
                  <p:nvGrpSpPr>
                    <p:cNvPr id="28" name="Group 27"/>
                    <p:cNvGrpSpPr/>
                    <p:nvPr/>
                  </p:nvGrpSpPr>
                  <p:grpSpPr>
                    <a:xfrm>
                      <a:off x="5232400" y="3416300"/>
                      <a:ext cx="1092200" cy="469900"/>
                      <a:chOff x="2794000" y="3390900"/>
                      <a:chExt cx="1092200" cy="469900"/>
                    </a:xfrm>
                  </p:grpSpPr>
                  <p:grpSp>
                    <p:nvGrpSpPr>
                      <p:cNvPr id="19" name="Group 18"/>
                      <p:cNvGrpSpPr/>
                      <p:nvPr/>
                    </p:nvGrpSpPr>
                    <p:grpSpPr>
                      <a:xfrm>
                        <a:off x="2794000" y="3390900"/>
                        <a:ext cx="1092200" cy="469900"/>
                        <a:chOff x="1041400" y="3733800"/>
                        <a:chExt cx="1092200" cy="469900"/>
                      </a:xfrm>
                    </p:grpSpPr>
                    <p:sp>
                      <p:nvSpPr>
                        <p:cNvPr id="20" name="Rectangle 19"/>
                        <p:cNvSpPr/>
                        <p:nvPr/>
                      </p:nvSpPr>
                      <p:spPr>
                        <a:xfrm>
                          <a:off x="1041400" y="3733800"/>
                          <a:ext cx="546100" cy="469900"/>
                        </a:xfrm>
                        <a:prstGeom prst="rect">
                          <a:avLst/>
                        </a:prstGeom>
                        <a:ln w="31750">
                          <a:solidFill>
                            <a:schemeClr val="tx1"/>
                          </a:solidFill>
                          <a:tailEnd type="triangle" w="lg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1" name="Rectangle 20"/>
                        <p:cNvSpPr/>
                        <p:nvPr/>
                      </p:nvSpPr>
                      <p:spPr>
                        <a:xfrm>
                          <a:off x="1587500" y="3733800"/>
                          <a:ext cx="546100" cy="469900"/>
                        </a:xfrm>
                        <a:prstGeom prst="rect">
                          <a:avLst/>
                        </a:prstGeom>
                        <a:ln w="31750">
                          <a:solidFill>
                            <a:schemeClr val="tx1"/>
                          </a:solidFill>
                          <a:tailEnd type="triangle" w="lg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cxnSp>
                    <p:nvCxnSpPr>
                      <p:cNvPr id="26" name="Straight Connector 25"/>
                      <p:cNvCxnSpPr/>
                      <p:nvPr/>
                    </p:nvCxnSpPr>
                    <p:spPr>
                      <a:xfrm flipV="1">
                        <a:off x="3365500" y="3441700"/>
                        <a:ext cx="482600" cy="38100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8" name="Straight Arrow Connector 37"/>
                    <p:cNvCxnSpPr/>
                    <p:nvPr/>
                  </p:nvCxnSpPr>
                  <p:spPr>
                    <a:xfrm>
                      <a:off x="5499100" y="3657600"/>
                      <a:ext cx="0" cy="1079500"/>
                    </a:xfrm>
                    <a:prstGeom prst="straightConnector1">
                      <a:avLst/>
                    </a:prstGeom>
                    <a:ln w="4762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6845300" y="2703780"/>
                    <a:ext cx="441146" cy="13234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8000" dirty="0" smtClean="0"/>
                      <a:t>∙</a:t>
                    </a:r>
                    <a:endParaRPr lang="en-US" sz="8000" dirty="0"/>
                  </a:p>
                </p:txBody>
              </p:sp>
            </p:grpSp>
            <p:grpSp>
              <p:nvGrpSpPr>
                <p:cNvPr id="55" name="Group 54"/>
                <p:cNvGrpSpPr/>
                <p:nvPr/>
              </p:nvGrpSpPr>
              <p:grpSpPr>
                <a:xfrm>
                  <a:off x="1384300" y="2806700"/>
                  <a:ext cx="2146300" cy="1778000"/>
                  <a:chOff x="1016000" y="2806700"/>
                  <a:chExt cx="2146300" cy="1778000"/>
                </a:xfrm>
              </p:grpSpPr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1079500" y="2806700"/>
                    <a:ext cx="441146" cy="13234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8000" dirty="0" smtClean="0"/>
                      <a:t>∙</a:t>
                    </a:r>
                    <a:endParaRPr lang="en-US" sz="8000" dirty="0"/>
                  </a:p>
                </p:txBody>
              </p:sp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1600200" y="2819400"/>
                    <a:ext cx="441146" cy="13234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8000" dirty="0" smtClean="0"/>
                      <a:t>∙</a:t>
                    </a:r>
                    <a:endParaRPr lang="en-US" sz="8000" dirty="0"/>
                  </a:p>
                </p:txBody>
              </p:sp>
              <p:grpSp>
                <p:nvGrpSpPr>
                  <p:cNvPr id="46" name="Group 45"/>
                  <p:cNvGrpSpPr/>
                  <p:nvPr/>
                </p:nvGrpSpPr>
                <p:grpSpPr>
                  <a:xfrm>
                    <a:off x="1016000" y="3289300"/>
                    <a:ext cx="2146300" cy="1295400"/>
                    <a:chOff x="2654300" y="3416300"/>
                    <a:chExt cx="2146300" cy="1295400"/>
                  </a:xfrm>
                </p:grpSpPr>
                <p:grpSp>
                  <p:nvGrpSpPr>
                    <p:cNvPr id="40" name="Group 39"/>
                    <p:cNvGrpSpPr/>
                    <p:nvPr/>
                  </p:nvGrpSpPr>
                  <p:grpSpPr>
                    <a:xfrm>
                      <a:off x="2654300" y="3416300"/>
                      <a:ext cx="1092200" cy="1295400"/>
                      <a:chOff x="2654300" y="3416300"/>
                      <a:chExt cx="1092200" cy="1295400"/>
                    </a:xfrm>
                  </p:grpSpPr>
                  <p:grpSp>
                    <p:nvGrpSpPr>
                      <p:cNvPr id="9" name="Group 8"/>
                      <p:cNvGrpSpPr/>
                      <p:nvPr/>
                    </p:nvGrpSpPr>
                    <p:grpSpPr>
                      <a:xfrm>
                        <a:off x="2654300" y="3416300"/>
                        <a:ext cx="1092200" cy="469900"/>
                        <a:chOff x="1041400" y="3733800"/>
                        <a:chExt cx="1092200" cy="469900"/>
                      </a:xfrm>
                    </p:grpSpPr>
                    <p:sp>
                      <p:nvSpPr>
                        <p:cNvPr id="6" name="Rectangle 5"/>
                        <p:cNvSpPr/>
                        <p:nvPr/>
                      </p:nvSpPr>
                      <p:spPr>
                        <a:xfrm>
                          <a:off x="1041400" y="3733800"/>
                          <a:ext cx="546100" cy="469900"/>
                        </a:xfrm>
                        <a:prstGeom prst="rect">
                          <a:avLst/>
                        </a:prstGeom>
                        <a:ln w="31750">
                          <a:solidFill>
                            <a:schemeClr val="tx1"/>
                          </a:solidFill>
                          <a:tailEnd type="triangle" w="lg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7" name="Rectangle 6"/>
                        <p:cNvSpPr/>
                        <p:nvPr/>
                      </p:nvSpPr>
                      <p:spPr>
                        <a:xfrm>
                          <a:off x="1587500" y="3733800"/>
                          <a:ext cx="546100" cy="469900"/>
                        </a:xfrm>
                        <a:prstGeom prst="rect">
                          <a:avLst/>
                        </a:prstGeom>
                        <a:ln w="31750">
                          <a:solidFill>
                            <a:schemeClr val="tx1"/>
                          </a:solidFill>
                          <a:tailEnd type="triangle" w="lg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cxnSp>
                    <p:nvCxnSpPr>
                      <p:cNvPr id="33" name="Straight Arrow Connector 32"/>
                      <p:cNvCxnSpPr/>
                      <p:nvPr/>
                    </p:nvCxnSpPr>
                    <p:spPr>
                      <a:xfrm>
                        <a:off x="2921000" y="3632200"/>
                        <a:ext cx="0" cy="1079500"/>
                      </a:xfrm>
                      <a:prstGeom prst="straightConnector1">
                        <a:avLst/>
                      </a:prstGeom>
                      <a:ln w="47625">
                        <a:solidFill>
                          <a:schemeClr val="tx1"/>
                        </a:solidFill>
                        <a:tailEnd type="triangle" w="lg" len="lg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41" name="Straight Arrow Connector 40"/>
                    <p:cNvCxnSpPr/>
                    <p:nvPr/>
                  </p:nvCxnSpPr>
                  <p:spPr>
                    <a:xfrm>
                      <a:off x="3454400" y="3670300"/>
                      <a:ext cx="1346200" cy="0"/>
                    </a:xfrm>
                    <a:prstGeom prst="straightConnector1">
                      <a:avLst/>
                    </a:prstGeom>
                    <a:ln w="4762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56" name="Group 55"/>
                <p:cNvGrpSpPr/>
                <p:nvPr/>
              </p:nvGrpSpPr>
              <p:grpSpPr>
                <a:xfrm>
                  <a:off x="3556000" y="2832100"/>
                  <a:ext cx="2146300" cy="1778000"/>
                  <a:chOff x="1016000" y="2806700"/>
                  <a:chExt cx="2146300" cy="1778000"/>
                </a:xfrm>
              </p:grpSpPr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1079500" y="2806700"/>
                    <a:ext cx="441146" cy="13234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8000" dirty="0" smtClean="0"/>
                      <a:t>∙</a:t>
                    </a:r>
                    <a:endParaRPr lang="en-US" sz="8000" dirty="0"/>
                  </a:p>
                </p:txBody>
              </p:sp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1600200" y="2819400"/>
                    <a:ext cx="441146" cy="13234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8000" dirty="0" smtClean="0"/>
                      <a:t>∙</a:t>
                    </a:r>
                    <a:endParaRPr lang="en-US" sz="8000" dirty="0"/>
                  </a:p>
                </p:txBody>
              </p:sp>
              <p:grpSp>
                <p:nvGrpSpPr>
                  <p:cNvPr id="59" name="Group 58"/>
                  <p:cNvGrpSpPr/>
                  <p:nvPr/>
                </p:nvGrpSpPr>
                <p:grpSpPr>
                  <a:xfrm>
                    <a:off x="1016000" y="3289300"/>
                    <a:ext cx="2146300" cy="1295400"/>
                    <a:chOff x="2654300" y="3416300"/>
                    <a:chExt cx="2146300" cy="1295400"/>
                  </a:xfrm>
                </p:grpSpPr>
                <p:grpSp>
                  <p:nvGrpSpPr>
                    <p:cNvPr id="60" name="Group 59"/>
                    <p:cNvGrpSpPr/>
                    <p:nvPr/>
                  </p:nvGrpSpPr>
                  <p:grpSpPr>
                    <a:xfrm>
                      <a:off x="2654300" y="3416300"/>
                      <a:ext cx="1092200" cy="1295400"/>
                      <a:chOff x="2654300" y="3416300"/>
                      <a:chExt cx="1092200" cy="1295400"/>
                    </a:xfrm>
                  </p:grpSpPr>
                  <p:grpSp>
                    <p:nvGrpSpPr>
                      <p:cNvPr id="62" name="Group 61"/>
                      <p:cNvGrpSpPr/>
                      <p:nvPr/>
                    </p:nvGrpSpPr>
                    <p:grpSpPr>
                      <a:xfrm>
                        <a:off x="2654300" y="3416300"/>
                        <a:ext cx="1092200" cy="469900"/>
                        <a:chOff x="1041400" y="3733800"/>
                        <a:chExt cx="1092200" cy="469900"/>
                      </a:xfrm>
                    </p:grpSpPr>
                    <p:sp>
                      <p:nvSpPr>
                        <p:cNvPr id="64" name="Rectangle 63"/>
                        <p:cNvSpPr/>
                        <p:nvPr/>
                      </p:nvSpPr>
                      <p:spPr>
                        <a:xfrm>
                          <a:off x="1041400" y="3733800"/>
                          <a:ext cx="546100" cy="469900"/>
                        </a:xfrm>
                        <a:prstGeom prst="rect">
                          <a:avLst/>
                        </a:prstGeom>
                        <a:ln w="31750">
                          <a:solidFill>
                            <a:schemeClr val="tx1"/>
                          </a:solidFill>
                          <a:tailEnd type="triangle" w="lg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5" name="Rectangle 64"/>
                        <p:cNvSpPr/>
                        <p:nvPr/>
                      </p:nvSpPr>
                      <p:spPr>
                        <a:xfrm>
                          <a:off x="1587500" y="3733800"/>
                          <a:ext cx="546100" cy="469900"/>
                        </a:xfrm>
                        <a:prstGeom prst="rect">
                          <a:avLst/>
                        </a:prstGeom>
                        <a:ln w="31750">
                          <a:solidFill>
                            <a:schemeClr val="tx1"/>
                          </a:solidFill>
                          <a:tailEnd type="triangle" w="lg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cxnSp>
                    <p:nvCxnSpPr>
                      <p:cNvPr id="63" name="Straight Arrow Connector 62"/>
                      <p:cNvCxnSpPr/>
                      <p:nvPr/>
                    </p:nvCxnSpPr>
                    <p:spPr>
                      <a:xfrm>
                        <a:off x="2921000" y="3632200"/>
                        <a:ext cx="0" cy="1079500"/>
                      </a:xfrm>
                      <a:prstGeom prst="straightConnector1">
                        <a:avLst/>
                      </a:prstGeom>
                      <a:ln w="47625">
                        <a:solidFill>
                          <a:schemeClr val="tx1"/>
                        </a:solidFill>
                        <a:tailEnd type="triangle" w="lg" len="lg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61" name="Straight Arrow Connector 60"/>
                    <p:cNvCxnSpPr/>
                    <p:nvPr/>
                  </p:nvCxnSpPr>
                  <p:spPr>
                    <a:xfrm>
                      <a:off x="3454400" y="3670300"/>
                      <a:ext cx="1346200" cy="0"/>
                    </a:xfrm>
                    <a:prstGeom prst="straightConnector1">
                      <a:avLst/>
                    </a:prstGeom>
                    <a:ln w="4762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8" name="TextBox 7"/>
              <p:cNvSpPr txBox="1"/>
              <p:nvPr/>
            </p:nvSpPr>
            <p:spPr>
              <a:xfrm>
                <a:off x="1600200" y="4724400"/>
                <a:ext cx="52906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0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759200" y="4686300"/>
                <a:ext cx="43869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1</a:t>
                </a:r>
                <a:endParaRPr lang="en-US" sz="4400" dirty="0" smtClean="0">
                  <a:solidFill>
                    <a:srgbClr val="0000FF"/>
                  </a:solidFill>
                  <a:latin typeface="Comic Sans MS"/>
                  <a:cs typeface="Comic Sans MS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969000" y="4699000"/>
                <a:ext cx="52906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2</a:t>
                </a: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508000" y="3336470"/>
              <a:ext cx="60846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solidFill>
                    <a:srgbClr val="0000FF"/>
                  </a:solidFill>
                  <a:latin typeface="Comic Sans MS"/>
                  <a:cs typeface="Comic Sans MS"/>
                </a:rPr>
                <a:t>L</a:t>
              </a:r>
              <a:endParaRPr lang="en-US" sz="6000" dirty="0" smtClean="0">
                <a:latin typeface="Comic Sans MS"/>
                <a:cs typeface="Comic Sans MS"/>
              </a:endParaRPr>
            </a:p>
          </p:txBody>
        </p:sp>
        <p:cxnSp>
          <p:nvCxnSpPr>
            <p:cNvPr id="10" name="Straight Arrow Connector 9"/>
            <p:cNvCxnSpPr>
              <a:stCxn id="17" idx="3"/>
              <a:endCxn id="6" idx="1"/>
            </p:cNvCxnSpPr>
            <p:nvPr/>
          </p:nvCxnSpPr>
          <p:spPr>
            <a:xfrm flipV="1">
              <a:off x="1116460" y="3841750"/>
              <a:ext cx="725040" cy="2552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7535112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197415" y="3245151"/>
            <a:ext cx="6756400" cy="2598241"/>
            <a:chOff x="508000" y="3124200"/>
            <a:chExt cx="6756400" cy="2598241"/>
          </a:xfrm>
        </p:grpSpPr>
        <p:grpSp>
          <p:nvGrpSpPr>
            <p:cNvPr id="16" name="Group 15"/>
            <p:cNvGrpSpPr/>
            <p:nvPr/>
          </p:nvGrpSpPr>
          <p:grpSpPr>
            <a:xfrm>
              <a:off x="1841500" y="3124200"/>
              <a:ext cx="5422900" cy="2598241"/>
              <a:chOff x="1600200" y="2895600"/>
              <a:chExt cx="5422900" cy="2598241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1600200" y="2895600"/>
                <a:ext cx="5422900" cy="1828800"/>
                <a:chOff x="1384300" y="2806700"/>
                <a:chExt cx="5422900" cy="1828800"/>
              </a:xfrm>
            </p:grpSpPr>
            <p:grpSp>
              <p:nvGrpSpPr>
                <p:cNvPr id="47" name="Group 46"/>
                <p:cNvGrpSpPr/>
                <p:nvPr/>
              </p:nvGrpSpPr>
              <p:grpSpPr>
                <a:xfrm>
                  <a:off x="5715000" y="2830780"/>
                  <a:ext cx="1092200" cy="1804720"/>
                  <a:chOff x="6794500" y="2703780"/>
                  <a:chExt cx="1092200" cy="1804720"/>
                </a:xfrm>
              </p:grpSpPr>
              <p:grpSp>
                <p:nvGrpSpPr>
                  <p:cNvPr id="39" name="Group 38"/>
                  <p:cNvGrpSpPr/>
                  <p:nvPr/>
                </p:nvGrpSpPr>
                <p:grpSpPr>
                  <a:xfrm>
                    <a:off x="6794500" y="3187700"/>
                    <a:ext cx="1092200" cy="1320800"/>
                    <a:chOff x="5232400" y="3416300"/>
                    <a:chExt cx="1092200" cy="1320800"/>
                  </a:xfrm>
                </p:grpSpPr>
                <p:grpSp>
                  <p:nvGrpSpPr>
                    <p:cNvPr id="28" name="Group 27"/>
                    <p:cNvGrpSpPr/>
                    <p:nvPr/>
                  </p:nvGrpSpPr>
                  <p:grpSpPr>
                    <a:xfrm>
                      <a:off x="5232400" y="3416300"/>
                      <a:ext cx="1092200" cy="469900"/>
                      <a:chOff x="2794000" y="3390900"/>
                      <a:chExt cx="1092200" cy="469900"/>
                    </a:xfrm>
                  </p:grpSpPr>
                  <p:grpSp>
                    <p:nvGrpSpPr>
                      <p:cNvPr id="19" name="Group 18"/>
                      <p:cNvGrpSpPr/>
                      <p:nvPr/>
                    </p:nvGrpSpPr>
                    <p:grpSpPr>
                      <a:xfrm>
                        <a:off x="2794000" y="3390900"/>
                        <a:ext cx="1092200" cy="469900"/>
                        <a:chOff x="1041400" y="3733800"/>
                        <a:chExt cx="1092200" cy="469900"/>
                      </a:xfrm>
                    </p:grpSpPr>
                    <p:sp>
                      <p:nvSpPr>
                        <p:cNvPr id="20" name="Rectangle 19"/>
                        <p:cNvSpPr/>
                        <p:nvPr/>
                      </p:nvSpPr>
                      <p:spPr>
                        <a:xfrm>
                          <a:off x="1041400" y="3733800"/>
                          <a:ext cx="546100" cy="469900"/>
                        </a:xfrm>
                        <a:prstGeom prst="rect">
                          <a:avLst/>
                        </a:prstGeom>
                        <a:ln w="31750">
                          <a:solidFill>
                            <a:schemeClr val="tx1"/>
                          </a:solidFill>
                          <a:tailEnd type="triangle" w="lg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1" name="Rectangle 20"/>
                        <p:cNvSpPr/>
                        <p:nvPr/>
                      </p:nvSpPr>
                      <p:spPr>
                        <a:xfrm>
                          <a:off x="1587500" y="3733800"/>
                          <a:ext cx="546100" cy="469900"/>
                        </a:xfrm>
                        <a:prstGeom prst="rect">
                          <a:avLst/>
                        </a:prstGeom>
                        <a:ln w="31750">
                          <a:solidFill>
                            <a:schemeClr val="tx1"/>
                          </a:solidFill>
                          <a:tailEnd type="triangle" w="lg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cxnSp>
                    <p:nvCxnSpPr>
                      <p:cNvPr id="26" name="Straight Connector 25"/>
                      <p:cNvCxnSpPr/>
                      <p:nvPr/>
                    </p:nvCxnSpPr>
                    <p:spPr>
                      <a:xfrm flipV="1">
                        <a:off x="3365500" y="3441700"/>
                        <a:ext cx="482600" cy="38100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8" name="Straight Arrow Connector 37"/>
                    <p:cNvCxnSpPr/>
                    <p:nvPr/>
                  </p:nvCxnSpPr>
                  <p:spPr>
                    <a:xfrm>
                      <a:off x="5499100" y="3657600"/>
                      <a:ext cx="0" cy="1079500"/>
                    </a:xfrm>
                    <a:prstGeom prst="straightConnector1">
                      <a:avLst/>
                    </a:prstGeom>
                    <a:ln w="4762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6845300" y="2703780"/>
                    <a:ext cx="441146" cy="13234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8000" dirty="0" smtClean="0"/>
                      <a:t>∙</a:t>
                    </a:r>
                    <a:endParaRPr lang="en-US" sz="8000" dirty="0"/>
                  </a:p>
                </p:txBody>
              </p:sp>
            </p:grpSp>
            <p:grpSp>
              <p:nvGrpSpPr>
                <p:cNvPr id="55" name="Group 54"/>
                <p:cNvGrpSpPr/>
                <p:nvPr/>
              </p:nvGrpSpPr>
              <p:grpSpPr>
                <a:xfrm>
                  <a:off x="1384300" y="2806700"/>
                  <a:ext cx="2146300" cy="1778000"/>
                  <a:chOff x="1016000" y="2806700"/>
                  <a:chExt cx="2146300" cy="1778000"/>
                </a:xfrm>
              </p:grpSpPr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1079500" y="2806700"/>
                    <a:ext cx="441146" cy="13234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8000" dirty="0" smtClean="0"/>
                      <a:t>∙</a:t>
                    </a:r>
                    <a:endParaRPr lang="en-US" sz="8000" dirty="0"/>
                  </a:p>
                </p:txBody>
              </p:sp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1600200" y="2819400"/>
                    <a:ext cx="441146" cy="13234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8000" dirty="0" smtClean="0"/>
                      <a:t>∙</a:t>
                    </a:r>
                    <a:endParaRPr lang="en-US" sz="8000" dirty="0"/>
                  </a:p>
                </p:txBody>
              </p:sp>
              <p:grpSp>
                <p:nvGrpSpPr>
                  <p:cNvPr id="46" name="Group 45"/>
                  <p:cNvGrpSpPr/>
                  <p:nvPr/>
                </p:nvGrpSpPr>
                <p:grpSpPr>
                  <a:xfrm>
                    <a:off x="1016000" y="3289300"/>
                    <a:ext cx="2146300" cy="1295400"/>
                    <a:chOff x="2654300" y="3416300"/>
                    <a:chExt cx="2146300" cy="1295400"/>
                  </a:xfrm>
                </p:grpSpPr>
                <p:grpSp>
                  <p:nvGrpSpPr>
                    <p:cNvPr id="40" name="Group 39"/>
                    <p:cNvGrpSpPr/>
                    <p:nvPr/>
                  </p:nvGrpSpPr>
                  <p:grpSpPr>
                    <a:xfrm>
                      <a:off x="2654300" y="3416300"/>
                      <a:ext cx="1092200" cy="1295400"/>
                      <a:chOff x="2654300" y="3416300"/>
                      <a:chExt cx="1092200" cy="1295400"/>
                    </a:xfrm>
                  </p:grpSpPr>
                  <p:grpSp>
                    <p:nvGrpSpPr>
                      <p:cNvPr id="9" name="Group 8"/>
                      <p:cNvGrpSpPr/>
                      <p:nvPr/>
                    </p:nvGrpSpPr>
                    <p:grpSpPr>
                      <a:xfrm>
                        <a:off x="2654300" y="3416300"/>
                        <a:ext cx="1092200" cy="469900"/>
                        <a:chOff x="1041400" y="3733800"/>
                        <a:chExt cx="1092200" cy="469900"/>
                      </a:xfrm>
                    </p:grpSpPr>
                    <p:sp>
                      <p:nvSpPr>
                        <p:cNvPr id="6" name="Rectangle 5"/>
                        <p:cNvSpPr/>
                        <p:nvPr/>
                      </p:nvSpPr>
                      <p:spPr>
                        <a:xfrm>
                          <a:off x="1041400" y="3733800"/>
                          <a:ext cx="546100" cy="469900"/>
                        </a:xfrm>
                        <a:prstGeom prst="rect">
                          <a:avLst/>
                        </a:prstGeom>
                        <a:ln w="31750">
                          <a:solidFill>
                            <a:schemeClr val="tx1"/>
                          </a:solidFill>
                          <a:tailEnd type="triangle" w="lg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7" name="Rectangle 6"/>
                        <p:cNvSpPr/>
                        <p:nvPr/>
                      </p:nvSpPr>
                      <p:spPr>
                        <a:xfrm>
                          <a:off x="1587500" y="3733800"/>
                          <a:ext cx="546100" cy="469900"/>
                        </a:xfrm>
                        <a:prstGeom prst="rect">
                          <a:avLst/>
                        </a:prstGeom>
                        <a:ln w="31750">
                          <a:solidFill>
                            <a:schemeClr val="tx1"/>
                          </a:solidFill>
                          <a:tailEnd type="triangle" w="lg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cxnSp>
                    <p:nvCxnSpPr>
                      <p:cNvPr id="33" name="Straight Arrow Connector 32"/>
                      <p:cNvCxnSpPr/>
                      <p:nvPr/>
                    </p:nvCxnSpPr>
                    <p:spPr>
                      <a:xfrm>
                        <a:off x="2921000" y="3632200"/>
                        <a:ext cx="0" cy="1079500"/>
                      </a:xfrm>
                      <a:prstGeom prst="straightConnector1">
                        <a:avLst/>
                      </a:prstGeom>
                      <a:ln w="47625">
                        <a:solidFill>
                          <a:schemeClr val="tx1"/>
                        </a:solidFill>
                        <a:tailEnd type="triangle" w="lg" len="lg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41" name="Straight Arrow Connector 40"/>
                    <p:cNvCxnSpPr/>
                    <p:nvPr/>
                  </p:nvCxnSpPr>
                  <p:spPr>
                    <a:xfrm>
                      <a:off x="3454400" y="3670300"/>
                      <a:ext cx="1346200" cy="0"/>
                    </a:xfrm>
                    <a:prstGeom prst="straightConnector1">
                      <a:avLst/>
                    </a:prstGeom>
                    <a:ln w="4762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56" name="Group 55"/>
                <p:cNvGrpSpPr/>
                <p:nvPr/>
              </p:nvGrpSpPr>
              <p:grpSpPr>
                <a:xfrm>
                  <a:off x="3556000" y="2832100"/>
                  <a:ext cx="2146300" cy="1778000"/>
                  <a:chOff x="1016000" y="2806700"/>
                  <a:chExt cx="2146300" cy="1778000"/>
                </a:xfrm>
              </p:grpSpPr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1079500" y="2806700"/>
                    <a:ext cx="441146" cy="13234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8000" dirty="0" smtClean="0"/>
                      <a:t>∙</a:t>
                    </a:r>
                    <a:endParaRPr lang="en-US" sz="8000" dirty="0"/>
                  </a:p>
                </p:txBody>
              </p:sp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1600200" y="2819400"/>
                    <a:ext cx="441146" cy="13234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8000" dirty="0" smtClean="0"/>
                      <a:t>∙</a:t>
                    </a:r>
                    <a:endParaRPr lang="en-US" sz="8000" dirty="0"/>
                  </a:p>
                </p:txBody>
              </p:sp>
              <p:grpSp>
                <p:nvGrpSpPr>
                  <p:cNvPr id="59" name="Group 58"/>
                  <p:cNvGrpSpPr/>
                  <p:nvPr/>
                </p:nvGrpSpPr>
                <p:grpSpPr>
                  <a:xfrm>
                    <a:off x="1016000" y="3289300"/>
                    <a:ext cx="2146300" cy="1295400"/>
                    <a:chOff x="2654300" y="3416300"/>
                    <a:chExt cx="2146300" cy="1295400"/>
                  </a:xfrm>
                </p:grpSpPr>
                <p:grpSp>
                  <p:nvGrpSpPr>
                    <p:cNvPr id="60" name="Group 59"/>
                    <p:cNvGrpSpPr/>
                    <p:nvPr/>
                  </p:nvGrpSpPr>
                  <p:grpSpPr>
                    <a:xfrm>
                      <a:off x="2654300" y="3416300"/>
                      <a:ext cx="1092200" cy="1295400"/>
                      <a:chOff x="2654300" y="3416300"/>
                      <a:chExt cx="1092200" cy="1295400"/>
                    </a:xfrm>
                  </p:grpSpPr>
                  <p:grpSp>
                    <p:nvGrpSpPr>
                      <p:cNvPr id="62" name="Group 61"/>
                      <p:cNvGrpSpPr/>
                      <p:nvPr/>
                    </p:nvGrpSpPr>
                    <p:grpSpPr>
                      <a:xfrm>
                        <a:off x="2654300" y="3416300"/>
                        <a:ext cx="1092200" cy="469900"/>
                        <a:chOff x="1041400" y="3733800"/>
                        <a:chExt cx="1092200" cy="469900"/>
                      </a:xfrm>
                    </p:grpSpPr>
                    <p:sp>
                      <p:nvSpPr>
                        <p:cNvPr id="64" name="Rectangle 63"/>
                        <p:cNvSpPr/>
                        <p:nvPr/>
                      </p:nvSpPr>
                      <p:spPr>
                        <a:xfrm>
                          <a:off x="1041400" y="3733800"/>
                          <a:ext cx="546100" cy="469900"/>
                        </a:xfrm>
                        <a:prstGeom prst="rect">
                          <a:avLst/>
                        </a:prstGeom>
                        <a:ln w="31750">
                          <a:solidFill>
                            <a:schemeClr val="tx1"/>
                          </a:solidFill>
                          <a:tailEnd type="triangle" w="lg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5" name="Rectangle 64"/>
                        <p:cNvSpPr/>
                        <p:nvPr/>
                      </p:nvSpPr>
                      <p:spPr>
                        <a:xfrm>
                          <a:off x="1587500" y="3733800"/>
                          <a:ext cx="546100" cy="469900"/>
                        </a:xfrm>
                        <a:prstGeom prst="rect">
                          <a:avLst/>
                        </a:prstGeom>
                        <a:ln w="31750">
                          <a:solidFill>
                            <a:schemeClr val="tx1"/>
                          </a:solidFill>
                          <a:tailEnd type="triangle" w="lg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cxnSp>
                    <p:nvCxnSpPr>
                      <p:cNvPr id="63" name="Straight Arrow Connector 62"/>
                      <p:cNvCxnSpPr/>
                      <p:nvPr/>
                    </p:nvCxnSpPr>
                    <p:spPr>
                      <a:xfrm>
                        <a:off x="2921000" y="3632200"/>
                        <a:ext cx="0" cy="1079500"/>
                      </a:xfrm>
                      <a:prstGeom prst="straightConnector1">
                        <a:avLst/>
                      </a:prstGeom>
                      <a:ln w="47625">
                        <a:solidFill>
                          <a:schemeClr val="tx1"/>
                        </a:solidFill>
                        <a:tailEnd type="triangle" w="lg" len="lg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61" name="Straight Arrow Connector 60"/>
                    <p:cNvCxnSpPr/>
                    <p:nvPr/>
                  </p:nvCxnSpPr>
                  <p:spPr>
                    <a:xfrm>
                      <a:off x="3454400" y="3670300"/>
                      <a:ext cx="1346200" cy="0"/>
                    </a:xfrm>
                    <a:prstGeom prst="straightConnector1">
                      <a:avLst/>
                    </a:prstGeom>
                    <a:ln w="4762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8" name="TextBox 7"/>
              <p:cNvSpPr txBox="1"/>
              <p:nvPr/>
            </p:nvSpPr>
            <p:spPr>
              <a:xfrm>
                <a:off x="1600200" y="4724400"/>
                <a:ext cx="52906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0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759200" y="4686300"/>
                <a:ext cx="43869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1</a:t>
                </a:r>
                <a:endParaRPr lang="en-US" sz="4400" dirty="0" smtClean="0">
                  <a:solidFill>
                    <a:srgbClr val="0000FF"/>
                  </a:solidFill>
                  <a:latin typeface="Comic Sans MS"/>
                  <a:cs typeface="Comic Sans MS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969000" y="4699000"/>
                <a:ext cx="52906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2</a:t>
                </a: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508000" y="3336470"/>
              <a:ext cx="60846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solidFill>
                    <a:srgbClr val="0000FF"/>
                  </a:solidFill>
                  <a:latin typeface="Comic Sans MS"/>
                  <a:cs typeface="Comic Sans MS"/>
                </a:rPr>
                <a:t>L</a:t>
              </a:r>
              <a:endParaRPr lang="en-US" sz="6000" dirty="0" smtClean="0">
                <a:latin typeface="Comic Sans MS"/>
                <a:cs typeface="Comic Sans MS"/>
              </a:endParaRPr>
            </a:p>
          </p:txBody>
        </p:sp>
        <p:cxnSp>
          <p:nvCxnSpPr>
            <p:cNvPr id="10" name="Straight Arrow Connector 9"/>
            <p:cNvCxnSpPr>
              <a:stCxn id="17" idx="3"/>
              <a:endCxn id="6" idx="1"/>
            </p:cNvCxnSpPr>
            <p:nvPr/>
          </p:nvCxnSpPr>
          <p:spPr>
            <a:xfrm flipV="1">
              <a:off x="1116460" y="3841750"/>
              <a:ext cx="725040" cy="2552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369888" y="1435101"/>
            <a:ext cx="8520112" cy="1841500"/>
          </a:xfrm>
        </p:spPr>
        <p:txBody>
          <a:bodyPr/>
          <a:lstStyle/>
          <a:p>
            <a:endParaRPr lang="en-US" dirty="0" smtClean="0"/>
          </a:p>
          <a:p>
            <a:pPr algn="ctr"/>
            <a:r>
              <a:rPr lang="en-US" sz="4800" dirty="0" smtClean="0">
                <a:solidFill>
                  <a:srgbClr val="0000FF"/>
                </a:solidFill>
              </a:rPr>
              <a:t>(</a:t>
            </a:r>
            <a:r>
              <a:rPr lang="en-US" sz="4800" dirty="0" err="1" smtClean="0">
                <a:solidFill>
                  <a:srgbClr val="0000FF"/>
                </a:solidFill>
              </a:rPr>
              <a:t>setcar</a:t>
            </a:r>
            <a:r>
              <a:rPr lang="en-US" sz="4800" dirty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 (second L)  L)</a:t>
            </a:r>
          </a:p>
        </p:txBody>
      </p:sp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1308100" y="249238"/>
            <a:ext cx="7569200" cy="1249362"/>
          </a:xfrm>
        </p:spPr>
        <p:txBody>
          <a:bodyPr/>
          <a:lstStyle/>
          <a:p>
            <a:r>
              <a:rPr lang="en-US" sz="4000" dirty="0" smtClean="0"/>
              <a:t>Self membership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9490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1197415" y="3245151"/>
            <a:ext cx="6756400" cy="2598241"/>
            <a:chOff x="1197415" y="3245150"/>
            <a:chExt cx="6756400" cy="2598241"/>
          </a:xfrm>
        </p:grpSpPr>
        <p:grpSp>
          <p:nvGrpSpPr>
            <p:cNvPr id="25" name="Group 24"/>
            <p:cNvGrpSpPr/>
            <p:nvPr/>
          </p:nvGrpSpPr>
          <p:grpSpPr>
            <a:xfrm>
              <a:off x="6861615" y="3269230"/>
              <a:ext cx="1092200" cy="1804720"/>
              <a:chOff x="6861615" y="3269230"/>
              <a:chExt cx="1092200" cy="1804720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6861615" y="3753150"/>
                <a:ext cx="1092200" cy="1320800"/>
                <a:chOff x="5232400" y="3416300"/>
                <a:chExt cx="1092200" cy="1320800"/>
              </a:xfrm>
            </p:grpSpPr>
            <p:grpSp>
              <p:nvGrpSpPr>
                <p:cNvPr id="28" name="Group 27"/>
                <p:cNvGrpSpPr/>
                <p:nvPr/>
              </p:nvGrpSpPr>
              <p:grpSpPr>
                <a:xfrm>
                  <a:off x="5232400" y="3416300"/>
                  <a:ext cx="1092200" cy="469900"/>
                  <a:chOff x="2794000" y="3390900"/>
                  <a:chExt cx="1092200" cy="469900"/>
                </a:xfrm>
              </p:grpSpPr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2794000" y="3390900"/>
                    <a:ext cx="1092200" cy="469900"/>
                    <a:chOff x="1041400" y="3733800"/>
                    <a:chExt cx="1092200" cy="469900"/>
                  </a:xfrm>
                </p:grpSpPr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10414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" name="Rectangle 20"/>
                    <p:cNvSpPr/>
                    <p:nvPr/>
                  </p:nvSpPr>
                  <p:spPr>
                    <a:xfrm>
                      <a:off x="15875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26" name="Straight Connector 25"/>
                  <p:cNvCxnSpPr/>
                  <p:nvPr/>
                </p:nvCxnSpPr>
                <p:spPr>
                  <a:xfrm flipV="1">
                    <a:off x="3365500" y="3441700"/>
                    <a:ext cx="482600" cy="38100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8" name="Straight Arrow Connector 37"/>
                <p:cNvCxnSpPr/>
                <p:nvPr/>
              </p:nvCxnSpPr>
              <p:spPr>
                <a:xfrm>
                  <a:off x="5499100" y="3657600"/>
                  <a:ext cx="0" cy="1079500"/>
                </a:xfrm>
                <a:prstGeom prst="straightConnector1">
                  <a:avLst/>
                </a:prstGeom>
                <a:ln w="47625">
                  <a:solidFill>
                    <a:schemeClr val="tx1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Box 30"/>
              <p:cNvSpPr txBox="1"/>
              <p:nvPr/>
            </p:nvSpPr>
            <p:spPr>
              <a:xfrm>
                <a:off x="6912415" y="326923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2530915" y="3245150"/>
              <a:ext cx="2146300" cy="1778000"/>
              <a:chOff x="2530915" y="3245150"/>
              <a:chExt cx="2146300" cy="1778000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594415" y="32451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115115" y="32578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  <p:grpSp>
            <p:nvGrpSpPr>
              <p:cNvPr id="46" name="Group 45"/>
              <p:cNvGrpSpPr/>
              <p:nvPr/>
            </p:nvGrpSpPr>
            <p:grpSpPr>
              <a:xfrm>
                <a:off x="2530915" y="3727750"/>
                <a:ext cx="2146300" cy="1295400"/>
                <a:chOff x="2654300" y="3416300"/>
                <a:chExt cx="2146300" cy="1295400"/>
              </a:xfrm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2654300" y="3416300"/>
                  <a:ext cx="1092200" cy="1295400"/>
                  <a:chOff x="2654300" y="3416300"/>
                  <a:chExt cx="1092200" cy="1295400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2654300" y="3416300"/>
                    <a:ext cx="1092200" cy="469900"/>
                    <a:chOff x="1041400" y="3733800"/>
                    <a:chExt cx="1092200" cy="469900"/>
                  </a:xfrm>
                </p:grpSpPr>
                <p:sp>
                  <p:nvSpPr>
                    <p:cNvPr id="6" name="Rectangle 5"/>
                    <p:cNvSpPr/>
                    <p:nvPr/>
                  </p:nvSpPr>
                  <p:spPr>
                    <a:xfrm>
                      <a:off x="10414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" name="Rectangle 6"/>
                    <p:cNvSpPr/>
                    <p:nvPr/>
                  </p:nvSpPr>
                  <p:spPr>
                    <a:xfrm>
                      <a:off x="15875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33" name="Straight Arrow Connector 32"/>
                  <p:cNvCxnSpPr/>
                  <p:nvPr/>
                </p:nvCxnSpPr>
                <p:spPr>
                  <a:xfrm>
                    <a:off x="2921000" y="3632200"/>
                    <a:ext cx="0" cy="1079500"/>
                  </a:xfrm>
                  <a:prstGeom prst="straightConnector1">
                    <a:avLst/>
                  </a:prstGeom>
                  <a:ln w="4762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3454400" y="3670300"/>
                  <a:ext cx="1346200" cy="0"/>
                </a:xfrm>
                <a:prstGeom prst="straightConnector1">
                  <a:avLst/>
                </a:prstGeom>
                <a:ln w="47625">
                  <a:solidFill>
                    <a:schemeClr val="tx1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3" name="Group 22"/>
            <p:cNvGrpSpPr/>
            <p:nvPr/>
          </p:nvGrpSpPr>
          <p:grpSpPr>
            <a:xfrm>
              <a:off x="4766115" y="3270550"/>
              <a:ext cx="961846" cy="1336139"/>
              <a:chOff x="4766115" y="3270550"/>
              <a:chExt cx="961846" cy="1336139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4766115" y="32705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286815" y="32832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4702615" y="3753150"/>
              <a:ext cx="1092200" cy="469900"/>
              <a:chOff x="1041400" y="3733800"/>
              <a:chExt cx="1092200" cy="4699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1041400" y="3733800"/>
                <a:ext cx="546100" cy="469900"/>
              </a:xfrm>
              <a:prstGeom prst="rect">
                <a:avLst/>
              </a:prstGeom>
              <a:ln w="3175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587500" y="3733800"/>
                <a:ext cx="546100" cy="469900"/>
              </a:xfrm>
              <a:prstGeom prst="rect">
                <a:avLst/>
              </a:prstGeom>
              <a:ln w="3175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1" name="Straight Arrow Connector 60"/>
            <p:cNvCxnSpPr/>
            <p:nvPr/>
          </p:nvCxnSpPr>
          <p:spPr>
            <a:xfrm>
              <a:off x="5502715" y="4007150"/>
              <a:ext cx="1346200" cy="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2530915" y="5048550"/>
              <a:ext cx="4897861" cy="794841"/>
              <a:chOff x="2530915" y="5048550"/>
              <a:chExt cx="4897861" cy="794841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530915" y="5073950"/>
                <a:ext cx="52906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0</a:t>
                </a: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6899715" y="5048550"/>
                <a:ext cx="52906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2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1197415" y="3457420"/>
              <a:ext cx="1333500" cy="1015663"/>
              <a:chOff x="1197415" y="3457420"/>
              <a:chExt cx="1333500" cy="1015663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1197415" y="3457420"/>
                <a:ext cx="608460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0" dirty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L</a:t>
                </a:r>
                <a:endParaRPr lang="en-US" sz="6000" dirty="0" smtClean="0">
                  <a:latin typeface="Comic Sans MS"/>
                  <a:cs typeface="Comic Sans MS"/>
                </a:endParaRPr>
              </a:p>
            </p:txBody>
          </p:sp>
          <p:cxnSp>
            <p:nvCxnSpPr>
              <p:cNvPr id="10" name="Straight Arrow Connector 9"/>
              <p:cNvCxnSpPr>
                <a:stCxn id="17" idx="3"/>
                <a:endCxn id="6" idx="1"/>
              </p:cNvCxnSpPr>
              <p:nvPr/>
            </p:nvCxnSpPr>
            <p:spPr>
              <a:xfrm flipV="1">
                <a:off x="1805875" y="3962700"/>
                <a:ext cx="725040" cy="2552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369888" y="1435101"/>
            <a:ext cx="8520112" cy="1841500"/>
          </a:xfrm>
        </p:spPr>
        <p:txBody>
          <a:bodyPr/>
          <a:lstStyle/>
          <a:p>
            <a:endParaRPr lang="en-US" dirty="0" smtClean="0"/>
          </a:p>
          <a:p>
            <a:pPr algn="ctr"/>
            <a:r>
              <a:rPr lang="en-US" sz="4800" dirty="0" smtClean="0">
                <a:solidFill>
                  <a:srgbClr val="0000FF"/>
                </a:solidFill>
              </a:rPr>
              <a:t>(</a:t>
            </a:r>
            <a:r>
              <a:rPr lang="en-US" sz="4800" dirty="0" err="1" smtClean="0">
                <a:solidFill>
                  <a:srgbClr val="0000FF"/>
                </a:solidFill>
              </a:rPr>
              <a:t>setcar</a:t>
            </a:r>
            <a:r>
              <a:rPr lang="en-US" sz="4800" dirty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 (second L)  L)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803965" y="3245151"/>
            <a:ext cx="2182723" cy="723900"/>
            <a:chOff x="2803964" y="3245151"/>
            <a:chExt cx="2182723" cy="723900"/>
          </a:xfrm>
        </p:grpSpPr>
        <p:cxnSp>
          <p:nvCxnSpPr>
            <p:cNvPr id="63" name="Straight Arrow Connector 62"/>
            <p:cNvCxnSpPr>
              <a:endCxn id="57" idx="0"/>
            </p:cNvCxnSpPr>
            <p:nvPr/>
          </p:nvCxnSpPr>
          <p:spPr>
            <a:xfrm flipV="1">
              <a:off x="4981411" y="3270551"/>
              <a:ext cx="5276" cy="69850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29" idx="0"/>
              <a:endCxn id="57" idx="0"/>
            </p:cNvCxnSpPr>
            <p:nvPr/>
          </p:nvCxnSpPr>
          <p:spPr>
            <a:xfrm>
              <a:off x="2814987" y="3245151"/>
              <a:ext cx="2171700" cy="2540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6" idx="0"/>
              <a:endCxn id="29" idx="0"/>
            </p:cNvCxnSpPr>
            <p:nvPr/>
          </p:nvCxnSpPr>
          <p:spPr>
            <a:xfrm flipV="1">
              <a:off x="2803964" y="3245151"/>
              <a:ext cx="11023" cy="482600"/>
            </a:xfrm>
            <a:prstGeom prst="straightConnector1">
              <a:avLst/>
            </a:prstGeom>
            <a:ln w="47625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1308100" y="249238"/>
            <a:ext cx="7569200" cy="1249362"/>
          </a:xfrm>
        </p:spPr>
        <p:txBody>
          <a:bodyPr/>
          <a:lstStyle/>
          <a:p>
            <a:r>
              <a:rPr lang="en-US" sz="4000" dirty="0" smtClean="0"/>
              <a:t>Self membership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5594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1197415" y="3245151"/>
            <a:ext cx="6756400" cy="2598241"/>
            <a:chOff x="1197415" y="3245150"/>
            <a:chExt cx="6756400" cy="2598241"/>
          </a:xfrm>
        </p:grpSpPr>
        <p:grpSp>
          <p:nvGrpSpPr>
            <p:cNvPr id="25" name="Group 24"/>
            <p:cNvGrpSpPr/>
            <p:nvPr/>
          </p:nvGrpSpPr>
          <p:grpSpPr>
            <a:xfrm>
              <a:off x="6861615" y="3269230"/>
              <a:ext cx="1092200" cy="1804720"/>
              <a:chOff x="6861615" y="3269230"/>
              <a:chExt cx="1092200" cy="1804720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6861615" y="3753150"/>
                <a:ext cx="1092200" cy="1320800"/>
                <a:chOff x="5232400" y="3416300"/>
                <a:chExt cx="1092200" cy="1320800"/>
              </a:xfrm>
            </p:grpSpPr>
            <p:grpSp>
              <p:nvGrpSpPr>
                <p:cNvPr id="28" name="Group 27"/>
                <p:cNvGrpSpPr/>
                <p:nvPr/>
              </p:nvGrpSpPr>
              <p:grpSpPr>
                <a:xfrm>
                  <a:off x="5232400" y="3416300"/>
                  <a:ext cx="1092200" cy="469900"/>
                  <a:chOff x="2794000" y="3390900"/>
                  <a:chExt cx="1092200" cy="469900"/>
                </a:xfrm>
              </p:grpSpPr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2794000" y="3390900"/>
                    <a:ext cx="1092200" cy="469900"/>
                    <a:chOff x="1041400" y="3733800"/>
                    <a:chExt cx="1092200" cy="469900"/>
                  </a:xfrm>
                </p:grpSpPr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10414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" name="Rectangle 20"/>
                    <p:cNvSpPr/>
                    <p:nvPr/>
                  </p:nvSpPr>
                  <p:spPr>
                    <a:xfrm>
                      <a:off x="15875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26" name="Straight Connector 25"/>
                  <p:cNvCxnSpPr/>
                  <p:nvPr/>
                </p:nvCxnSpPr>
                <p:spPr>
                  <a:xfrm flipV="1">
                    <a:off x="3365500" y="3441700"/>
                    <a:ext cx="482600" cy="38100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8" name="Straight Arrow Connector 37"/>
                <p:cNvCxnSpPr/>
                <p:nvPr/>
              </p:nvCxnSpPr>
              <p:spPr>
                <a:xfrm>
                  <a:off x="5499100" y="3657600"/>
                  <a:ext cx="0" cy="1079500"/>
                </a:xfrm>
                <a:prstGeom prst="straightConnector1">
                  <a:avLst/>
                </a:prstGeom>
                <a:ln w="47625">
                  <a:solidFill>
                    <a:schemeClr val="tx1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Box 30"/>
              <p:cNvSpPr txBox="1"/>
              <p:nvPr/>
            </p:nvSpPr>
            <p:spPr>
              <a:xfrm>
                <a:off x="6912415" y="326923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2530915" y="3245150"/>
              <a:ext cx="2146300" cy="1778000"/>
              <a:chOff x="2530915" y="3245150"/>
              <a:chExt cx="2146300" cy="1778000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594415" y="32451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115115" y="32578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  <p:grpSp>
            <p:nvGrpSpPr>
              <p:cNvPr id="46" name="Group 45"/>
              <p:cNvGrpSpPr/>
              <p:nvPr/>
            </p:nvGrpSpPr>
            <p:grpSpPr>
              <a:xfrm>
                <a:off x="2530915" y="3727750"/>
                <a:ext cx="2146300" cy="1295400"/>
                <a:chOff x="2654300" y="3416300"/>
                <a:chExt cx="2146300" cy="1295400"/>
              </a:xfrm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2654300" y="3416300"/>
                  <a:ext cx="1092200" cy="1295400"/>
                  <a:chOff x="2654300" y="3416300"/>
                  <a:chExt cx="1092200" cy="1295400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2654300" y="3416300"/>
                    <a:ext cx="1092200" cy="469900"/>
                    <a:chOff x="1041400" y="3733800"/>
                    <a:chExt cx="1092200" cy="469900"/>
                  </a:xfrm>
                </p:grpSpPr>
                <p:sp>
                  <p:nvSpPr>
                    <p:cNvPr id="6" name="Rectangle 5"/>
                    <p:cNvSpPr/>
                    <p:nvPr/>
                  </p:nvSpPr>
                  <p:spPr>
                    <a:xfrm>
                      <a:off x="10414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" name="Rectangle 6"/>
                    <p:cNvSpPr/>
                    <p:nvPr/>
                  </p:nvSpPr>
                  <p:spPr>
                    <a:xfrm>
                      <a:off x="15875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33" name="Straight Arrow Connector 32"/>
                  <p:cNvCxnSpPr/>
                  <p:nvPr/>
                </p:nvCxnSpPr>
                <p:spPr>
                  <a:xfrm>
                    <a:off x="2921000" y="3632200"/>
                    <a:ext cx="0" cy="1079500"/>
                  </a:xfrm>
                  <a:prstGeom prst="straightConnector1">
                    <a:avLst/>
                  </a:prstGeom>
                  <a:ln w="4762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3454400" y="3670300"/>
                  <a:ext cx="1346200" cy="0"/>
                </a:xfrm>
                <a:prstGeom prst="straightConnector1">
                  <a:avLst/>
                </a:prstGeom>
                <a:ln w="47625">
                  <a:solidFill>
                    <a:schemeClr val="tx1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3" name="Group 22"/>
            <p:cNvGrpSpPr/>
            <p:nvPr/>
          </p:nvGrpSpPr>
          <p:grpSpPr>
            <a:xfrm>
              <a:off x="4766115" y="3270550"/>
              <a:ext cx="961846" cy="1336139"/>
              <a:chOff x="4766115" y="3270550"/>
              <a:chExt cx="961846" cy="1336139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4766115" y="32705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286815" y="32832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4702615" y="3753150"/>
              <a:ext cx="1092200" cy="469900"/>
              <a:chOff x="1041400" y="3733800"/>
              <a:chExt cx="1092200" cy="4699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1041400" y="3733800"/>
                <a:ext cx="546100" cy="469900"/>
              </a:xfrm>
              <a:prstGeom prst="rect">
                <a:avLst/>
              </a:prstGeom>
              <a:ln w="3175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587500" y="3733800"/>
                <a:ext cx="546100" cy="469900"/>
              </a:xfrm>
              <a:prstGeom prst="rect">
                <a:avLst/>
              </a:prstGeom>
              <a:ln w="3175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1" name="Straight Arrow Connector 60"/>
            <p:cNvCxnSpPr/>
            <p:nvPr/>
          </p:nvCxnSpPr>
          <p:spPr>
            <a:xfrm>
              <a:off x="5502715" y="4007150"/>
              <a:ext cx="1346200" cy="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2530915" y="5048550"/>
              <a:ext cx="4897861" cy="794841"/>
              <a:chOff x="2530915" y="5048550"/>
              <a:chExt cx="4897861" cy="794841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530915" y="5073950"/>
                <a:ext cx="52906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0</a:t>
                </a: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6899715" y="5048550"/>
                <a:ext cx="52906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2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1197415" y="3457420"/>
              <a:ext cx="1333500" cy="1015663"/>
              <a:chOff x="1197415" y="3457420"/>
              <a:chExt cx="1333500" cy="1015663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1197415" y="3457420"/>
                <a:ext cx="608460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0" dirty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L</a:t>
                </a:r>
                <a:endParaRPr lang="en-US" sz="6000" dirty="0" smtClean="0">
                  <a:latin typeface="Comic Sans MS"/>
                  <a:cs typeface="Comic Sans MS"/>
                </a:endParaRPr>
              </a:p>
            </p:txBody>
          </p:sp>
          <p:cxnSp>
            <p:nvCxnSpPr>
              <p:cNvPr id="10" name="Straight Arrow Connector 9"/>
              <p:cNvCxnSpPr>
                <a:stCxn id="17" idx="3"/>
                <a:endCxn id="6" idx="1"/>
              </p:cNvCxnSpPr>
              <p:nvPr/>
            </p:nvCxnSpPr>
            <p:spPr>
              <a:xfrm flipV="1">
                <a:off x="1805875" y="3962700"/>
                <a:ext cx="725040" cy="2552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369888" y="1435101"/>
            <a:ext cx="8520112" cy="1841500"/>
          </a:xfrm>
        </p:spPr>
        <p:txBody>
          <a:bodyPr/>
          <a:lstStyle/>
          <a:p>
            <a:r>
              <a:rPr lang="en-US" dirty="0" smtClean="0"/>
              <a:t>Lists are member of themselves:</a:t>
            </a:r>
          </a:p>
          <a:p>
            <a:pPr algn="ctr"/>
            <a:r>
              <a:rPr lang="da-DK" sz="4800" dirty="0">
                <a:solidFill>
                  <a:srgbClr val="0000FF"/>
                </a:solidFill>
              </a:rPr>
              <a:t>L = (0  </a:t>
            </a:r>
            <a:r>
              <a:rPr lang="da-DK" sz="4800" dirty="0" smtClean="0">
                <a:solidFill>
                  <a:srgbClr val="0000FF"/>
                </a:solidFill>
              </a:rPr>
              <a:t>L  </a:t>
            </a:r>
            <a:r>
              <a:rPr lang="da-DK" sz="4800" dirty="0">
                <a:solidFill>
                  <a:srgbClr val="0000FF"/>
                </a:solidFill>
              </a:rPr>
              <a:t>2)</a:t>
            </a:r>
          </a:p>
          <a:p>
            <a:pPr algn="ctr"/>
            <a:endParaRPr lang="da-DK" sz="4800" dirty="0">
              <a:solidFill>
                <a:srgbClr val="0000FF"/>
              </a:solidFill>
            </a:endParaRPr>
          </a:p>
          <a:p>
            <a:pPr algn="ctr"/>
            <a:endParaRPr lang="en-US" sz="4800" dirty="0" smtClean="0">
              <a:solidFill>
                <a:srgbClr val="0000FF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803965" y="3245151"/>
            <a:ext cx="2182723" cy="723899"/>
            <a:chOff x="2803964" y="3245151"/>
            <a:chExt cx="2182723" cy="723899"/>
          </a:xfrm>
        </p:grpSpPr>
        <p:cxnSp>
          <p:nvCxnSpPr>
            <p:cNvPr id="63" name="Straight Arrow Connector 62"/>
            <p:cNvCxnSpPr>
              <a:endCxn id="57" idx="0"/>
            </p:cNvCxnSpPr>
            <p:nvPr/>
          </p:nvCxnSpPr>
          <p:spPr>
            <a:xfrm flipV="1">
              <a:off x="4981411" y="3270551"/>
              <a:ext cx="5276" cy="698499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29" idx="0"/>
              <a:endCxn id="57" idx="0"/>
            </p:cNvCxnSpPr>
            <p:nvPr/>
          </p:nvCxnSpPr>
          <p:spPr>
            <a:xfrm>
              <a:off x="2814987" y="3245151"/>
              <a:ext cx="2171700" cy="2540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6" idx="0"/>
              <a:endCxn id="29" idx="0"/>
            </p:cNvCxnSpPr>
            <p:nvPr/>
          </p:nvCxnSpPr>
          <p:spPr>
            <a:xfrm flipV="1">
              <a:off x="2803964" y="3245151"/>
              <a:ext cx="11023" cy="482600"/>
            </a:xfrm>
            <a:prstGeom prst="straightConnector1">
              <a:avLst/>
            </a:prstGeom>
            <a:ln w="47625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1308100" y="249238"/>
            <a:ext cx="7569200" cy="1249362"/>
          </a:xfrm>
        </p:spPr>
        <p:txBody>
          <a:bodyPr/>
          <a:lstStyle/>
          <a:p>
            <a:r>
              <a:rPr lang="en-US" sz="4000" dirty="0" smtClean="0"/>
              <a:t>Self membership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362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1197415" y="3245151"/>
            <a:ext cx="6756400" cy="2598241"/>
            <a:chOff x="1197415" y="3245150"/>
            <a:chExt cx="6756400" cy="2598241"/>
          </a:xfrm>
        </p:grpSpPr>
        <p:grpSp>
          <p:nvGrpSpPr>
            <p:cNvPr id="25" name="Group 24"/>
            <p:cNvGrpSpPr/>
            <p:nvPr/>
          </p:nvGrpSpPr>
          <p:grpSpPr>
            <a:xfrm>
              <a:off x="6861615" y="3269230"/>
              <a:ext cx="1092200" cy="1804720"/>
              <a:chOff x="6861615" y="3269230"/>
              <a:chExt cx="1092200" cy="1804720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6861615" y="3753150"/>
                <a:ext cx="1092200" cy="1320800"/>
                <a:chOff x="5232400" y="3416300"/>
                <a:chExt cx="1092200" cy="1320800"/>
              </a:xfrm>
            </p:grpSpPr>
            <p:grpSp>
              <p:nvGrpSpPr>
                <p:cNvPr id="28" name="Group 27"/>
                <p:cNvGrpSpPr/>
                <p:nvPr/>
              </p:nvGrpSpPr>
              <p:grpSpPr>
                <a:xfrm>
                  <a:off x="5232400" y="3416300"/>
                  <a:ext cx="1092200" cy="469900"/>
                  <a:chOff x="2794000" y="3390900"/>
                  <a:chExt cx="1092200" cy="469900"/>
                </a:xfrm>
              </p:grpSpPr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2794000" y="3390900"/>
                    <a:ext cx="1092200" cy="469900"/>
                    <a:chOff x="1041400" y="3733800"/>
                    <a:chExt cx="1092200" cy="469900"/>
                  </a:xfrm>
                </p:grpSpPr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10414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" name="Rectangle 20"/>
                    <p:cNvSpPr/>
                    <p:nvPr/>
                  </p:nvSpPr>
                  <p:spPr>
                    <a:xfrm>
                      <a:off x="15875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26" name="Straight Connector 25"/>
                  <p:cNvCxnSpPr/>
                  <p:nvPr/>
                </p:nvCxnSpPr>
                <p:spPr>
                  <a:xfrm flipV="1">
                    <a:off x="3365500" y="3441700"/>
                    <a:ext cx="482600" cy="38100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8" name="Straight Arrow Connector 37"/>
                <p:cNvCxnSpPr/>
                <p:nvPr/>
              </p:nvCxnSpPr>
              <p:spPr>
                <a:xfrm>
                  <a:off x="5499100" y="3657600"/>
                  <a:ext cx="0" cy="1079500"/>
                </a:xfrm>
                <a:prstGeom prst="straightConnector1">
                  <a:avLst/>
                </a:prstGeom>
                <a:ln w="47625">
                  <a:solidFill>
                    <a:schemeClr val="tx1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Box 30"/>
              <p:cNvSpPr txBox="1"/>
              <p:nvPr/>
            </p:nvSpPr>
            <p:spPr>
              <a:xfrm>
                <a:off x="6912415" y="326923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2530915" y="3245150"/>
              <a:ext cx="2146300" cy="1778000"/>
              <a:chOff x="2530915" y="3245150"/>
              <a:chExt cx="2146300" cy="1778000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594415" y="32451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115115" y="32578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  <p:grpSp>
            <p:nvGrpSpPr>
              <p:cNvPr id="46" name="Group 45"/>
              <p:cNvGrpSpPr/>
              <p:nvPr/>
            </p:nvGrpSpPr>
            <p:grpSpPr>
              <a:xfrm>
                <a:off x="2530915" y="3727750"/>
                <a:ext cx="2146300" cy="1295400"/>
                <a:chOff x="2654300" y="3416300"/>
                <a:chExt cx="2146300" cy="1295400"/>
              </a:xfrm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2654300" y="3416300"/>
                  <a:ext cx="1092200" cy="1295400"/>
                  <a:chOff x="2654300" y="3416300"/>
                  <a:chExt cx="1092200" cy="1295400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2654300" y="3416300"/>
                    <a:ext cx="1092200" cy="469900"/>
                    <a:chOff x="1041400" y="3733800"/>
                    <a:chExt cx="1092200" cy="469900"/>
                  </a:xfrm>
                </p:grpSpPr>
                <p:sp>
                  <p:nvSpPr>
                    <p:cNvPr id="6" name="Rectangle 5"/>
                    <p:cNvSpPr/>
                    <p:nvPr/>
                  </p:nvSpPr>
                  <p:spPr>
                    <a:xfrm>
                      <a:off x="10414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" name="Rectangle 6"/>
                    <p:cNvSpPr/>
                    <p:nvPr/>
                  </p:nvSpPr>
                  <p:spPr>
                    <a:xfrm>
                      <a:off x="15875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33" name="Straight Arrow Connector 32"/>
                  <p:cNvCxnSpPr/>
                  <p:nvPr/>
                </p:nvCxnSpPr>
                <p:spPr>
                  <a:xfrm>
                    <a:off x="2921000" y="3632200"/>
                    <a:ext cx="0" cy="1079500"/>
                  </a:xfrm>
                  <a:prstGeom prst="straightConnector1">
                    <a:avLst/>
                  </a:prstGeom>
                  <a:ln w="4762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3454400" y="3670300"/>
                  <a:ext cx="1346200" cy="0"/>
                </a:xfrm>
                <a:prstGeom prst="straightConnector1">
                  <a:avLst/>
                </a:prstGeom>
                <a:ln w="47625">
                  <a:solidFill>
                    <a:schemeClr val="tx1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3" name="Group 22"/>
            <p:cNvGrpSpPr/>
            <p:nvPr/>
          </p:nvGrpSpPr>
          <p:grpSpPr>
            <a:xfrm>
              <a:off x="4766115" y="3270550"/>
              <a:ext cx="961846" cy="1336139"/>
              <a:chOff x="4766115" y="3270550"/>
              <a:chExt cx="961846" cy="1336139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4766115" y="32705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286815" y="32832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4702615" y="3753150"/>
              <a:ext cx="1092200" cy="469900"/>
              <a:chOff x="1041400" y="3733800"/>
              <a:chExt cx="1092200" cy="4699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1041400" y="3733800"/>
                <a:ext cx="546100" cy="469900"/>
              </a:xfrm>
              <a:prstGeom prst="rect">
                <a:avLst/>
              </a:prstGeom>
              <a:ln w="3175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587500" y="3733800"/>
                <a:ext cx="546100" cy="469900"/>
              </a:xfrm>
              <a:prstGeom prst="rect">
                <a:avLst/>
              </a:prstGeom>
              <a:ln w="3175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1" name="Straight Arrow Connector 60"/>
            <p:cNvCxnSpPr/>
            <p:nvPr/>
          </p:nvCxnSpPr>
          <p:spPr>
            <a:xfrm>
              <a:off x="5502715" y="4007150"/>
              <a:ext cx="1346200" cy="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2530915" y="5048550"/>
              <a:ext cx="4897861" cy="794841"/>
              <a:chOff x="2530915" y="5048550"/>
              <a:chExt cx="4897861" cy="794841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530915" y="5073950"/>
                <a:ext cx="52906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0</a:t>
                </a: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6899715" y="5048550"/>
                <a:ext cx="52906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2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1197415" y="3457420"/>
              <a:ext cx="1333500" cy="1015663"/>
              <a:chOff x="1197415" y="3457420"/>
              <a:chExt cx="1333500" cy="1015663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1197415" y="3457420"/>
                <a:ext cx="608460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0" dirty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L</a:t>
                </a:r>
                <a:endParaRPr lang="en-US" sz="6000" dirty="0" smtClean="0">
                  <a:latin typeface="Comic Sans MS"/>
                  <a:cs typeface="Comic Sans MS"/>
                </a:endParaRPr>
              </a:p>
            </p:txBody>
          </p:sp>
          <p:cxnSp>
            <p:nvCxnSpPr>
              <p:cNvPr id="10" name="Straight Arrow Connector 9"/>
              <p:cNvCxnSpPr>
                <a:stCxn id="17" idx="3"/>
                <a:endCxn id="6" idx="1"/>
              </p:cNvCxnSpPr>
              <p:nvPr/>
            </p:nvCxnSpPr>
            <p:spPr>
              <a:xfrm flipV="1">
                <a:off x="1805875" y="3962700"/>
                <a:ext cx="725040" cy="2552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369888" y="1435101"/>
            <a:ext cx="8520112" cy="1841500"/>
          </a:xfrm>
        </p:spPr>
        <p:txBody>
          <a:bodyPr/>
          <a:lstStyle/>
          <a:p>
            <a:r>
              <a:rPr lang="en-US" dirty="0" smtClean="0"/>
              <a:t>Lists are member of themselves:</a:t>
            </a:r>
          </a:p>
          <a:p>
            <a:pPr algn="ctr"/>
            <a:r>
              <a:rPr lang="da-DK" sz="4800" dirty="0">
                <a:solidFill>
                  <a:srgbClr val="0000FF"/>
                </a:solidFill>
              </a:rPr>
              <a:t>L = (0 </a:t>
            </a:r>
            <a:r>
              <a:rPr lang="da-DK" sz="4800" dirty="0" smtClean="0">
                <a:solidFill>
                  <a:srgbClr val="0000FF"/>
                </a:solidFill>
              </a:rPr>
              <a:t>(0 </a:t>
            </a:r>
            <a:r>
              <a:rPr lang="da-DK" sz="4800" dirty="0">
                <a:solidFill>
                  <a:srgbClr val="0000FF"/>
                </a:solidFill>
              </a:rPr>
              <a:t>(0</a:t>
            </a:r>
            <a:r>
              <a:rPr lang="da-DK" sz="4800" dirty="0" smtClean="0">
                <a:solidFill>
                  <a:srgbClr val="0000FF"/>
                </a:solidFill>
              </a:rPr>
              <a:t>…2) </a:t>
            </a:r>
            <a:r>
              <a:rPr lang="da-DK" sz="4800" dirty="0">
                <a:solidFill>
                  <a:srgbClr val="0000FF"/>
                </a:solidFill>
              </a:rPr>
              <a:t>2</a:t>
            </a:r>
            <a:r>
              <a:rPr lang="da-DK" sz="4800" dirty="0" smtClean="0">
                <a:solidFill>
                  <a:srgbClr val="0000FF"/>
                </a:solidFill>
              </a:rPr>
              <a:t>) 2)</a:t>
            </a:r>
            <a:endParaRPr lang="da-DK" sz="4800" dirty="0">
              <a:solidFill>
                <a:srgbClr val="0000FF"/>
              </a:solidFill>
            </a:endParaRPr>
          </a:p>
          <a:p>
            <a:pPr algn="ctr"/>
            <a:endParaRPr lang="da-DK" sz="4800" dirty="0">
              <a:solidFill>
                <a:srgbClr val="0000FF"/>
              </a:solidFill>
            </a:endParaRPr>
          </a:p>
          <a:p>
            <a:pPr algn="ctr"/>
            <a:endParaRPr lang="en-US" sz="4800" dirty="0" smtClean="0">
              <a:solidFill>
                <a:srgbClr val="0000FF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803965" y="3245151"/>
            <a:ext cx="2182723" cy="723899"/>
            <a:chOff x="2803964" y="3245151"/>
            <a:chExt cx="2182723" cy="723899"/>
          </a:xfrm>
        </p:grpSpPr>
        <p:cxnSp>
          <p:nvCxnSpPr>
            <p:cNvPr id="63" name="Straight Arrow Connector 62"/>
            <p:cNvCxnSpPr>
              <a:endCxn id="57" idx="0"/>
            </p:cNvCxnSpPr>
            <p:nvPr/>
          </p:nvCxnSpPr>
          <p:spPr>
            <a:xfrm flipV="1">
              <a:off x="4981411" y="3270551"/>
              <a:ext cx="5276" cy="698499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29" idx="0"/>
              <a:endCxn id="57" idx="0"/>
            </p:cNvCxnSpPr>
            <p:nvPr/>
          </p:nvCxnSpPr>
          <p:spPr>
            <a:xfrm>
              <a:off x="2814987" y="3245151"/>
              <a:ext cx="2171700" cy="2540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6" idx="0"/>
              <a:endCxn id="29" idx="0"/>
            </p:cNvCxnSpPr>
            <p:nvPr/>
          </p:nvCxnSpPr>
          <p:spPr>
            <a:xfrm flipV="1">
              <a:off x="2803964" y="3245151"/>
              <a:ext cx="11023" cy="482600"/>
            </a:xfrm>
            <a:prstGeom prst="straightConnector1">
              <a:avLst/>
            </a:prstGeom>
            <a:ln w="47625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1308100" y="249238"/>
            <a:ext cx="7569200" cy="1249362"/>
          </a:xfrm>
        </p:spPr>
        <p:txBody>
          <a:bodyPr/>
          <a:lstStyle/>
          <a:p>
            <a:r>
              <a:rPr lang="en-US" sz="4000" dirty="0" smtClean="0"/>
              <a:t>Self membership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4820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True"/>
  <p:tag name="USEBOLDAMS" val="False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LBERT20R2E20MEYER@YOGLRJUFUVWXY5M3" val="2810"/>
  <p:tag name="FIRSTMEYER@IBEILJMT5TCVIIY3" val="2810"/>
  <p:tag name="DEFAULTDISPLAYSOURCE" val="\documentclass{slides}\pagestyle{empty}&#10;\input{c:/latex-macros/texpoint.sty}&#10;\renewcommand\familydefault{cmss}&#10;&#10;\begin{document}&#10;$&#10;$&#10;\end{document}"/>
  <p:tag name="EMBEDFONTS" val="0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ACCESSLIS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8|1.5|35.8|16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8|1.5|35.8|16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8|1.5|35.8|16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8|1.5|35.8|16.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9.7|7.9|10.1|7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|6.9|18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0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8|1.5|35.8|16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8|1.5|35.8|16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8|1.5|35.8|16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8|1.5|35.8|16.4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1750">
          <a:solidFill>
            <a:schemeClr val="tx1"/>
          </a:solidFill>
          <a:tailEnd type="triangle" w="lg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noFill/>
      </a:spPr>
      <a:bodyPr wrap="none" rtlCol="0">
        <a:spAutoFit/>
      </a:bodyPr>
      <a:lstStyle>
        <a:defPPr>
          <a:defRPr sz="4400" dirty="0" smtClean="0">
            <a:latin typeface="Comic Sans MS"/>
            <a:cs typeface="Comic Sans MS"/>
          </a:defRPr>
        </a:defPPr>
      </a:lstStyle>
    </a:tx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5468</TotalTime>
  <Words>667</Words>
  <Application>Microsoft Macintosh PowerPoint</Application>
  <PresentationFormat>On-screen Show (4:3)</PresentationFormat>
  <Paragraphs>192</Paragraphs>
  <Slides>29</Slides>
  <Notes>28</Notes>
  <HiddenSlides>3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1_Custom Design</vt:lpstr>
      <vt:lpstr>Equation</vt:lpstr>
      <vt:lpstr>MathType 6.0 Equation</vt:lpstr>
      <vt:lpstr>PowerPoint Presentation</vt:lpstr>
      <vt:lpstr>Self application</vt:lpstr>
      <vt:lpstr>Sets &amp; Logical Formulas</vt:lpstr>
      <vt:lpstr>PowerPoint Presentation</vt:lpstr>
      <vt:lpstr>Self membership</vt:lpstr>
      <vt:lpstr>Self membership</vt:lpstr>
      <vt:lpstr>Self membership</vt:lpstr>
      <vt:lpstr>Self membership</vt:lpstr>
      <vt:lpstr>Self membership</vt:lpstr>
      <vt:lpstr>Self membership</vt:lpstr>
      <vt:lpstr>Self application</vt:lpstr>
      <vt:lpstr>Self application</vt:lpstr>
      <vt:lpstr>Self application</vt:lpstr>
      <vt:lpstr>Self application</vt:lpstr>
      <vt:lpstr>Russell’s Paradox</vt:lpstr>
      <vt:lpstr>Disaster: Math is broken!</vt:lpstr>
      <vt:lpstr>...but paradox is buggy</vt:lpstr>
      <vt:lpstr>...but paradox is buggy</vt:lpstr>
      <vt:lpstr>Zermelo-Frankel Set Theory</vt:lpstr>
      <vt:lpstr>Some Axioms of Set Theory</vt:lpstr>
      <vt:lpstr>Some Axioms of Set Theory</vt:lpstr>
      <vt:lpstr>Some Axioms of Set Theory</vt:lpstr>
      <vt:lpstr>Some Axioms of Set Theory</vt:lpstr>
      <vt:lpstr>Zermelo-Frankel Set Theory</vt:lpstr>
      <vt:lpstr>Some Axioms of Set Theory</vt:lpstr>
      <vt:lpstr>Some Axioms of Set Theory</vt:lpstr>
      <vt:lpstr>Some Axioms of Set Theory</vt:lpstr>
      <vt:lpstr>Some Axioms of Set Theory</vt:lpstr>
      <vt:lpstr>Zermelo-Frankel Set Theory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Proof</dc:title>
  <dc:creator>Albert R. Meyer</dc:creator>
  <cp:lastModifiedBy>Albert R Meyer</cp:lastModifiedBy>
  <cp:revision>479</cp:revision>
  <cp:lastPrinted>2013-03-04T14:57:27Z</cp:lastPrinted>
  <dcterms:created xsi:type="dcterms:W3CDTF">2011-02-18T03:43:54Z</dcterms:created>
  <dcterms:modified xsi:type="dcterms:W3CDTF">2015-03-01T20:26:15Z</dcterms:modified>
</cp:coreProperties>
</file>