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57" r:id="rId3"/>
    <p:sldId id="333" r:id="rId4"/>
    <p:sldId id="363" r:id="rId5"/>
    <p:sldId id="364" r:id="rId6"/>
    <p:sldId id="380" r:id="rId7"/>
    <p:sldId id="381" r:id="rId8"/>
    <p:sldId id="382" r:id="rId9"/>
    <p:sldId id="383" r:id="rId10"/>
    <p:sldId id="384" r:id="rId11"/>
    <p:sldId id="385" r:id="rId12"/>
    <p:sldId id="386" r:id="rId13"/>
  </p:sldIdLst>
  <p:sldSz cx="9144000" cy="6858000" type="screen4x3"/>
  <p:notesSz cx="9601200" cy="73152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0802"/>
    <a:srgbClr val="BC34AA"/>
    <a:srgbClr val="0000FF"/>
    <a:srgbClr val="008000"/>
    <a:srgbClr val="9933FF"/>
    <a:srgbClr val="9751CB"/>
    <a:srgbClr val="C0E399"/>
    <a:srgbClr val="E45ECA"/>
    <a:srgbClr val="EFE9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78" autoAdjust="0"/>
    <p:restoredTop sz="94617" autoAdjust="0"/>
  </p:normalViewPr>
  <p:slideViewPr>
    <p:cSldViewPr snapToGrid="0" showGuides="1">
      <p:cViewPr varScale="1">
        <p:scale>
          <a:sx n="133" d="100"/>
          <a:sy n="133" d="100"/>
        </p:scale>
        <p:origin x="-1024" y="-112"/>
      </p:cViewPr>
      <p:guideLst>
        <p:guide orient="horz" pos="2160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3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16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9255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8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86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901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halting.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4,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13584" y="6515100"/>
            <a:ext cx="127961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  <a:cs typeface="Arial"/>
              </a:rPr>
              <a:t>     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halting.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17317" y="6505107"/>
            <a:ext cx="3281857" cy="35289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Albert R Meyer,        March 4, 2013</a:t>
            </a:r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4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1" r:id="rId4"/>
    <p:sldLayoutId id="2147483672" r:id="rId5"/>
    <p:sldLayoutId id="2147483674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09436" y="1663279"/>
            <a:ext cx="8947354" cy="36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err="1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Noncomputable</a:t>
            </a:r>
            <a:endParaRPr lang="en-US" sz="8000" kern="0" dirty="0" smtClean="0">
              <a:solidFill>
                <a:schemeClr val="tx2"/>
              </a:solidFill>
              <a:latin typeface="Comic Sans MS" pitchFamily="66" charset="0"/>
              <a:ea typeface="+mj-ea"/>
              <a:cs typeface="Comic Sans MS"/>
            </a:endParaRPr>
          </a:p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Sets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59"/>
    </mc:Choice>
    <mc:Fallback xmlns="">
      <p:transition xmlns:p14="http://schemas.microsoft.com/office/powerpoint/2010/main" spd="slow" advTm="471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025" y="1390139"/>
            <a:ext cx="8431646" cy="5054901"/>
          </a:xfrm>
        </p:spPr>
        <p:txBody>
          <a:bodyPr/>
          <a:lstStyle/>
          <a:p>
            <a:r>
              <a:rPr lang="en-US" sz="3600" dirty="0"/>
              <a:t>Let </a:t>
            </a:r>
            <a:r>
              <a:rPr lang="en-US" sz="3600" dirty="0">
                <a:solidFill>
                  <a:srgbClr val="0000FF"/>
                </a:solidFill>
              </a:rPr>
              <a:t>t</a:t>
            </a:r>
            <a:r>
              <a:rPr lang="en-US" sz="3600" dirty="0"/>
              <a:t> be the text </a:t>
            </a:r>
            <a:r>
              <a:rPr lang="en-US" sz="3600" dirty="0" smtClean="0"/>
              <a:t>for </a:t>
            </a:r>
            <a:r>
              <a:rPr lang="en-US" sz="3600" dirty="0" smtClean="0">
                <a:solidFill>
                  <a:srgbClr val="9933FF"/>
                </a:solidFill>
              </a:rPr>
              <a:t>Q’</a:t>
            </a:r>
            <a:endParaRPr lang="en-US" sz="3600" dirty="0">
              <a:solidFill>
                <a:srgbClr val="9933FF"/>
              </a:solidFill>
            </a:endParaRPr>
          </a:p>
          <a:p>
            <a:r>
              <a:rPr lang="en-US" sz="3600" dirty="0"/>
              <a:t>So by </a:t>
            </a:r>
            <a:r>
              <a:rPr lang="en-US" sz="3600" dirty="0" err="1" smtClean="0"/>
              <a:t>def</a:t>
            </a:r>
            <a:r>
              <a:rPr lang="en-US" sz="3600" dirty="0" smtClean="0"/>
              <a:t> </a:t>
            </a:r>
            <a:r>
              <a:rPr lang="en-US" sz="3600" dirty="0"/>
              <a:t>of </a:t>
            </a:r>
            <a:r>
              <a:rPr lang="en-US" sz="3600" dirty="0">
                <a:solidFill>
                  <a:srgbClr val="F50802"/>
                </a:solidFill>
              </a:rPr>
              <a:t>HALTS</a:t>
            </a:r>
            <a:r>
              <a:rPr lang="en-US" sz="3600" dirty="0"/>
              <a:t>:</a:t>
            </a:r>
          </a:p>
          <a:p>
            <a:r>
              <a:rPr lang="en-US" sz="3600" dirty="0"/>
              <a:t>  </a:t>
            </a:r>
            <a:r>
              <a:rPr lang="en-US" sz="3600" dirty="0" smtClean="0">
                <a:solidFill>
                  <a:srgbClr val="0000FF"/>
                </a:solidFill>
              </a:rPr>
              <a:t>t</a:t>
            </a:r>
            <a:r>
              <a:rPr lang="en-US" sz="3600" dirty="0" smtClean="0"/>
              <a:t> </a:t>
            </a:r>
            <a:r>
              <a:rPr lang="en-US" sz="3600" dirty="0">
                <a:solidFill>
                  <a:srgbClr val="F50802"/>
                </a:solidFill>
              </a:rPr>
              <a:t>HALTS</a:t>
            </a:r>
            <a:r>
              <a:rPr lang="en-US" sz="3600" dirty="0"/>
              <a:t> </a:t>
            </a:r>
            <a:r>
              <a:rPr lang="en-US" sz="3600" dirty="0" err="1"/>
              <a:t>iff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9933FF"/>
                </a:solidFill>
              </a:rPr>
              <a:t>Q'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0000FF"/>
                </a:solidFill>
              </a:rPr>
              <a:t>t</a:t>
            </a:r>
            <a:r>
              <a:rPr lang="en-US" sz="3600" dirty="0"/>
              <a:t>) returns something</a:t>
            </a:r>
          </a:p>
          <a:p>
            <a:r>
              <a:rPr lang="en-US" sz="3600" dirty="0"/>
              <a:t>and by </a:t>
            </a:r>
            <a:r>
              <a:rPr lang="en-US" sz="3600" dirty="0" err="1"/>
              <a:t>def</a:t>
            </a:r>
            <a:r>
              <a:rPr lang="en-US" sz="3600" dirty="0"/>
              <a:t> of </a:t>
            </a:r>
            <a:r>
              <a:rPr lang="en-US" sz="3600" dirty="0">
                <a:solidFill>
                  <a:srgbClr val="9933FF"/>
                </a:solidFill>
              </a:rPr>
              <a:t>Q'</a:t>
            </a:r>
          </a:p>
          <a:p>
            <a:r>
              <a:rPr lang="en-US" sz="3600" dirty="0"/>
              <a:t>  </a:t>
            </a:r>
            <a:r>
              <a:rPr lang="en-US" sz="3600" dirty="0" smtClean="0">
                <a:solidFill>
                  <a:srgbClr val="9933FF"/>
                </a:solidFill>
              </a:rPr>
              <a:t>Q</a:t>
            </a:r>
            <a:r>
              <a:rPr lang="en-US" sz="3600" dirty="0">
                <a:solidFill>
                  <a:srgbClr val="9933FF"/>
                </a:solidFill>
              </a:rPr>
              <a:t>'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0000FF"/>
                </a:solidFill>
              </a:rPr>
              <a:t>t</a:t>
            </a:r>
            <a:r>
              <a:rPr lang="en-US" sz="3600" dirty="0"/>
              <a:t>) returns something </a:t>
            </a:r>
            <a:r>
              <a:rPr lang="en-US" sz="3600" dirty="0" err="1"/>
              <a:t>iff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00FF"/>
                </a:solidFill>
              </a:rPr>
              <a:t>t</a:t>
            </a:r>
            <a:r>
              <a:rPr lang="en-US" sz="3600" dirty="0"/>
              <a:t> does </a:t>
            </a:r>
            <a:r>
              <a:rPr lang="en-US" sz="3600" dirty="0">
                <a:solidFill>
                  <a:srgbClr val="F50802"/>
                </a:solidFill>
              </a:rPr>
              <a:t>not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50802"/>
                </a:solidFill>
              </a:rPr>
              <a:t>HALT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631770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025" y="1390139"/>
            <a:ext cx="8431646" cy="5054901"/>
          </a:xfrm>
        </p:spPr>
        <p:txBody>
          <a:bodyPr/>
          <a:lstStyle/>
          <a:p>
            <a:r>
              <a:rPr lang="en-US" sz="3600" dirty="0"/>
              <a:t>CONTRADICTION: </a:t>
            </a:r>
            <a:endParaRPr lang="en-US" sz="3600" dirty="0" smtClean="0"/>
          </a:p>
          <a:p>
            <a:r>
              <a:rPr lang="en-US" sz="4400" dirty="0" smtClean="0">
                <a:solidFill>
                  <a:srgbClr val="0000FF"/>
                </a:solidFill>
              </a:rPr>
              <a:t>t </a:t>
            </a:r>
            <a:r>
              <a:rPr lang="en-US" sz="4400" dirty="0">
                <a:solidFill>
                  <a:srgbClr val="F50802"/>
                </a:solidFill>
              </a:rPr>
              <a:t>HALTS</a:t>
            </a:r>
            <a:r>
              <a:rPr lang="en-US" sz="4400" dirty="0"/>
              <a:t> </a:t>
            </a:r>
            <a:r>
              <a:rPr lang="en-US" sz="4400" dirty="0" err="1"/>
              <a:t>iff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FF"/>
                </a:solidFill>
              </a:rPr>
              <a:t>t </a:t>
            </a:r>
            <a:r>
              <a:rPr lang="en-US" sz="4400" dirty="0"/>
              <a:t>does </a:t>
            </a:r>
            <a:r>
              <a:rPr lang="en-US" sz="4400" dirty="0">
                <a:solidFill>
                  <a:srgbClr val="F50802"/>
                </a:solidFill>
              </a:rPr>
              <a:t>not </a:t>
            </a:r>
            <a:r>
              <a:rPr lang="en-US" sz="4400" dirty="0" smtClean="0">
                <a:solidFill>
                  <a:srgbClr val="F50802"/>
                </a:solidFill>
              </a:rPr>
              <a:t>HALT</a:t>
            </a:r>
          </a:p>
          <a:p>
            <a:r>
              <a:rPr lang="en-US" sz="4400" dirty="0" smtClean="0"/>
              <a:t>There </a:t>
            </a:r>
            <a:r>
              <a:rPr lang="en-US" sz="4400" dirty="0"/>
              <a:t>can't be such a </a:t>
            </a:r>
            <a:r>
              <a:rPr lang="en-US" sz="4400" dirty="0">
                <a:solidFill>
                  <a:srgbClr val="9933FF"/>
                </a:solidFill>
              </a:rPr>
              <a:t>Q</a:t>
            </a:r>
            <a:r>
              <a:rPr lang="en-US" sz="4400" dirty="0"/>
              <a:t>:</a:t>
            </a:r>
          </a:p>
          <a:p>
            <a:r>
              <a:rPr lang="en-US" sz="4400" dirty="0" smtClean="0">
                <a:solidFill>
                  <a:srgbClr val="008000"/>
                </a:solidFill>
              </a:rPr>
              <a:t>  it </a:t>
            </a:r>
            <a:r>
              <a:rPr lang="en-US" sz="4400" dirty="0">
                <a:solidFill>
                  <a:srgbClr val="008000"/>
                </a:solidFill>
              </a:rPr>
              <a:t>is impossible to write a </a:t>
            </a:r>
            <a:endParaRPr lang="en-US" sz="4400" dirty="0" smtClean="0">
              <a:solidFill>
                <a:srgbClr val="008000"/>
              </a:solidFill>
            </a:endParaRPr>
          </a:p>
          <a:p>
            <a:r>
              <a:rPr lang="en-US" sz="4400" dirty="0" smtClean="0">
                <a:solidFill>
                  <a:srgbClr val="008000"/>
                </a:solidFill>
              </a:rPr>
              <a:t>  procedure that decides </a:t>
            </a:r>
          </a:p>
          <a:p>
            <a:r>
              <a:rPr lang="en-US" sz="4400" dirty="0" smtClean="0">
                <a:solidFill>
                  <a:srgbClr val="008000"/>
                </a:solidFill>
              </a:rPr>
              <a:t>  whether </a:t>
            </a:r>
            <a:r>
              <a:rPr lang="en-US" sz="4400">
                <a:solidFill>
                  <a:srgbClr val="008000"/>
                </a:solidFill>
              </a:rPr>
              <a:t>strings</a:t>
            </a:r>
            <a:r>
              <a:rPr lang="en-US" sz="4400"/>
              <a:t> </a:t>
            </a:r>
            <a:r>
              <a:rPr lang="en-US" sz="4400" smtClean="0">
                <a:solidFill>
                  <a:srgbClr val="F50802"/>
                </a:solidFill>
              </a:rPr>
              <a:t>HALT</a:t>
            </a:r>
            <a:endParaRPr lang="en-US" sz="4400" dirty="0">
              <a:solidFill>
                <a:srgbClr val="F50802"/>
              </a:solidFill>
            </a:endParaRPr>
          </a:p>
          <a:p>
            <a:endParaRPr lang="en-US" sz="4400" dirty="0">
              <a:solidFill>
                <a:srgbClr val="F508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76680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028" y="297989"/>
            <a:ext cx="6727520" cy="1103108"/>
          </a:xfrm>
        </p:spPr>
        <p:txBody>
          <a:bodyPr/>
          <a:lstStyle/>
          <a:p>
            <a:r>
              <a:rPr lang="en-US" dirty="0" smtClean="0"/>
              <a:t>Computable strings in </a:t>
            </a:r>
            <a:r>
              <a:rPr lang="en-US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0284" y="1310420"/>
            <a:ext cx="8877372" cy="4336258"/>
          </a:xfrm>
        </p:spPr>
        <p:txBody>
          <a:bodyPr/>
          <a:lstStyle/>
          <a:p>
            <a:r>
              <a:rPr lang="en-US" sz="4400" dirty="0" smtClean="0"/>
              <a:t>An infinite string </a:t>
            </a:r>
            <a:r>
              <a:rPr lang="en-US" sz="4400" dirty="0" smtClean="0">
                <a:solidFill>
                  <a:srgbClr val="0000FF"/>
                </a:solidFill>
              </a:rPr>
              <a:t>s</a:t>
            </a:r>
            <a:r>
              <a:rPr lang="en-US" sz="4400" dirty="0" smtClean="0"/>
              <a:t> in </a:t>
            </a:r>
            <a:r>
              <a:rPr lang="en-US" sz="4400" dirty="0" smtClean="0">
                <a:solidFill>
                  <a:srgbClr val="0000FF"/>
                </a:solidFill>
              </a:rPr>
              <a:t>{0,1}</a:t>
            </a:r>
            <a:r>
              <a:rPr lang="en-US" sz="4400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 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is</a:t>
            </a:r>
            <a:r>
              <a:rPr lang="en-US" sz="4400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 </a:t>
            </a:r>
          </a:p>
          <a:p>
            <a:r>
              <a:rPr lang="en-US" sz="4400" dirty="0" smtClean="0">
                <a:solidFill>
                  <a:srgbClr val="9933FF"/>
                </a:solidFill>
                <a:latin typeface="Comic Sans MS"/>
              </a:rPr>
              <a:t>computable </a:t>
            </a:r>
            <a:r>
              <a:rPr lang="en-US" sz="4400" dirty="0" smtClean="0">
                <a:latin typeface="Comic Sans MS"/>
              </a:rPr>
              <a:t>iff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∃</a:t>
            </a:r>
            <a:r>
              <a:rPr lang="en-US" sz="4400" dirty="0" smtClean="0">
                <a:latin typeface="Comic Sans MS"/>
              </a:rPr>
              <a:t> a program that </a:t>
            </a:r>
          </a:p>
          <a:p>
            <a:r>
              <a:rPr lang="en-US" sz="4400" dirty="0" smtClean="0">
                <a:solidFill>
                  <a:srgbClr val="9933FF"/>
                </a:solidFill>
                <a:latin typeface="Comic Sans MS"/>
              </a:rPr>
              <a:t>computes its digits</a:t>
            </a:r>
            <a:r>
              <a:rPr lang="en-US" sz="4400" dirty="0" smtClean="0">
                <a:latin typeface="Comic Sans MS"/>
              </a:rPr>
              <a:t>.</a:t>
            </a:r>
          </a:p>
          <a:p>
            <a:r>
              <a:rPr lang="en-US" sz="4400" dirty="0" smtClean="0">
                <a:latin typeface="Comic Sans MS"/>
              </a:rPr>
              <a:t>(Program applied to argument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n</a:t>
            </a:r>
            <a:r>
              <a:rPr lang="en-US" sz="4400" dirty="0" smtClean="0">
                <a:latin typeface="Comic Sans MS"/>
              </a:rPr>
              <a:t> </a:t>
            </a:r>
          </a:p>
          <a:p>
            <a:r>
              <a:rPr lang="en-US" sz="4400" dirty="0" smtClean="0">
                <a:latin typeface="Comic Sans MS"/>
              </a:rPr>
              <a:t>returns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n</a:t>
            </a:r>
            <a:r>
              <a:rPr lang="en-US" sz="4400" dirty="0" smtClean="0">
                <a:latin typeface="Comic Sans MS"/>
              </a:rPr>
              <a:t>th digit of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s</a:t>
            </a:r>
            <a:r>
              <a:rPr lang="en-US" sz="4400" dirty="0" smtClean="0">
                <a:latin typeface="Comic Sans MS"/>
              </a:rPr>
              <a:t>.)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70222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0258" y="1475497"/>
            <a:ext cx="8799871" cy="4858116"/>
          </a:xfrm>
        </p:spPr>
        <p:txBody>
          <a:bodyPr/>
          <a:lstStyle/>
          <a:p>
            <a:r>
              <a:rPr lang="en-US" sz="4400" dirty="0" smtClean="0"/>
              <a:t>Only countably many finite </a:t>
            </a:r>
          </a:p>
          <a:p>
            <a:r>
              <a:rPr lang="en-US" sz="4400" dirty="0" smtClean="0"/>
              <a:t>strings over the 256 character</a:t>
            </a:r>
          </a:p>
          <a:p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ASCII alphabet.</a:t>
            </a:r>
          </a:p>
          <a:p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(List them in order of length.)</a:t>
            </a:r>
          </a:p>
          <a:p>
            <a:r>
              <a:rPr lang="en-US" sz="4400" dirty="0"/>
              <a:t>So only countably </a:t>
            </a:r>
            <a:r>
              <a:rPr lang="en-US" sz="4400" dirty="0" smtClean="0"/>
              <a:t>many programs</a:t>
            </a:r>
            <a:endParaRPr lang="en-US" sz="4400" dirty="0"/>
          </a:p>
          <a:p>
            <a:r>
              <a:rPr lang="en-US" sz="4400" dirty="0"/>
              <a:t>(written in ASCII).</a:t>
            </a:r>
            <a:endParaRPr lang="en-US" sz="4400" dirty="0">
              <a:solidFill>
                <a:schemeClr val="tx2"/>
              </a:solidFill>
              <a:latin typeface="Comic Sans MS"/>
            </a:endParaRPr>
          </a:p>
          <a:p>
            <a:endParaRPr lang="en-US" sz="4400" dirty="0" smtClean="0">
              <a:solidFill>
                <a:schemeClr val="tx2"/>
              </a:solidFill>
              <a:latin typeface="Comic Sans MS"/>
            </a:endParaRPr>
          </a:p>
          <a:p>
            <a:endParaRPr lang="en-US" sz="4400" dirty="0">
              <a:solidFill>
                <a:schemeClr val="tx2"/>
              </a:solidFill>
              <a:latin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6276875" cy="1111302"/>
          </a:xfrm>
        </p:spPr>
        <p:txBody>
          <a:bodyPr/>
          <a:lstStyle/>
          <a:p>
            <a:r>
              <a:rPr lang="en-US" sz="4400" b="0" dirty="0" smtClean="0">
                <a:solidFill>
                  <a:srgbClr val="0000FF"/>
                </a:solidFill>
                <a:latin typeface="Comic Sans MS"/>
              </a:rPr>
              <a:t>{ASCII}* </a:t>
            </a:r>
            <a:r>
              <a:rPr lang="en-US" sz="4400" b="0" dirty="0" smtClean="0">
                <a:solidFill>
                  <a:srgbClr val="000000"/>
                </a:solidFill>
                <a:latin typeface="Comic Sans MS"/>
              </a:rPr>
              <a:t>is countable</a:t>
            </a:r>
            <a:endParaRPr lang="en-US" b="0" dirty="0">
              <a:solidFill>
                <a:srgbClr val="000000"/>
              </a:solidFill>
              <a:latin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5736255"/>
      </p:ext>
    </p:extLst>
  </p:cSld>
  <p:clrMapOvr>
    <a:masterClrMapping/>
  </p:clrMapOvr>
  <p:transition xmlns:p14="http://schemas.microsoft.com/office/powerpoint/2010/main" advTm="115765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5278" y="1512681"/>
            <a:ext cx="75508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So only countably many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computable strings </a:t>
            </a:r>
            <a:r>
              <a:rPr lang="en-US" sz="4400" dirty="0">
                <a:latin typeface="Comic Sans MS"/>
                <a:cs typeface="Comic Sans MS"/>
              </a:rPr>
              <a:t>in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400" baseline="30000" dirty="0">
                <a:solidFill>
                  <a:srgbClr val="0000FF"/>
                </a:solidFill>
                <a:latin typeface="Comic Sans MS"/>
                <a:cs typeface="Comic Sans MS"/>
              </a:rPr>
              <a:t>ω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.</a:t>
            </a:r>
            <a:endParaRPr lang="en-US" sz="4400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02152" y="363537"/>
            <a:ext cx="7637004" cy="1078527"/>
          </a:xfrm>
        </p:spPr>
        <p:txBody>
          <a:bodyPr/>
          <a:lstStyle/>
          <a:p>
            <a:r>
              <a:rPr lang="en-US" sz="4400" b="0" dirty="0">
                <a:solidFill>
                  <a:srgbClr val="F50802"/>
                </a:solidFill>
                <a:latin typeface="Comic Sans MS"/>
              </a:rPr>
              <a:t>N</a:t>
            </a:r>
            <a:r>
              <a:rPr lang="en-US" dirty="0" smtClean="0">
                <a:solidFill>
                  <a:srgbClr val="F50802"/>
                </a:solidFill>
              </a:rPr>
              <a:t>on</a:t>
            </a:r>
            <a:r>
              <a:rPr lang="en-US" dirty="0" smtClean="0"/>
              <a:t>computable strings </a:t>
            </a:r>
            <a:r>
              <a:rPr lang="en-US" dirty="0">
                <a:latin typeface="Comic Sans MS"/>
              </a:rPr>
              <a:t>in </a:t>
            </a:r>
            <a:r>
              <a:rPr lang="en-US" dirty="0">
                <a:solidFill>
                  <a:srgbClr val="0000FF"/>
                </a:solidFill>
                <a:latin typeface="Comic Sans MS"/>
              </a:rPr>
              <a:t>{0,1}</a:t>
            </a:r>
            <a:r>
              <a:rPr lang="en-US" baseline="30000" dirty="0">
                <a:solidFill>
                  <a:srgbClr val="0000FF"/>
                </a:solidFill>
                <a:latin typeface="Comic Sans MS"/>
              </a:rPr>
              <a:t>ω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6143" y="2956631"/>
            <a:ext cx="883785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But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400" baseline="30000" dirty="0">
                <a:solidFill>
                  <a:srgbClr val="0000FF"/>
                </a:solidFill>
                <a:latin typeface="Comic Sans MS"/>
                <a:cs typeface="Comic Sans MS"/>
              </a:rPr>
              <a:t>ω 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uncountable, so there must be </a:t>
            </a:r>
            <a:r>
              <a:rPr lang="en-US" sz="4400" dirty="0" smtClean="0">
                <a:solidFill>
                  <a:srgbClr val="F50802"/>
                </a:solidFill>
                <a:latin typeface="Comic Sans MS"/>
                <a:cs typeface="Comic Sans MS"/>
              </a:rPr>
              <a:t>non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computable strings,</a:t>
            </a:r>
          </a:p>
          <a:p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in </a:t>
            </a:r>
            <a:r>
              <a:rPr lang="en-US" sz="4400" dirty="0">
                <a:solidFill>
                  <a:schemeClr val="tx2"/>
                </a:solidFill>
                <a:latin typeface="Comic Sans MS"/>
                <a:cs typeface="Comic Sans MS"/>
              </a:rPr>
              <a:t>fact, uncountably many!</a:t>
            </a:r>
          </a:p>
          <a:p>
            <a:endParaRPr lang="en-US" sz="4400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1584948"/>
      </p:ext>
    </p:extLst>
  </p:cSld>
  <p:clrMapOvr>
    <a:masterClrMapping/>
  </p:clrMapOvr>
  <p:transition xmlns:p14="http://schemas.microsoft.com/office/powerpoint/2010/main" advTm="109054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523815"/>
            <a:ext cx="8229600" cy="4525963"/>
          </a:xfrm>
        </p:spPr>
        <p:txBody>
          <a:bodyPr/>
          <a:lstStyle/>
          <a:p>
            <a:r>
              <a:rPr lang="en-US" dirty="0" smtClean="0"/>
              <a:t>String </a:t>
            </a:r>
            <a:r>
              <a:rPr lang="en-US" dirty="0"/>
              <a:t>procedure </a:t>
            </a:r>
            <a:r>
              <a:rPr lang="en-US" dirty="0" smtClean="0">
                <a:solidFill>
                  <a:srgbClr val="9933FF"/>
                </a:solidFill>
              </a:rPr>
              <a:t>P</a:t>
            </a:r>
            <a:r>
              <a:rPr lang="en-US" dirty="0" smtClean="0"/>
              <a:t> </a:t>
            </a:r>
            <a:r>
              <a:rPr lang="en-US" dirty="0"/>
              <a:t>takes a String </a:t>
            </a:r>
            <a:endParaRPr lang="en-US" dirty="0" smtClean="0"/>
          </a:p>
          <a:p>
            <a:r>
              <a:rPr lang="en-US" dirty="0" smtClean="0"/>
              <a:t>argument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9933FF"/>
                </a:solidFill>
              </a:rPr>
              <a:t>P</a:t>
            </a:r>
            <a:r>
              <a:rPr lang="en-US" dirty="0"/>
              <a:t>("</a:t>
            </a:r>
            <a:r>
              <a:rPr lang="en-US" dirty="0">
                <a:solidFill>
                  <a:srgbClr val="0000FF"/>
                </a:solidFill>
              </a:rPr>
              <a:t>no</a:t>
            </a:r>
            <a:r>
              <a:rPr lang="en-US" dirty="0"/>
              <a:t>") returns 2</a:t>
            </a:r>
          </a:p>
          <a:p>
            <a:r>
              <a:rPr lang="en-US" dirty="0">
                <a:solidFill>
                  <a:srgbClr val="9933FF"/>
                </a:solidFill>
              </a:rPr>
              <a:t>P</a:t>
            </a:r>
            <a:r>
              <a:rPr lang="en-US" dirty="0"/>
              <a:t>("</a:t>
            </a:r>
            <a:r>
              <a:rPr lang="en-US" dirty="0">
                <a:solidFill>
                  <a:srgbClr val="0000FF"/>
                </a:solidFill>
              </a:rPr>
              <a:t>albert</a:t>
            </a:r>
            <a:r>
              <a:rPr lang="en-US" dirty="0"/>
              <a:t>") returns "</a:t>
            </a:r>
            <a:r>
              <a:rPr lang="en-US" dirty="0" err="1"/>
              <a:t>meyer</a:t>
            </a:r>
            <a:r>
              <a:rPr lang="en-US" dirty="0"/>
              <a:t>"</a:t>
            </a:r>
          </a:p>
          <a:p>
            <a:r>
              <a:rPr lang="en-US" dirty="0">
                <a:solidFill>
                  <a:srgbClr val="9933FF"/>
                </a:solidFill>
              </a:rPr>
              <a:t>P</a:t>
            </a:r>
            <a:r>
              <a:rPr lang="en-US" dirty="0"/>
              <a:t>("</a:t>
            </a:r>
            <a:r>
              <a:rPr lang="en-US" dirty="0">
                <a:solidFill>
                  <a:srgbClr val="0000FF"/>
                </a:solidFill>
              </a:rPr>
              <a:t>&amp;&amp;%99!!</a:t>
            </a:r>
            <a:r>
              <a:rPr lang="en-US" dirty="0"/>
              <a:t>") causes an error</a:t>
            </a:r>
          </a:p>
          <a:p>
            <a:r>
              <a:rPr lang="en-US" dirty="0">
                <a:solidFill>
                  <a:srgbClr val="9933FF"/>
                </a:solidFill>
              </a:rPr>
              <a:t>P</a:t>
            </a:r>
            <a:r>
              <a:rPr lang="en-US" dirty="0"/>
              <a:t>("</a:t>
            </a:r>
            <a:r>
              <a:rPr lang="en-US" dirty="0">
                <a:solidFill>
                  <a:srgbClr val="0000FF"/>
                </a:solidFill>
              </a:rPr>
              <a:t>what now?</a:t>
            </a:r>
            <a:r>
              <a:rPr lang="en-US" dirty="0"/>
              <a:t>") runs forever.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25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523815"/>
            <a:ext cx="8229600" cy="4525963"/>
          </a:xfrm>
        </p:spPr>
        <p:txBody>
          <a:bodyPr/>
          <a:lstStyle/>
          <a:p>
            <a:r>
              <a:rPr lang="en-US" sz="4800" dirty="0" smtClean="0"/>
              <a:t>Let 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 be the text </a:t>
            </a:r>
            <a:r>
              <a:rPr lang="en-US" sz="4800" dirty="0" smtClean="0"/>
              <a:t>string</a:t>
            </a:r>
          </a:p>
          <a:p>
            <a:r>
              <a:rPr lang="en-US" sz="4800" dirty="0" smtClean="0"/>
              <a:t>from which </a:t>
            </a:r>
            <a:r>
              <a:rPr lang="en-US" sz="4800" dirty="0">
                <a:solidFill>
                  <a:srgbClr val="9933FF"/>
                </a:solidFill>
              </a:rPr>
              <a:t>P </a:t>
            </a:r>
            <a:r>
              <a:rPr lang="en-US" sz="4800" dirty="0"/>
              <a:t>was compiled.</a:t>
            </a:r>
          </a:p>
          <a:p>
            <a:r>
              <a:rPr lang="en-US" sz="4800" dirty="0"/>
              <a:t>Say 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F50802"/>
                </a:solidFill>
              </a:rPr>
              <a:t>HALTS</a:t>
            </a:r>
            <a:r>
              <a:rPr lang="en-US" sz="4800" dirty="0"/>
              <a:t> if </a:t>
            </a:r>
            <a:r>
              <a:rPr lang="en-US" sz="4800" dirty="0">
                <a:solidFill>
                  <a:srgbClr val="9933FF"/>
                </a:solidFill>
              </a:rPr>
              <a:t>P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) returns something.</a:t>
            </a:r>
          </a:p>
        </p:txBody>
      </p:sp>
    </p:spTree>
    <p:extLst>
      <p:ext uri="{BB962C8B-B14F-4D97-AF65-F5344CB8AC3E}">
        <p14:creationId xmlns:p14="http://schemas.microsoft.com/office/powerpoint/2010/main" val="87447944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9235"/>
            <a:ext cx="9061643" cy="5121739"/>
          </a:xfrm>
        </p:spPr>
        <p:txBody>
          <a:bodyPr/>
          <a:lstStyle/>
          <a:p>
            <a:r>
              <a:rPr lang="en-US" sz="4800" dirty="0"/>
              <a:t>Suppose there was a </a:t>
            </a:r>
            <a:endParaRPr lang="en-US" sz="4800" dirty="0" smtClean="0"/>
          </a:p>
          <a:p>
            <a:r>
              <a:rPr lang="en-US" sz="4800" dirty="0" smtClean="0"/>
              <a:t>procedure </a:t>
            </a:r>
            <a:r>
              <a:rPr lang="en-US" sz="4800" dirty="0">
                <a:solidFill>
                  <a:srgbClr val="9933FF"/>
                </a:solidFill>
              </a:rPr>
              <a:t>Q</a:t>
            </a:r>
            <a:r>
              <a:rPr lang="en-US" sz="4800" dirty="0"/>
              <a:t> that decided </a:t>
            </a:r>
            <a:endParaRPr lang="en-US" sz="4800" dirty="0" smtClean="0"/>
          </a:p>
          <a:p>
            <a:r>
              <a:rPr lang="en-US" sz="4800" dirty="0" smtClean="0">
                <a:solidFill>
                  <a:srgbClr val="F50802"/>
                </a:solidFill>
              </a:rPr>
              <a:t>HALTS</a:t>
            </a:r>
            <a:r>
              <a:rPr lang="en-US" sz="4800" dirty="0"/>
              <a:t>:</a:t>
            </a:r>
          </a:p>
          <a:p>
            <a:r>
              <a:rPr lang="en-US" sz="4800" dirty="0" smtClean="0">
                <a:solidFill>
                  <a:srgbClr val="9933FF"/>
                </a:solidFill>
              </a:rPr>
              <a:t>Q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) returns "</a:t>
            </a:r>
            <a:r>
              <a:rPr lang="en-US" sz="4800" dirty="0" smtClean="0">
                <a:solidFill>
                  <a:srgbClr val="0000FF"/>
                </a:solidFill>
              </a:rPr>
              <a:t>yes</a:t>
            </a:r>
            <a:r>
              <a:rPr lang="en-US" sz="4800" dirty="0" smtClean="0"/>
              <a:t>” if </a:t>
            </a:r>
            <a:r>
              <a:rPr lang="en-US" sz="4800" dirty="0">
                <a:solidFill>
                  <a:srgbClr val="0000FF"/>
                </a:solidFill>
              </a:rPr>
              <a:t>s </a:t>
            </a:r>
            <a:r>
              <a:rPr lang="en-US" sz="4800" dirty="0">
                <a:solidFill>
                  <a:srgbClr val="F50802"/>
                </a:solidFill>
              </a:rPr>
              <a:t>HALTS</a:t>
            </a:r>
          </a:p>
          <a:p>
            <a:r>
              <a:rPr lang="en-US" sz="4800" dirty="0"/>
              <a:t>       </a:t>
            </a:r>
            <a:r>
              <a:rPr lang="en-US" sz="4800" dirty="0" smtClean="0"/>
              <a:t> returns </a:t>
            </a:r>
            <a:r>
              <a:rPr lang="en-US" sz="4800" dirty="0"/>
              <a:t>"</a:t>
            </a:r>
            <a:r>
              <a:rPr lang="en-US" sz="4800" dirty="0" smtClean="0">
                <a:solidFill>
                  <a:srgbClr val="0000FF"/>
                </a:solidFill>
              </a:rPr>
              <a:t>no</a:t>
            </a:r>
            <a:r>
              <a:rPr lang="en-US" sz="4800" dirty="0" smtClean="0"/>
              <a:t>” otherwise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876357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555" y="1390139"/>
            <a:ext cx="7868065" cy="5121739"/>
          </a:xfrm>
        </p:spPr>
        <p:txBody>
          <a:bodyPr/>
          <a:lstStyle/>
          <a:p>
            <a:r>
              <a:rPr lang="en-US" sz="4800" dirty="0"/>
              <a:t>Modify </a:t>
            </a:r>
            <a:r>
              <a:rPr lang="en-US" sz="4800" dirty="0">
                <a:solidFill>
                  <a:srgbClr val="9933FF"/>
                </a:solidFill>
              </a:rPr>
              <a:t>Q</a:t>
            </a:r>
            <a:r>
              <a:rPr lang="en-US" sz="4800" dirty="0"/>
              <a:t> to </a:t>
            </a:r>
            <a:r>
              <a:rPr lang="en-US" sz="4800" dirty="0">
                <a:solidFill>
                  <a:srgbClr val="9933FF"/>
                </a:solidFill>
              </a:rPr>
              <a:t>Q'</a:t>
            </a:r>
            <a:r>
              <a:rPr lang="en-US" sz="4800" dirty="0"/>
              <a:t>:</a:t>
            </a:r>
          </a:p>
          <a:p>
            <a:r>
              <a:rPr lang="en-US" sz="4800" dirty="0">
                <a:solidFill>
                  <a:srgbClr val="9933FF"/>
                </a:solidFill>
              </a:rPr>
              <a:t>Q'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) returns "</a:t>
            </a:r>
            <a:r>
              <a:rPr lang="en-US" sz="4800" dirty="0" smtClean="0">
                <a:solidFill>
                  <a:srgbClr val="0000FF"/>
                </a:solidFill>
              </a:rPr>
              <a:t>yes</a:t>
            </a:r>
            <a:r>
              <a:rPr lang="en-US" sz="4800" dirty="0" smtClean="0"/>
              <a:t>”</a:t>
            </a:r>
          </a:p>
          <a:p>
            <a:r>
              <a:rPr lang="en-US" sz="4800" dirty="0" smtClean="0"/>
              <a:t>      if </a:t>
            </a:r>
            <a:r>
              <a:rPr lang="en-US" sz="4800" dirty="0">
                <a:solidFill>
                  <a:srgbClr val="9933FF"/>
                </a:solidFill>
              </a:rPr>
              <a:t>Q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 smtClean="0"/>
              <a:t>) returns </a:t>
            </a:r>
            <a:r>
              <a:rPr lang="en-US" sz="4800" dirty="0"/>
              <a:t>"</a:t>
            </a:r>
            <a:r>
              <a:rPr lang="en-US" sz="4800" dirty="0">
                <a:solidFill>
                  <a:srgbClr val="0000FF"/>
                </a:solidFill>
              </a:rPr>
              <a:t>no</a:t>
            </a:r>
            <a:r>
              <a:rPr lang="en-US" sz="4800" dirty="0"/>
              <a:t>"</a:t>
            </a:r>
          </a:p>
          <a:p>
            <a:r>
              <a:rPr lang="en-US" sz="4800" dirty="0"/>
              <a:t> </a:t>
            </a:r>
            <a:r>
              <a:rPr lang="en-US" sz="4800" dirty="0">
                <a:solidFill>
                  <a:srgbClr val="9933FF"/>
                </a:solidFill>
              </a:rPr>
              <a:t>Q'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)</a:t>
            </a:r>
            <a:r>
              <a:rPr lang="en-US" sz="4800" dirty="0" smtClean="0"/>
              <a:t> returns nothing</a:t>
            </a:r>
          </a:p>
          <a:p>
            <a:r>
              <a:rPr lang="en-US" sz="4800" dirty="0" smtClean="0"/>
              <a:t>     if </a:t>
            </a:r>
            <a:r>
              <a:rPr lang="en-US" sz="4800" dirty="0">
                <a:solidFill>
                  <a:srgbClr val="9933FF"/>
                </a:solidFill>
              </a:rPr>
              <a:t>Q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) </a:t>
            </a:r>
            <a:r>
              <a:rPr lang="en-US" sz="4800" dirty="0" smtClean="0"/>
              <a:t>returns </a:t>
            </a:r>
            <a:r>
              <a:rPr lang="en-US" sz="4800" dirty="0"/>
              <a:t>"</a:t>
            </a:r>
            <a:r>
              <a:rPr lang="en-US" sz="4800" dirty="0" smtClean="0">
                <a:solidFill>
                  <a:srgbClr val="0000FF"/>
                </a:solidFill>
              </a:rPr>
              <a:t>yes</a:t>
            </a:r>
            <a:r>
              <a:rPr lang="en-US" sz="4800" dirty="0" smtClean="0"/>
              <a:t>”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2725469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025" y="1390139"/>
            <a:ext cx="8307513" cy="3966405"/>
          </a:xfrm>
        </p:spPr>
        <p:txBody>
          <a:bodyPr/>
          <a:lstStyle/>
          <a:p>
            <a:r>
              <a:rPr lang="en-US" sz="6000" dirty="0"/>
              <a:t>So</a:t>
            </a:r>
          </a:p>
          <a:p>
            <a:r>
              <a:rPr lang="en-US" sz="6000" dirty="0"/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s</a:t>
            </a:r>
            <a:r>
              <a:rPr lang="en-US" sz="6000" dirty="0" smtClean="0"/>
              <a:t> </a:t>
            </a:r>
            <a:r>
              <a:rPr lang="en-US" sz="6000" dirty="0">
                <a:solidFill>
                  <a:srgbClr val="F50802"/>
                </a:solidFill>
              </a:rPr>
              <a:t>HALTS</a:t>
            </a:r>
            <a:r>
              <a:rPr lang="en-US" sz="6000" dirty="0"/>
              <a:t> </a:t>
            </a:r>
            <a:r>
              <a:rPr lang="en-US" sz="6000" dirty="0" err="1" smtClean="0"/>
              <a:t>iff</a:t>
            </a:r>
            <a:endParaRPr lang="en-US" sz="6000" dirty="0" smtClean="0"/>
          </a:p>
          <a:p>
            <a:r>
              <a:rPr lang="en-US" sz="6000" dirty="0">
                <a:solidFill>
                  <a:srgbClr val="9933FF"/>
                </a:solidFill>
              </a:rPr>
              <a:t> </a:t>
            </a:r>
            <a:r>
              <a:rPr lang="en-US" sz="6000" dirty="0" smtClean="0">
                <a:solidFill>
                  <a:srgbClr val="9933FF"/>
                </a:solidFill>
              </a:rPr>
              <a:t>Q'</a:t>
            </a:r>
            <a:r>
              <a:rPr lang="en-US" sz="6000" dirty="0"/>
              <a:t>(</a:t>
            </a:r>
            <a:r>
              <a:rPr lang="en-US" sz="6000" dirty="0">
                <a:solidFill>
                  <a:srgbClr val="0000FF"/>
                </a:solidFill>
              </a:rPr>
              <a:t>s</a:t>
            </a:r>
            <a:r>
              <a:rPr lang="en-US" sz="6000" dirty="0"/>
              <a:t>) returns nothing</a:t>
            </a:r>
          </a:p>
        </p:txBody>
      </p:sp>
    </p:spTree>
    <p:extLst>
      <p:ext uri="{BB962C8B-B14F-4D97-AF65-F5344CB8AC3E}">
        <p14:creationId xmlns:p14="http://schemas.microsoft.com/office/powerpoint/2010/main" val="381348093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|5.6|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5|37.1|42|15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4|20.4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5080</TotalTime>
  <Words>381</Words>
  <Application>Microsoft Macintosh PowerPoint</Application>
  <PresentationFormat>On-screen Show (4:3)</PresentationFormat>
  <Paragraphs>65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1_Custom Design</vt:lpstr>
      <vt:lpstr>2_Custom Design</vt:lpstr>
      <vt:lpstr>PowerPoint Presentation</vt:lpstr>
      <vt:lpstr>Computable strings in  {0,1}ω</vt:lpstr>
      <vt:lpstr>{ASCII}* is countable</vt:lpstr>
      <vt:lpstr>Noncomputable strings in {0,1}ω</vt:lpstr>
      <vt:lpstr>The Halting Problem</vt:lpstr>
      <vt:lpstr>The Halting Problem</vt:lpstr>
      <vt:lpstr>The Halting Problem</vt:lpstr>
      <vt:lpstr>The Halting Problem</vt:lpstr>
      <vt:lpstr>The Halting Problem</vt:lpstr>
      <vt:lpstr>The Halting Problem</vt:lpstr>
      <vt:lpstr>The Halting Problem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439</cp:revision>
  <cp:lastPrinted>2013-03-01T07:02:11Z</cp:lastPrinted>
  <dcterms:created xsi:type="dcterms:W3CDTF">2011-02-18T03:43:54Z</dcterms:created>
  <dcterms:modified xsi:type="dcterms:W3CDTF">2013-03-01T07:02:13Z</dcterms:modified>
</cp:coreProperties>
</file>