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8" r:id="rId3"/>
    <p:sldId id="288" r:id="rId4"/>
    <p:sldId id="289" r:id="rId5"/>
    <p:sldId id="347" r:id="rId6"/>
    <p:sldId id="281" r:id="rId7"/>
    <p:sldId id="282" r:id="rId8"/>
    <p:sldId id="290" r:id="rId9"/>
    <p:sldId id="341" r:id="rId10"/>
    <p:sldId id="284" r:id="rId11"/>
    <p:sldId id="285" r:id="rId12"/>
    <p:sldId id="286" r:id="rId13"/>
    <p:sldId id="322" r:id="rId14"/>
    <p:sldId id="342" r:id="rId15"/>
    <p:sldId id="340" r:id="rId16"/>
    <p:sldId id="323" r:id="rId17"/>
    <p:sldId id="345" r:id="rId18"/>
    <p:sldId id="344" r:id="rId19"/>
    <p:sldId id="337" r:id="rId20"/>
    <p:sldId id="348" r:id="rId21"/>
    <p:sldId id="338" r:id="rId22"/>
    <p:sldId id="287" r:id="rId23"/>
    <p:sldId id="336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94700" autoAdjust="0"/>
  </p:normalViewPr>
  <p:slideViewPr>
    <p:cSldViewPr snapToGrid="0" showGuides="1">
      <p:cViewPr varScale="1">
        <p:scale>
          <a:sx n="110" d="100"/>
          <a:sy n="110" d="100"/>
        </p:scale>
        <p:origin x="-1696" y="-96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319281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 if can make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n+8)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postage 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from 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3¢ &amp; 5¢ stamps.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03213" y="2946698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number 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258620" y="4027053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74999" y="2480878"/>
            <a:ext cx="881024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That is,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not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any number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Symbol" charset="2"/>
                <a:cs typeface="Symbol" charset="2"/>
              </a:rPr>
              <a:t>&lt;</a:t>
            </a:r>
            <a:r>
              <a:rPr lang="en-US" sz="5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postal.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0 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601056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Comic Sans MS" pitchFamily="66" charset="0"/>
              </a:rPr>
              <a:t>so</a:t>
            </a:r>
            <a:r>
              <a:rPr lang="en-US" sz="9600" dirty="0" smtClean="0">
                <a:solidFill>
                  <a:srgbClr val="FF0000"/>
                </a:solidFill>
                <a:latin typeface="Comic Sans MS" pitchFamily="66" charset="0"/>
              </a:rPr>
              <a:t> m</a:t>
            </a:r>
            <a:r>
              <a:rPr lang="en-US" sz="9600" dirty="0" smtClean="0">
                <a:latin typeface="Comic Sans MS" pitchFamily="66" charset="0"/>
              </a:rPr>
              <a:t> </a:t>
            </a:r>
            <a:r>
              <a:rPr lang="en-US" sz="9600" b="1" dirty="0" smtClean="0">
                <a:latin typeface="Euclid Symbol"/>
                <a:sym typeface="Euclid Symbol"/>
              </a:rPr>
              <a:t>≠</a:t>
            </a:r>
            <a:r>
              <a:rPr lang="en-US" sz="9600" dirty="0" smtClean="0">
                <a:latin typeface="Comic Sans MS" pitchFamily="66" charset="0"/>
              </a:rPr>
              <a:t> 0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1: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2: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23766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 smtClean="0">
                <a:latin typeface="Comic Sans MS" pitchFamily="66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77" y="1339273"/>
            <a:ext cx="8399550" cy="1743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Now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-3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number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so 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.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357255" y="5507182"/>
            <a:ext cx="46487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17754" y="2150061"/>
            <a:ext cx="433322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too: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76637" y="3720233"/>
            <a:ext cx="305954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+8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261440" y="3981160"/>
            <a:ext cx="1684338" cy="1643063"/>
            <a:chOff x="2888" y="2472"/>
            <a:chExt cx="1061" cy="1035"/>
          </a:xfrm>
        </p:grpSpPr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31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295" y="2925"/>
              <a:ext cx="65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latin typeface="Comic Sans MS"/>
                </a:rPr>
                <a:t>3</a:t>
              </a:r>
              <a:r>
                <a:rPr lang="en-US" sz="54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5400" dirty="0">
                <a:latin typeface="Arial Unicode MS" pitchFamily="34" charset="-128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7909" y="3302149"/>
            <a:ext cx="3935633" cy="3147408"/>
            <a:chOff x="0" y="2110"/>
            <a:chExt cx="2880" cy="1906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0" y="2110"/>
              <a:ext cx="2880" cy="1906"/>
              <a:chOff x="0" y="2110"/>
              <a:chExt cx="2880" cy="1906"/>
            </a:xfrm>
          </p:grpSpPr>
          <p:sp>
            <p:nvSpPr>
              <p:cNvPr id="4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110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14" y="3401"/>
                <a:ext cx="2493" cy="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r>
                  <a:rPr lang="en-US" sz="6000" dirty="0" smtClean="0">
                    <a:solidFill>
                      <a:srgbClr val="F60000"/>
                    </a:solidFill>
                    <a:latin typeface="Comic Sans MS" pitchFamily="66" charset="0"/>
                  </a:rPr>
                  <a:t>m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-3)+8</a:t>
                </a:r>
                <a:r>
                  <a:rPr lang="en-US" sz="5400" dirty="0" smtClean="0">
                    <a:latin typeface="Comic Sans MS" pitchFamily="66" charset="0"/>
                    <a:cs typeface="Times New Roman" pitchFamily="18" charset="0"/>
                  </a:rPr>
                  <a:t>¢</a:t>
                </a:r>
                <a:endParaRPr lang="en-US" sz="5400" dirty="0">
                  <a:latin typeface="Arial Unicode MS" pitchFamily="34" charset="-128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480" y="2295"/>
              <a:ext cx="1657" cy="1032"/>
              <a:chOff x="480" y="2295"/>
              <a:chExt cx="1657" cy="1032"/>
            </a:xfrm>
          </p:grpSpPr>
          <p:pic>
            <p:nvPicPr>
              <p:cNvPr id="41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391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295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823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1916"/>
              </p:ext>
            </p:extLst>
          </p:nvPr>
        </p:nvGraphicFramePr>
        <p:xfrm>
          <a:off x="138392" y="4270375"/>
          <a:ext cx="8772526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2" y="4270375"/>
                        <a:ext cx="8772526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7552"/>
              </p:ext>
            </p:extLst>
          </p:nvPr>
        </p:nvGraphicFramePr>
        <p:xfrm>
          <a:off x="269733" y="4270375"/>
          <a:ext cx="8416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5" imgW="2400300" imgH="469900" progId="Equation.DSMT4">
                  <p:embed/>
                </p:oleObj>
              </mc:Choice>
              <mc:Fallback>
                <p:oleObj name="Equation" r:id="rId5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3" y="4270375"/>
                        <a:ext cx="8416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7308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08903"/>
              </p:ext>
            </p:extLst>
          </p:nvPr>
        </p:nvGraphicFramePr>
        <p:xfrm>
          <a:off x="947738" y="976313"/>
          <a:ext cx="70754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3" imgW="2235200" imgH="469900" progId="Equation.DSMT4">
                  <p:embed/>
                </p:oleObj>
              </mc:Choice>
              <mc:Fallback>
                <p:oleObj name="Equation" r:id="rId3" imgW="2235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76313"/>
                        <a:ext cx="7075487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3445"/>
              </p:ext>
            </p:extLst>
          </p:nvPr>
        </p:nvGraphicFramePr>
        <p:xfrm>
          <a:off x="454025" y="2767013"/>
          <a:ext cx="8043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67013"/>
                        <a:ext cx="80438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65175" y="1930928"/>
            <a:ext cx="8410475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For rest of this talk,</a:t>
            </a:r>
          </a:p>
          <a:p>
            <a:r>
              <a:rPr lang="en-US" sz="6600" dirty="0" smtClean="0">
                <a:latin typeface="Comic Sans MS" pitchFamily="66" charset="0"/>
              </a:rPr>
              <a:t>“number” means</a:t>
            </a:r>
          </a:p>
          <a:p>
            <a:r>
              <a:rPr lang="en-US" sz="6600" dirty="0" smtClean="0">
                <a:latin typeface="Comic Sans MS" pitchFamily="66" charset="0"/>
              </a:rPr>
              <a:t>nonnegative integer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274625" y="304799"/>
            <a:ext cx="7603836" cy="112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FF"/>
                </a:solidFill>
                <a:latin typeface="Euclid Math Two" charset="2"/>
                <a:cs typeface="Euclid Math Two" charset="2"/>
              </a:rPr>
              <a:t>N</a:t>
            </a:r>
            <a:r>
              <a:rPr lang="en-US" sz="3600" dirty="0" smtClean="0"/>
              <a:t> </a:t>
            </a:r>
            <a:r>
              <a:rPr lang="en-US" sz="4400" dirty="0" smtClean="0"/>
              <a:t>::= nonnegative integers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88414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6437" y="1085273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691</Words>
  <Application>Microsoft Macintosh PowerPoint</Application>
  <PresentationFormat>On-screen Show (4:3)</PresentationFormat>
  <Paragraphs>152</Paragraphs>
  <Slides>23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Well Ordering principle</vt:lpstr>
      <vt:lpstr>Well Ordering principle</vt:lpstr>
      <vt:lpstr>Well Ordering principle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382</cp:revision>
  <cp:lastPrinted>2011-09-12T11:49:56Z</cp:lastPrinted>
  <dcterms:created xsi:type="dcterms:W3CDTF">2011-02-07T23:23:10Z</dcterms:created>
  <dcterms:modified xsi:type="dcterms:W3CDTF">2011-09-12T11:55:53Z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