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7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8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9.xml" ContentType="application/vnd.openxmlformats-officedocument.presentationml.notesSlide+xml"/>
  <Override PartName="/ppt/embeddings/oleObject1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524" r:id="rId2"/>
    <p:sldId id="540" r:id="rId3"/>
    <p:sldId id="541" r:id="rId4"/>
    <p:sldId id="542" r:id="rId5"/>
    <p:sldId id="543" r:id="rId6"/>
    <p:sldId id="544" r:id="rId7"/>
    <p:sldId id="545" r:id="rId8"/>
    <p:sldId id="546" r:id="rId9"/>
    <p:sldId id="547" r:id="rId10"/>
  </p:sldIdLst>
  <p:sldSz cx="9144000" cy="6858000" type="screen4x3"/>
  <p:notesSz cx="9601200" cy="73152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8000"/>
    <a:srgbClr val="FF0000"/>
    <a:srgbClr val="FFFF00"/>
    <a:srgbClr val="FFFFCC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191" autoAdjust="0"/>
    <p:restoredTop sz="92806" autoAdjust="0"/>
  </p:normalViewPr>
  <p:slideViewPr>
    <p:cSldViewPr snapToGrid="0" showGuides="1">
      <p:cViewPr varScale="1">
        <p:scale>
          <a:sx n="137" d="100"/>
          <a:sy n="137" d="100"/>
        </p:scale>
        <p:origin x="-15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2A73887-E2EF-4595-BF9A-2CF6930BB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CEF7F18-8A39-49EB-9CDF-FF5A6BB51D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68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796617-F0B4-4BAB-8965-656985B9AA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4082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4083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</a:t>
            </a:r>
          </a:p>
        </p:txBody>
      </p:sp>
      <p:sp>
        <p:nvSpPr>
          <p:cNvPr id="17408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5106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5107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4</a:t>
            </a:r>
          </a:p>
        </p:txBody>
      </p:sp>
      <p:sp>
        <p:nvSpPr>
          <p:cNvPr id="17510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6130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6131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17613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715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7155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5</a:t>
            </a:r>
          </a:p>
        </p:txBody>
      </p:sp>
      <p:sp>
        <p:nvSpPr>
          <p:cNvPr id="17715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817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8179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6</a:t>
            </a:r>
          </a:p>
        </p:txBody>
      </p:sp>
      <p:sp>
        <p:nvSpPr>
          <p:cNvPr id="17818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9202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9203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7</a:t>
            </a:r>
          </a:p>
        </p:txBody>
      </p:sp>
      <p:sp>
        <p:nvSpPr>
          <p:cNvPr id="17920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0226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0227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8</a:t>
            </a:r>
          </a:p>
        </p:txBody>
      </p:sp>
      <p:sp>
        <p:nvSpPr>
          <p:cNvPr id="18022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1250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1251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9</a:t>
            </a:r>
          </a:p>
        </p:txBody>
      </p:sp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BCC17347-203B-4D69-97C4-A94B35CE4D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55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F8B7C562-0F20-42BE-9A91-88D3363CA9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April 18,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3850" y="1752600"/>
            <a:ext cx="851535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latin typeface="Comic Sans MS" pitchFamily="66" charset="0"/>
              </a:rPr>
              <a:t>Binomial </a:t>
            </a:r>
            <a:r>
              <a:rPr lang="en-US" sz="8000" b="1" dirty="0">
                <a:latin typeface="Comic Sans MS" pitchFamily="66" charset="0"/>
              </a:rPr>
              <a:t>Theorem</a:t>
            </a:r>
            <a:endParaRPr lang="en-US" sz="18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838200"/>
            <a:ext cx="8534400" cy="12192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tx1"/>
                </a:solidFill>
              </a:rPr>
              <a:t>Polynomials </a:t>
            </a:r>
            <a:r>
              <a:rPr lang="en-US" sz="3200" dirty="0" smtClean="0">
                <a:solidFill>
                  <a:schemeClr val="tx1"/>
                </a:solidFill>
              </a:rPr>
              <a:t>Express Choices </a:t>
            </a:r>
            <a:r>
              <a:rPr lang="en-US" sz="3200" dirty="0">
                <a:solidFill>
                  <a:schemeClr val="tx1"/>
                </a:solidFill>
              </a:rPr>
              <a:t>&amp; Outcomes</a:t>
            </a:r>
          </a:p>
        </p:txBody>
      </p:sp>
      <p:grpSp>
        <p:nvGrpSpPr>
          <p:cNvPr id="164868" name="Group 4"/>
          <p:cNvGrpSpPr>
            <a:grpSpLocks/>
          </p:cNvGrpSpPr>
          <p:nvPr/>
        </p:nvGrpSpPr>
        <p:grpSpPr bwMode="auto">
          <a:xfrm>
            <a:off x="15875" y="1879600"/>
            <a:ext cx="8256588" cy="1235075"/>
            <a:chOff x="10" y="1885"/>
            <a:chExt cx="5201" cy="778"/>
          </a:xfrm>
        </p:grpSpPr>
        <p:sp>
          <p:nvSpPr>
            <p:cNvPr id="164930" name="Text Box 66"/>
            <p:cNvSpPr txBox="1">
              <a:spLocks noChangeArrowheads="1"/>
            </p:cNvSpPr>
            <p:nvPr/>
          </p:nvSpPr>
          <p:spPr bwMode="auto">
            <a:xfrm>
              <a:off x="10" y="1914"/>
              <a:ext cx="559" cy="749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tabLst>
                  <a:tab pos="858838" algn="l"/>
                </a:tabLst>
              </a:pPr>
              <a:r>
                <a:rPr lang="en-US" sz="8000" b="1">
                  <a:latin typeface="Arial" charset="0"/>
                </a:rPr>
                <a:t>(</a:t>
              </a:r>
            </a:p>
          </p:txBody>
        </p:sp>
        <p:grpSp>
          <p:nvGrpSpPr>
            <p:cNvPr id="164931" name="Group 67"/>
            <p:cNvGrpSpPr>
              <a:grpSpLocks/>
            </p:cNvGrpSpPr>
            <p:nvPr/>
          </p:nvGrpSpPr>
          <p:grpSpPr bwMode="auto">
            <a:xfrm>
              <a:off x="384" y="1885"/>
              <a:ext cx="4827" cy="778"/>
              <a:chOff x="384" y="1885"/>
              <a:chExt cx="4827" cy="778"/>
            </a:xfrm>
          </p:grpSpPr>
          <p:grpSp>
            <p:nvGrpSpPr>
              <p:cNvPr id="164932" name="Group 68"/>
              <p:cNvGrpSpPr>
                <a:grpSpLocks/>
              </p:cNvGrpSpPr>
              <p:nvPr/>
            </p:nvGrpSpPr>
            <p:grpSpPr bwMode="auto">
              <a:xfrm>
                <a:off x="1177" y="2125"/>
                <a:ext cx="465" cy="508"/>
                <a:chOff x="2686" y="656"/>
                <a:chExt cx="574" cy="729"/>
              </a:xfrm>
            </p:grpSpPr>
            <p:sp>
              <p:nvSpPr>
                <p:cNvPr id="164957" name="AutoShape 93"/>
                <p:cNvSpPr>
                  <a:spLocks/>
                </p:cNvSpPr>
                <p:nvPr/>
              </p:nvSpPr>
              <p:spPr bwMode="auto">
                <a:xfrm flipH="1">
                  <a:off x="2806" y="974"/>
                  <a:ext cx="430" cy="385"/>
                </a:xfrm>
                <a:custGeom>
                  <a:avLst/>
                  <a:gdLst>
                    <a:gd name="T0" fmla="*/ 0 w 597"/>
                    <a:gd name="T1" fmla="*/ 241 h 498"/>
                    <a:gd name="T2" fmla="*/ 0 w 597"/>
                    <a:gd name="T3" fmla="*/ 187 h 498"/>
                    <a:gd name="T4" fmla="*/ 24 w 597"/>
                    <a:gd name="T5" fmla="*/ 107 h 498"/>
                    <a:gd name="T6" fmla="*/ 75 w 597"/>
                    <a:gd name="T7" fmla="*/ 54 h 498"/>
                    <a:gd name="T8" fmla="*/ 148 w 597"/>
                    <a:gd name="T9" fmla="*/ 0 h 498"/>
                    <a:gd name="T10" fmla="*/ 215 w 597"/>
                    <a:gd name="T11" fmla="*/ 0 h 498"/>
                    <a:gd name="T12" fmla="*/ 264 w 597"/>
                    <a:gd name="T13" fmla="*/ 0 h 498"/>
                    <a:gd name="T14" fmla="*/ 323 w 597"/>
                    <a:gd name="T15" fmla="*/ 26 h 498"/>
                    <a:gd name="T16" fmla="*/ 382 w 597"/>
                    <a:gd name="T17" fmla="*/ 107 h 498"/>
                    <a:gd name="T18" fmla="*/ 430 w 597"/>
                    <a:gd name="T19" fmla="*/ 197 h 498"/>
                    <a:gd name="T20" fmla="*/ 430 w 597"/>
                    <a:gd name="T21" fmla="*/ 305 h 498"/>
                    <a:gd name="T22" fmla="*/ 406 w 597"/>
                    <a:gd name="T23" fmla="*/ 385 h 498"/>
                    <a:gd name="T24" fmla="*/ 264 w 597"/>
                    <a:gd name="T25" fmla="*/ 359 h 498"/>
                    <a:gd name="T26" fmla="*/ 191 w 597"/>
                    <a:gd name="T27" fmla="*/ 349 h 498"/>
                    <a:gd name="T28" fmla="*/ 99 w 597"/>
                    <a:gd name="T29" fmla="*/ 305 h 498"/>
                    <a:gd name="T30" fmla="*/ 0 w 597"/>
                    <a:gd name="T31" fmla="*/ 241 h 49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97"/>
                    <a:gd name="T49" fmla="*/ 0 h 498"/>
                    <a:gd name="T50" fmla="*/ 597 w 597"/>
                    <a:gd name="T51" fmla="*/ 498 h 49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97" h="498">
                      <a:moveTo>
                        <a:pt x="0" y="312"/>
                      </a:moveTo>
                      <a:lnTo>
                        <a:pt x="0" y="242"/>
                      </a:lnTo>
                      <a:lnTo>
                        <a:pt x="34" y="138"/>
                      </a:lnTo>
                      <a:lnTo>
                        <a:pt x="104" y="70"/>
                      </a:lnTo>
                      <a:lnTo>
                        <a:pt x="206" y="0"/>
                      </a:lnTo>
                      <a:lnTo>
                        <a:pt x="299" y="0"/>
                      </a:lnTo>
                      <a:lnTo>
                        <a:pt x="367" y="0"/>
                      </a:lnTo>
                      <a:lnTo>
                        <a:pt x="448" y="34"/>
                      </a:lnTo>
                      <a:lnTo>
                        <a:pt x="530" y="138"/>
                      </a:lnTo>
                      <a:lnTo>
                        <a:pt x="597" y="255"/>
                      </a:lnTo>
                      <a:lnTo>
                        <a:pt x="597" y="394"/>
                      </a:lnTo>
                      <a:lnTo>
                        <a:pt x="564" y="498"/>
                      </a:lnTo>
                      <a:lnTo>
                        <a:pt x="367" y="464"/>
                      </a:lnTo>
                      <a:lnTo>
                        <a:pt x="265" y="452"/>
                      </a:lnTo>
                      <a:lnTo>
                        <a:pt x="138" y="394"/>
                      </a:lnTo>
                      <a:lnTo>
                        <a:pt x="0" y="312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8" name="AutoShape 94"/>
                <p:cNvSpPr>
                  <a:spLocks/>
                </p:cNvSpPr>
                <p:nvPr/>
              </p:nvSpPr>
              <p:spPr bwMode="auto">
                <a:xfrm flipH="1">
                  <a:off x="2926" y="983"/>
                  <a:ext cx="173" cy="349"/>
                </a:xfrm>
                <a:custGeom>
                  <a:avLst/>
                  <a:gdLst>
                    <a:gd name="T0" fmla="*/ 0 w 240"/>
                    <a:gd name="T1" fmla="*/ 295 h 453"/>
                    <a:gd name="T2" fmla="*/ 34 w 240"/>
                    <a:gd name="T3" fmla="*/ 180 h 453"/>
                    <a:gd name="T4" fmla="*/ 120 w 240"/>
                    <a:gd name="T5" fmla="*/ 36 h 453"/>
                    <a:gd name="T6" fmla="*/ 147 w 240"/>
                    <a:gd name="T7" fmla="*/ 0 h 453"/>
                    <a:gd name="T8" fmla="*/ 173 w 240"/>
                    <a:gd name="T9" fmla="*/ 143 h 453"/>
                    <a:gd name="T10" fmla="*/ 138 w 240"/>
                    <a:gd name="T11" fmla="*/ 277 h 453"/>
                    <a:gd name="T12" fmla="*/ 130 w 240"/>
                    <a:gd name="T13" fmla="*/ 349 h 453"/>
                    <a:gd name="T14" fmla="*/ 44 w 240"/>
                    <a:gd name="T15" fmla="*/ 349 h 453"/>
                    <a:gd name="T16" fmla="*/ 0 w 240"/>
                    <a:gd name="T17" fmla="*/ 295 h 45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40"/>
                    <a:gd name="T28" fmla="*/ 0 h 453"/>
                    <a:gd name="T29" fmla="*/ 240 w 240"/>
                    <a:gd name="T30" fmla="*/ 453 h 45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40" h="453">
                      <a:moveTo>
                        <a:pt x="0" y="383"/>
                      </a:moveTo>
                      <a:lnTo>
                        <a:pt x="47" y="233"/>
                      </a:lnTo>
                      <a:lnTo>
                        <a:pt x="167" y="47"/>
                      </a:lnTo>
                      <a:lnTo>
                        <a:pt x="204" y="0"/>
                      </a:lnTo>
                      <a:lnTo>
                        <a:pt x="240" y="186"/>
                      </a:lnTo>
                      <a:lnTo>
                        <a:pt x="192" y="360"/>
                      </a:lnTo>
                      <a:lnTo>
                        <a:pt x="181" y="453"/>
                      </a:lnTo>
                      <a:lnTo>
                        <a:pt x="61" y="453"/>
                      </a:lnTo>
                      <a:lnTo>
                        <a:pt x="0" y="383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9" name="AutoShape 95"/>
                <p:cNvSpPr>
                  <a:spLocks/>
                </p:cNvSpPr>
                <p:nvPr/>
              </p:nvSpPr>
              <p:spPr bwMode="auto">
                <a:xfrm flipH="1">
                  <a:off x="2717" y="673"/>
                  <a:ext cx="447" cy="315"/>
                </a:xfrm>
                <a:custGeom>
                  <a:avLst/>
                  <a:gdLst>
                    <a:gd name="T0" fmla="*/ 232 w 621"/>
                    <a:gd name="T1" fmla="*/ 163 h 408"/>
                    <a:gd name="T2" fmla="*/ 116 w 621"/>
                    <a:gd name="T3" fmla="*/ 152 h 408"/>
                    <a:gd name="T4" fmla="*/ 33 w 621"/>
                    <a:gd name="T5" fmla="*/ 109 h 408"/>
                    <a:gd name="T6" fmla="*/ 0 w 621"/>
                    <a:gd name="T7" fmla="*/ 72 h 408"/>
                    <a:gd name="T8" fmla="*/ 33 w 621"/>
                    <a:gd name="T9" fmla="*/ 8 h 408"/>
                    <a:gd name="T10" fmla="*/ 91 w 621"/>
                    <a:gd name="T11" fmla="*/ 0 h 408"/>
                    <a:gd name="T12" fmla="*/ 157 w 621"/>
                    <a:gd name="T13" fmla="*/ 0 h 408"/>
                    <a:gd name="T14" fmla="*/ 207 w 621"/>
                    <a:gd name="T15" fmla="*/ 80 h 408"/>
                    <a:gd name="T16" fmla="*/ 290 w 621"/>
                    <a:gd name="T17" fmla="*/ 152 h 408"/>
                    <a:gd name="T18" fmla="*/ 364 w 621"/>
                    <a:gd name="T19" fmla="*/ 163 h 408"/>
                    <a:gd name="T20" fmla="*/ 438 w 621"/>
                    <a:gd name="T21" fmla="*/ 206 h 408"/>
                    <a:gd name="T22" fmla="*/ 447 w 621"/>
                    <a:gd name="T23" fmla="*/ 306 h 408"/>
                    <a:gd name="T24" fmla="*/ 398 w 621"/>
                    <a:gd name="T25" fmla="*/ 315 h 408"/>
                    <a:gd name="T26" fmla="*/ 299 w 621"/>
                    <a:gd name="T27" fmla="*/ 278 h 408"/>
                    <a:gd name="T28" fmla="*/ 232 w 621"/>
                    <a:gd name="T29" fmla="*/ 163 h 40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21"/>
                    <a:gd name="T46" fmla="*/ 0 h 408"/>
                    <a:gd name="T47" fmla="*/ 621 w 621"/>
                    <a:gd name="T48" fmla="*/ 408 h 408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21" h="408">
                      <a:moveTo>
                        <a:pt x="322" y="211"/>
                      </a:moveTo>
                      <a:lnTo>
                        <a:pt x="161" y="197"/>
                      </a:lnTo>
                      <a:lnTo>
                        <a:pt x="46" y="141"/>
                      </a:lnTo>
                      <a:lnTo>
                        <a:pt x="0" y="93"/>
                      </a:lnTo>
                      <a:lnTo>
                        <a:pt x="46" y="11"/>
                      </a:lnTo>
                      <a:lnTo>
                        <a:pt x="127" y="0"/>
                      </a:lnTo>
                      <a:lnTo>
                        <a:pt x="218" y="0"/>
                      </a:lnTo>
                      <a:lnTo>
                        <a:pt x="288" y="104"/>
                      </a:lnTo>
                      <a:lnTo>
                        <a:pt x="403" y="197"/>
                      </a:lnTo>
                      <a:lnTo>
                        <a:pt x="505" y="211"/>
                      </a:lnTo>
                      <a:lnTo>
                        <a:pt x="609" y="267"/>
                      </a:lnTo>
                      <a:lnTo>
                        <a:pt x="621" y="396"/>
                      </a:lnTo>
                      <a:lnTo>
                        <a:pt x="553" y="408"/>
                      </a:lnTo>
                      <a:lnTo>
                        <a:pt x="415" y="360"/>
                      </a:lnTo>
                      <a:lnTo>
                        <a:pt x="322" y="2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60" name="AutoShape 96"/>
                <p:cNvSpPr>
                  <a:spLocks/>
                </p:cNvSpPr>
                <p:nvPr/>
              </p:nvSpPr>
              <p:spPr bwMode="auto">
                <a:xfrm flipH="1">
                  <a:off x="2686" y="656"/>
                  <a:ext cx="574" cy="729"/>
                </a:xfrm>
                <a:custGeom>
                  <a:avLst/>
                  <a:gdLst>
                    <a:gd name="T0" fmla="*/ 0 w 797"/>
                    <a:gd name="T1" fmla="*/ 491 h 944"/>
                    <a:gd name="T2" fmla="*/ 189 w 797"/>
                    <a:gd name="T3" fmla="*/ 290 h 944"/>
                    <a:gd name="T4" fmla="*/ 311 w 797"/>
                    <a:gd name="T5" fmla="*/ 229 h 944"/>
                    <a:gd name="T6" fmla="*/ 164 w 797"/>
                    <a:gd name="T7" fmla="*/ 175 h 944"/>
                    <a:gd name="T8" fmla="*/ 73 w 797"/>
                    <a:gd name="T9" fmla="*/ 61 h 944"/>
                    <a:gd name="T10" fmla="*/ 222 w 797"/>
                    <a:gd name="T11" fmla="*/ 0 h 944"/>
                    <a:gd name="T12" fmla="*/ 181 w 797"/>
                    <a:gd name="T13" fmla="*/ 35 h 944"/>
                    <a:gd name="T14" fmla="*/ 130 w 797"/>
                    <a:gd name="T15" fmla="*/ 96 h 944"/>
                    <a:gd name="T16" fmla="*/ 271 w 797"/>
                    <a:gd name="T17" fmla="*/ 157 h 944"/>
                    <a:gd name="T18" fmla="*/ 295 w 797"/>
                    <a:gd name="T19" fmla="*/ 104 h 944"/>
                    <a:gd name="T20" fmla="*/ 320 w 797"/>
                    <a:gd name="T21" fmla="*/ 87 h 944"/>
                    <a:gd name="T22" fmla="*/ 452 w 797"/>
                    <a:gd name="T23" fmla="*/ 148 h 944"/>
                    <a:gd name="T24" fmla="*/ 557 w 797"/>
                    <a:gd name="T25" fmla="*/ 246 h 944"/>
                    <a:gd name="T26" fmla="*/ 517 w 797"/>
                    <a:gd name="T27" fmla="*/ 342 h 944"/>
                    <a:gd name="T28" fmla="*/ 517 w 797"/>
                    <a:gd name="T29" fmla="*/ 290 h 944"/>
                    <a:gd name="T30" fmla="*/ 468 w 797"/>
                    <a:gd name="T31" fmla="*/ 202 h 944"/>
                    <a:gd name="T32" fmla="*/ 368 w 797"/>
                    <a:gd name="T33" fmla="*/ 194 h 944"/>
                    <a:gd name="T34" fmla="*/ 459 w 797"/>
                    <a:gd name="T35" fmla="*/ 290 h 944"/>
                    <a:gd name="T36" fmla="*/ 426 w 797"/>
                    <a:gd name="T37" fmla="*/ 307 h 944"/>
                    <a:gd name="T38" fmla="*/ 328 w 797"/>
                    <a:gd name="T39" fmla="*/ 281 h 944"/>
                    <a:gd name="T40" fmla="*/ 368 w 797"/>
                    <a:gd name="T41" fmla="*/ 351 h 944"/>
                    <a:gd name="T42" fmla="*/ 468 w 797"/>
                    <a:gd name="T43" fmla="*/ 482 h 944"/>
                    <a:gd name="T44" fmla="*/ 459 w 797"/>
                    <a:gd name="T45" fmla="*/ 685 h 944"/>
                    <a:gd name="T46" fmla="*/ 189 w 797"/>
                    <a:gd name="T47" fmla="*/ 676 h 944"/>
                    <a:gd name="T48" fmla="*/ 130 w 797"/>
                    <a:gd name="T49" fmla="*/ 589 h 944"/>
                    <a:gd name="T50" fmla="*/ 401 w 797"/>
                    <a:gd name="T51" fmla="*/ 659 h 944"/>
                    <a:gd name="T52" fmla="*/ 435 w 797"/>
                    <a:gd name="T53" fmla="*/ 598 h 944"/>
                    <a:gd name="T54" fmla="*/ 385 w 797"/>
                    <a:gd name="T55" fmla="*/ 439 h 944"/>
                    <a:gd name="T56" fmla="*/ 352 w 797"/>
                    <a:gd name="T57" fmla="*/ 482 h 944"/>
                    <a:gd name="T58" fmla="*/ 303 w 797"/>
                    <a:gd name="T59" fmla="*/ 500 h 944"/>
                    <a:gd name="T60" fmla="*/ 238 w 797"/>
                    <a:gd name="T61" fmla="*/ 473 h 944"/>
                    <a:gd name="T62" fmla="*/ 189 w 797"/>
                    <a:gd name="T63" fmla="*/ 447 h 944"/>
                    <a:gd name="T64" fmla="*/ 213 w 797"/>
                    <a:gd name="T65" fmla="*/ 342 h 944"/>
                    <a:gd name="T66" fmla="*/ 89 w 797"/>
                    <a:gd name="T67" fmla="*/ 412 h 944"/>
                    <a:gd name="T68" fmla="*/ 49 w 797"/>
                    <a:gd name="T69" fmla="*/ 534 h 944"/>
                    <a:gd name="T70" fmla="*/ 8 w 797"/>
                    <a:gd name="T71" fmla="*/ 598 h 94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97"/>
                    <a:gd name="T109" fmla="*/ 0 h 944"/>
                    <a:gd name="T110" fmla="*/ 797 w 797"/>
                    <a:gd name="T111" fmla="*/ 944 h 94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97" h="944">
                      <a:moveTo>
                        <a:pt x="11" y="774"/>
                      </a:moveTo>
                      <a:lnTo>
                        <a:pt x="0" y="636"/>
                      </a:lnTo>
                      <a:lnTo>
                        <a:pt x="79" y="489"/>
                      </a:lnTo>
                      <a:lnTo>
                        <a:pt x="262" y="375"/>
                      </a:lnTo>
                      <a:lnTo>
                        <a:pt x="387" y="375"/>
                      </a:lnTo>
                      <a:lnTo>
                        <a:pt x="432" y="296"/>
                      </a:lnTo>
                      <a:lnTo>
                        <a:pt x="353" y="262"/>
                      </a:lnTo>
                      <a:lnTo>
                        <a:pt x="228" y="226"/>
                      </a:lnTo>
                      <a:lnTo>
                        <a:pt x="136" y="181"/>
                      </a:lnTo>
                      <a:lnTo>
                        <a:pt x="102" y="79"/>
                      </a:lnTo>
                      <a:lnTo>
                        <a:pt x="181" y="0"/>
                      </a:lnTo>
                      <a:lnTo>
                        <a:pt x="308" y="0"/>
                      </a:lnTo>
                      <a:lnTo>
                        <a:pt x="376" y="56"/>
                      </a:lnTo>
                      <a:lnTo>
                        <a:pt x="251" y="45"/>
                      </a:lnTo>
                      <a:lnTo>
                        <a:pt x="181" y="56"/>
                      </a:lnTo>
                      <a:lnTo>
                        <a:pt x="181" y="124"/>
                      </a:lnTo>
                      <a:lnTo>
                        <a:pt x="262" y="169"/>
                      </a:lnTo>
                      <a:lnTo>
                        <a:pt x="376" y="203"/>
                      </a:lnTo>
                      <a:lnTo>
                        <a:pt x="432" y="203"/>
                      </a:lnTo>
                      <a:lnTo>
                        <a:pt x="410" y="135"/>
                      </a:lnTo>
                      <a:lnTo>
                        <a:pt x="387" y="90"/>
                      </a:lnTo>
                      <a:lnTo>
                        <a:pt x="444" y="113"/>
                      </a:lnTo>
                      <a:lnTo>
                        <a:pt x="511" y="192"/>
                      </a:lnTo>
                      <a:lnTo>
                        <a:pt x="627" y="192"/>
                      </a:lnTo>
                      <a:lnTo>
                        <a:pt x="729" y="215"/>
                      </a:lnTo>
                      <a:lnTo>
                        <a:pt x="774" y="319"/>
                      </a:lnTo>
                      <a:lnTo>
                        <a:pt x="797" y="409"/>
                      </a:lnTo>
                      <a:lnTo>
                        <a:pt x="718" y="443"/>
                      </a:lnTo>
                      <a:lnTo>
                        <a:pt x="661" y="432"/>
                      </a:lnTo>
                      <a:lnTo>
                        <a:pt x="718" y="375"/>
                      </a:lnTo>
                      <a:lnTo>
                        <a:pt x="718" y="307"/>
                      </a:lnTo>
                      <a:lnTo>
                        <a:pt x="650" y="262"/>
                      </a:lnTo>
                      <a:lnTo>
                        <a:pt x="545" y="251"/>
                      </a:lnTo>
                      <a:lnTo>
                        <a:pt x="511" y="251"/>
                      </a:lnTo>
                      <a:lnTo>
                        <a:pt x="545" y="319"/>
                      </a:lnTo>
                      <a:lnTo>
                        <a:pt x="638" y="375"/>
                      </a:lnTo>
                      <a:lnTo>
                        <a:pt x="684" y="375"/>
                      </a:lnTo>
                      <a:lnTo>
                        <a:pt x="591" y="398"/>
                      </a:lnTo>
                      <a:lnTo>
                        <a:pt x="500" y="364"/>
                      </a:lnTo>
                      <a:lnTo>
                        <a:pt x="455" y="364"/>
                      </a:lnTo>
                      <a:lnTo>
                        <a:pt x="444" y="409"/>
                      </a:lnTo>
                      <a:lnTo>
                        <a:pt x="511" y="455"/>
                      </a:lnTo>
                      <a:lnTo>
                        <a:pt x="579" y="500"/>
                      </a:lnTo>
                      <a:lnTo>
                        <a:pt x="650" y="624"/>
                      </a:lnTo>
                      <a:lnTo>
                        <a:pt x="661" y="763"/>
                      </a:lnTo>
                      <a:lnTo>
                        <a:pt x="638" y="887"/>
                      </a:lnTo>
                      <a:lnTo>
                        <a:pt x="616" y="944"/>
                      </a:lnTo>
                      <a:lnTo>
                        <a:pt x="262" y="876"/>
                      </a:lnTo>
                      <a:lnTo>
                        <a:pt x="113" y="774"/>
                      </a:lnTo>
                      <a:lnTo>
                        <a:pt x="181" y="763"/>
                      </a:lnTo>
                      <a:lnTo>
                        <a:pt x="308" y="830"/>
                      </a:lnTo>
                      <a:lnTo>
                        <a:pt x="557" y="853"/>
                      </a:lnTo>
                      <a:lnTo>
                        <a:pt x="579" y="853"/>
                      </a:lnTo>
                      <a:lnTo>
                        <a:pt x="604" y="774"/>
                      </a:lnTo>
                      <a:lnTo>
                        <a:pt x="591" y="670"/>
                      </a:lnTo>
                      <a:lnTo>
                        <a:pt x="534" y="568"/>
                      </a:lnTo>
                      <a:lnTo>
                        <a:pt x="466" y="489"/>
                      </a:lnTo>
                      <a:lnTo>
                        <a:pt x="489" y="624"/>
                      </a:lnTo>
                      <a:lnTo>
                        <a:pt x="410" y="797"/>
                      </a:lnTo>
                      <a:lnTo>
                        <a:pt x="421" y="647"/>
                      </a:lnTo>
                      <a:lnTo>
                        <a:pt x="410" y="477"/>
                      </a:lnTo>
                      <a:lnTo>
                        <a:pt x="330" y="613"/>
                      </a:lnTo>
                      <a:lnTo>
                        <a:pt x="262" y="740"/>
                      </a:lnTo>
                      <a:lnTo>
                        <a:pt x="262" y="579"/>
                      </a:lnTo>
                      <a:lnTo>
                        <a:pt x="364" y="455"/>
                      </a:lnTo>
                      <a:lnTo>
                        <a:pt x="296" y="443"/>
                      </a:lnTo>
                      <a:lnTo>
                        <a:pt x="192" y="477"/>
                      </a:lnTo>
                      <a:lnTo>
                        <a:pt x="124" y="534"/>
                      </a:lnTo>
                      <a:lnTo>
                        <a:pt x="68" y="624"/>
                      </a:lnTo>
                      <a:lnTo>
                        <a:pt x="68" y="692"/>
                      </a:lnTo>
                      <a:lnTo>
                        <a:pt x="102" y="704"/>
                      </a:lnTo>
                      <a:lnTo>
                        <a:pt x="11" y="774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64933" name="Group 69"/>
              <p:cNvGrpSpPr>
                <a:grpSpLocks/>
              </p:cNvGrpSpPr>
              <p:nvPr/>
            </p:nvGrpSpPr>
            <p:grpSpPr bwMode="auto">
              <a:xfrm>
                <a:off x="384" y="2143"/>
                <a:ext cx="465" cy="508"/>
                <a:chOff x="602" y="333"/>
                <a:chExt cx="574" cy="729"/>
              </a:xfrm>
            </p:grpSpPr>
            <p:sp>
              <p:nvSpPr>
                <p:cNvPr id="164953" name="AutoShape 89"/>
                <p:cNvSpPr>
                  <a:spLocks/>
                </p:cNvSpPr>
                <p:nvPr/>
              </p:nvSpPr>
              <p:spPr bwMode="auto">
                <a:xfrm flipH="1">
                  <a:off x="722" y="651"/>
                  <a:ext cx="430" cy="385"/>
                </a:xfrm>
                <a:custGeom>
                  <a:avLst/>
                  <a:gdLst>
                    <a:gd name="T0" fmla="*/ 0 w 597"/>
                    <a:gd name="T1" fmla="*/ 241 h 498"/>
                    <a:gd name="T2" fmla="*/ 0 w 597"/>
                    <a:gd name="T3" fmla="*/ 187 h 498"/>
                    <a:gd name="T4" fmla="*/ 24 w 597"/>
                    <a:gd name="T5" fmla="*/ 107 h 498"/>
                    <a:gd name="T6" fmla="*/ 75 w 597"/>
                    <a:gd name="T7" fmla="*/ 54 h 498"/>
                    <a:gd name="T8" fmla="*/ 148 w 597"/>
                    <a:gd name="T9" fmla="*/ 0 h 498"/>
                    <a:gd name="T10" fmla="*/ 215 w 597"/>
                    <a:gd name="T11" fmla="*/ 0 h 498"/>
                    <a:gd name="T12" fmla="*/ 264 w 597"/>
                    <a:gd name="T13" fmla="*/ 0 h 498"/>
                    <a:gd name="T14" fmla="*/ 323 w 597"/>
                    <a:gd name="T15" fmla="*/ 26 h 498"/>
                    <a:gd name="T16" fmla="*/ 382 w 597"/>
                    <a:gd name="T17" fmla="*/ 107 h 498"/>
                    <a:gd name="T18" fmla="*/ 430 w 597"/>
                    <a:gd name="T19" fmla="*/ 197 h 498"/>
                    <a:gd name="T20" fmla="*/ 430 w 597"/>
                    <a:gd name="T21" fmla="*/ 305 h 498"/>
                    <a:gd name="T22" fmla="*/ 406 w 597"/>
                    <a:gd name="T23" fmla="*/ 385 h 498"/>
                    <a:gd name="T24" fmla="*/ 264 w 597"/>
                    <a:gd name="T25" fmla="*/ 359 h 498"/>
                    <a:gd name="T26" fmla="*/ 191 w 597"/>
                    <a:gd name="T27" fmla="*/ 349 h 498"/>
                    <a:gd name="T28" fmla="*/ 99 w 597"/>
                    <a:gd name="T29" fmla="*/ 305 h 498"/>
                    <a:gd name="T30" fmla="*/ 0 w 597"/>
                    <a:gd name="T31" fmla="*/ 241 h 49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97"/>
                    <a:gd name="T49" fmla="*/ 0 h 498"/>
                    <a:gd name="T50" fmla="*/ 597 w 597"/>
                    <a:gd name="T51" fmla="*/ 498 h 49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97" h="498">
                      <a:moveTo>
                        <a:pt x="0" y="312"/>
                      </a:moveTo>
                      <a:lnTo>
                        <a:pt x="0" y="242"/>
                      </a:lnTo>
                      <a:lnTo>
                        <a:pt x="34" y="138"/>
                      </a:lnTo>
                      <a:lnTo>
                        <a:pt x="104" y="70"/>
                      </a:lnTo>
                      <a:lnTo>
                        <a:pt x="206" y="0"/>
                      </a:lnTo>
                      <a:lnTo>
                        <a:pt x="299" y="0"/>
                      </a:lnTo>
                      <a:lnTo>
                        <a:pt x="367" y="0"/>
                      </a:lnTo>
                      <a:lnTo>
                        <a:pt x="448" y="34"/>
                      </a:lnTo>
                      <a:lnTo>
                        <a:pt x="530" y="138"/>
                      </a:lnTo>
                      <a:lnTo>
                        <a:pt x="597" y="255"/>
                      </a:lnTo>
                      <a:lnTo>
                        <a:pt x="597" y="394"/>
                      </a:lnTo>
                      <a:lnTo>
                        <a:pt x="564" y="498"/>
                      </a:lnTo>
                      <a:lnTo>
                        <a:pt x="367" y="464"/>
                      </a:lnTo>
                      <a:lnTo>
                        <a:pt x="265" y="452"/>
                      </a:lnTo>
                      <a:lnTo>
                        <a:pt x="138" y="394"/>
                      </a:lnTo>
                      <a:lnTo>
                        <a:pt x="0" y="312"/>
                      </a:lnTo>
                      <a:close/>
                    </a:path>
                  </a:pathLst>
                </a:custGeom>
                <a:solidFill>
                  <a:srgbClr val="CF0E3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4" name="AutoShape 90"/>
                <p:cNvSpPr>
                  <a:spLocks/>
                </p:cNvSpPr>
                <p:nvPr/>
              </p:nvSpPr>
              <p:spPr bwMode="auto">
                <a:xfrm flipH="1">
                  <a:off x="842" y="660"/>
                  <a:ext cx="173" cy="349"/>
                </a:xfrm>
                <a:custGeom>
                  <a:avLst/>
                  <a:gdLst>
                    <a:gd name="T0" fmla="*/ 0 w 240"/>
                    <a:gd name="T1" fmla="*/ 295 h 453"/>
                    <a:gd name="T2" fmla="*/ 34 w 240"/>
                    <a:gd name="T3" fmla="*/ 180 h 453"/>
                    <a:gd name="T4" fmla="*/ 120 w 240"/>
                    <a:gd name="T5" fmla="*/ 36 h 453"/>
                    <a:gd name="T6" fmla="*/ 147 w 240"/>
                    <a:gd name="T7" fmla="*/ 0 h 453"/>
                    <a:gd name="T8" fmla="*/ 173 w 240"/>
                    <a:gd name="T9" fmla="*/ 143 h 453"/>
                    <a:gd name="T10" fmla="*/ 138 w 240"/>
                    <a:gd name="T11" fmla="*/ 277 h 453"/>
                    <a:gd name="T12" fmla="*/ 130 w 240"/>
                    <a:gd name="T13" fmla="*/ 349 h 453"/>
                    <a:gd name="T14" fmla="*/ 44 w 240"/>
                    <a:gd name="T15" fmla="*/ 349 h 453"/>
                    <a:gd name="T16" fmla="*/ 0 w 240"/>
                    <a:gd name="T17" fmla="*/ 295 h 45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40"/>
                    <a:gd name="T28" fmla="*/ 0 h 453"/>
                    <a:gd name="T29" fmla="*/ 240 w 240"/>
                    <a:gd name="T30" fmla="*/ 453 h 45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40" h="453">
                      <a:moveTo>
                        <a:pt x="0" y="383"/>
                      </a:moveTo>
                      <a:lnTo>
                        <a:pt x="47" y="233"/>
                      </a:lnTo>
                      <a:lnTo>
                        <a:pt x="167" y="47"/>
                      </a:lnTo>
                      <a:lnTo>
                        <a:pt x="204" y="0"/>
                      </a:lnTo>
                      <a:lnTo>
                        <a:pt x="240" y="186"/>
                      </a:lnTo>
                      <a:lnTo>
                        <a:pt x="192" y="360"/>
                      </a:lnTo>
                      <a:lnTo>
                        <a:pt x="181" y="453"/>
                      </a:lnTo>
                      <a:lnTo>
                        <a:pt x="61" y="453"/>
                      </a:lnTo>
                      <a:lnTo>
                        <a:pt x="0" y="383"/>
                      </a:lnTo>
                      <a:close/>
                    </a:path>
                  </a:pathLst>
                </a:custGeom>
                <a:solidFill>
                  <a:srgbClr val="FAFD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5" name="AutoShape 91"/>
                <p:cNvSpPr>
                  <a:spLocks/>
                </p:cNvSpPr>
                <p:nvPr/>
              </p:nvSpPr>
              <p:spPr bwMode="auto">
                <a:xfrm flipH="1">
                  <a:off x="633" y="350"/>
                  <a:ext cx="447" cy="315"/>
                </a:xfrm>
                <a:custGeom>
                  <a:avLst/>
                  <a:gdLst>
                    <a:gd name="T0" fmla="*/ 232 w 621"/>
                    <a:gd name="T1" fmla="*/ 163 h 408"/>
                    <a:gd name="T2" fmla="*/ 116 w 621"/>
                    <a:gd name="T3" fmla="*/ 152 h 408"/>
                    <a:gd name="T4" fmla="*/ 33 w 621"/>
                    <a:gd name="T5" fmla="*/ 109 h 408"/>
                    <a:gd name="T6" fmla="*/ 0 w 621"/>
                    <a:gd name="T7" fmla="*/ 72 h 408"/>
                    <a:gd name="T8" fmla="*/ 33 w 621"/>
                    <a:gd name="T9" fmla="*/ 8 h 408"/>
                    <a:gd name="T10" fmla="*/ 91 w 621"/>
                    <a:gd name="T11" fmla="*/ 0 h 408"/>
                    <a:gd name="T12" fmla="*/ 157 w 621"/>
                    <a:gd name="T13" fmla="*/ 0 h 408"/>
                    <a:gd name="T14" fmla="*/ 207 w 621"/>
                    <a:gd name="T15" fmla="*/ 80 h 408"/>
                    <a:gd name="T16" fmla="*/ 290 w 621"/>
                    <a:gd name="T17" fmla="*/ 152 h 408"/>
                    <a:gd name="T18" fmla="*/ 364 w 621"/>
                    <a:gd name="T19" fmla="*/ 163 h 408"/>
                    <a:gd name="T20" fmla="*/ 438 w 621"/>
                    <a:gd name="T21" fmla="*/ 206 h 408"/>
                    <a:gd name="T22" fmla="*/ 447 w 621"/>
                    <a:gd name="T23" fmla="*/ 306 h 408"/>
                    <a:gd name="T24" fmla="*/ 398 w 621"/>
                    <a:gd name="T25" fmla="*/ 315 h 408"/>
                    <a:gd name="T26" fmla="*/ 299 w 621"/>
                    <a:gd name="T27" fmla="*/ 278 h 408"/>
                    <a:gd name="T28" fmla="*/ 232 w 621"/>
                    <a:gd name="T29" fmla="*/ 163 h 40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21"/>
                    <a:gd name="T46" fmla="*/ 0 h 408"/>
                    <a:gd name="T47" fmla="*/ 621 w 621"/>
                    <a:gd name="T48" fmla="*/ 408 h 408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21" h="408">
                      <a:moveTo>
                        <a:pt x="322" y="211"/>
                      </a:moveTo>
                      <a:lnTo>
                        <a:pt x="161" y="197"/>
                      </a:lnTo>
                      <a:lnTo>
                        <a:pt x="46" y="141"/>
                      </a:lnTo>
                      <a:lnTo>
                        <a:pt x="0" y="93"/>
                      </a:lnTo>
                      <a:lnTo>
                        <a:pt x="46" y="11"/>
                      </a:lnTo>
                      <a:lnTo>
                        <a:pt x="127" y="0"/>
                      </a:lnTo>
                      <a:lnTo>
                        <a:pt x="218" y="0"/>
                      </a:lnTo>
                      <a:lnTo>
                        <a:pt x="288" y="104"/>
                      </a:lnTo>
                      <a:lnTo>
                        <a:pt x="403" y="197"/>
                      </a:lnTo>
                      <a:lnTo>
                        <a:pt x="505" y="211"/>
                      </a:lnTo>
                      <a:lnTo>
                        <a:pt x="609" y="267"/>
                      </a:lnTo>
                      <a:lnTo>
                        <a:pt x="621" y="396"/>
                      </a:lnTo>
                      <a:lnTo>
                        <a:pt x="553" y="408"/>
                      </a:lnTo>
                      <a:lnTo>
                        <a:pt x="415" y="360"/>
                      </a:lnTo>
                      <a:lnTo>
                        <a:pt x="322" y="211"/>
                      </a:lnTo>
                      <a:close/>
                    </a:path>
                  </a:pathLst>
                </a:custGeom>
                <a:solidFill>
                  <a:srgbClr val="FAFD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6" name="AutoShape 92"/>
                <p:cNvSpPr>
                  <a:spLocks/>
                </p:cNvSpPr>
                <p:nvPr/>
              </p:nvSpPr>
              <p:spPr bwMode="auto">
                <a:xfrm flipH="1">
                  <a:off x="602" y="333"/>
                  <a:ext cx="574" cy="729"/>
                </a:xfrm>
                <a:custGeom>
                  <a:avLst/>
                  <a:gdLst>
                    <a:gd name="T0" fmla="*/ 0 w 797"/>
                    <a:gd name="T1" fmla="*/ 491 h 944"/>
                    <a:gd name="T2" fmla="*/ 189 w 797"/>
                    <a:gd name="T3" fmla="*/ 290 h 944"/>
                    <a:gd name="T4" fmla="*/ 311 w 797"/>
                    <a:gd name="T5" fmla="*/ 229 h 944"/>
                    <a:gd name="T6" fmla="*/ 164 w 797"/>
                    <a:gd name="T7" fmla="*/ 175 h 944"/>
                    <a:gd name="T8" fmla="*/ 73 w 797"/>
                    <a:gd name="T9" fmla="*/ 61 h 944"/>
                    <a:gd name="T10" fmla="*/ 222 w 797"/>
                    <a:gd name="T11" fmla="*/ 0 h 944"/>
                    <a:gd name="T12" fmla="*/ 181 w 797"/>
                    <a:gd name="T13" fmla="*/ 35 h 944"/>
                    <a:gd name="T14" fmla="*/ 130 w 797"/>
                    <a:gd name="T15" fmla="*/ 96 h 944"/>
                    <a:gd name="T16" fmla="*/ 271 w 797"/>
                    <a:gd name="T17" fmla="*/ 157 h 944"/>
                    <a:gd name="T18" fmla="*/ 295 w 797"/>
                    <a:gd name="T19" fmla="*/ 104 h 944"/>
                    <a:gd name="T20" fmla="*/ 320 w 797"/>
                    <a:gd name="T21" fmla="*/ 87 h 944"/>
                    <a:gd name="T22" fmla="*/ 452 w 797"/>
                    <a:gd name="T23" fmla="*/ 148 h 944"/>
                    <a:gd name="T24" fmla="*/ 557 w 797"/>
                    <a:gd name="T25" fmla="*/ 246 h 944"/>
                    <a:gd name="T26" fmla="*/ 517 w 797"/>
                    <a:gd name="T27" fmla="*/ 342 h 944"/>
                    <a:gd name="T28" fmla="*/ 517 w 797"/>
                    <a:gd name="T29" fmla="*/ 290 h 944"/>
                    <a:gd name="T30" fmla="*/ 468 w 797"/>
                    <a:gd name="T31" fmla="*/ 202 h 944"/>
                    <a:gd name="T32" fmla="*/ 368 w 797"/>
                    <a:gd name="T33" fmla="*/ 194 h 944"/>
                    <a:gd name="T34" fmla="*/ 459 w 797"/>
                    <a:gd name="T35" fmla="*/ 290 h 944"/>
                    <a:gd name="T36" fmla="*/ 426 w 797"/>
                    <a:gd name="T37" fmla="*/ 307 h 944"/>
                    <a:gd name="T38" fmla="*/ 328 w 797"/>
                    <a:gd name="T39" fmla="*/ 281 h 944"/>
                    <a:gd name="T40" fmla="*/ 368 w 797"/>
                    <a:gd name="T41" fmla="*/ 351 h 944"/>
                    <a:gd name="T42" fmla="*/ 468 w 797"/>
                    <a:gd name="T43" fmla="*/ 482 h 944"/>
                    <a:gd name="T44" fmla="*/ 459 w 797"/>
                    <a:gd name="T45" fmla="*/ 685 h 944"/>
                    <a:gd name="T46" fmla="*/ 189 w 797"/>
                    <a:gd name="T47" fmla="*/ 676 h 944"/>
                    <a:gd name="T48" fmla="*/ 130 w 797"/>
                    <a:gd name="T49" fmla="*/ 589 h 944"/>
                    <a:gd name="T50" fmla="*/ 401 w 797"/>
                    <a:gd name="T51" fmla="*/ 659 h 944"/>
                    <a:gd name="T52" fmla="*/ 435 w 797"/>
                    <a:gd name="T53" fmla="*/ 598 h 944"/>
                    <a:gd name="T54" fmla="*/ 385 w 797"/>
                    <a:gd name="T55" fmla="*/ 439 h 944"/>
                    <a:gd name="T56" fmla="*/ 352 w 797"/>
                    <a:gd name="T57" fmla="*/ 482 h 944"/>
                    <a:gd name="T58" fmla="*/ 303 w 797"/>
                    <a:gd name="T59" fmla="*/ 500 h 944"/>
                    <a:gd name="T60" fmla="*/ 238 w 797"/>
                    <a:gd name="T61" fmla="*/ 473 h 944"/>
                    <a:gd name="T62" fmla="*/ 189 w 797"/>
                    <a:gd name="T63" fmla="*/ 447 h 944"/>
                    <a:gd name="T64" fmla="*/ 213 w 797"/>
                    <a:gd name="T65" fmla="*/ 342 h 944"/>
                    <a:gd name="T66" fmla="*/ 89 w 797"/>
                    <a:gd name="T67" fmla="*/ 412 h 944"/>
                    <a:gd name="T68" fmla="*/ 49 w 797"/>
                    <a:gd name="T69" fmla="*/ 534 h 944"/>
                    <a:gd name="T70" fmla="*/ 8 w 797"/>
                    <a:gd name="T71" fmla="*/ 598 h 94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97"/>
                    <a:gd name="T109" fmla="*/ 0 h 944"/>
                    <a:gd name="T110" fmla="*/ 797 w 797"/>
                    <a:gd name="T111" fmla="*/ 944 h 94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97" h="944">
                      <a:moveTo>
                        <a:pt x="11" y="774"/>
                      </a:moveTo>
                      <a:lnTo>
                        <a:pt x="0" y="636"/>
                      </a:lnTo>
                      <a:lnTo>
                        <a:pt x="79" y="489"/>
                      </a:lnTo>
                      <a:lnTo>
                        <a:pt x="262" y="375"/>
                      </a:lnTo>
                      <a:lnTo>
                        <a:pt x="387" y="375"/>
                      </a:lnTo>
                      <a:lnTo>
                        <a:pt x="432" y="296"/>
                      </a:lnTo>
                      <a:lnTo>
                        <a:pt x="353" y="262"/>
                      </a:lnTo>
                      <a:lnTo>
                        <a:pt x="228" y="226"/>
                      </a:lnTo>
                      <a:lnTo>
                        <a:pt x="136" y="181"/>
                      </a:lnTo>
                      <a:lnTo>
                        <a:pt x="102" y="79"/>
                      </a:lnTo>
                      <a:lnTo>
                        <a:pt x="181" y="0"/>
                      </a:lnTo>
                      <a:lnTo>
                        <a:pt x="308" y="0"/>
                      </a:lnTo>
                      <a:lnTo>
                        <a:pt x="376" y="56"/>
                      </a:lnTo>
                      <a:lnTo>
                        <a:pt x="251" y="45"/>
                      </a:lnTo>
                      <a:lnTo>
                        <a:pt x="181" y="56"/>
                      </a:lnTo>
                      <a:lnTo>
                        <a:pt x="181" y="124"/>
                      </a:lnTo>
                      <a:lnTo>
                        <a:pt x="262" y="169"/>
                      </a:lnTo>
                      <a:lnTo>
                        <a:pt x="376" y="203"/>
                      </a:lnTo>
                      <a:lnTo>
                        <a:pt x="432" y="203"/>
                      </a:lnTo>
                      <a:lnTo>
                        <a:pt x="410" y="135"/>
                      </a:lnTo>
                      <a:lnTo>
                        <a:pt x="387" y="90"/>
                      </a:lnTo>
                      <a:lnTo>
                        <a:pt x="444" y="113"/>
                      </a:lnTo>
                      <a:lnTo>
                        <a:pt x="511" y="192"/>
                      </a:lnTo>
                      <a:lnTo>
                        <a:pt x="627" y="192"/>
                      </a:lnTo>
                      <a:lnTo>
                        <a:pt x="729" y="215"/>
                      </a:lnTo>
                      <a:lnTo>
                        <a:pt x="774" y="319"/>
                      </a:lnTo>
                      <a:lnTo>
                        <a:pt x="797" y="409"/>
                      </a:lnTo>
                      <a:lnTo>
                        <a:pt x="718" y="443"/>
                      </a:lnTo>
                      <a:lnTo>
                        <a:pt x="661" y="432"/>
                      </a:lnTo>
                      <a:lnTo>
                        <a:pt x="718" y="375"/>
                      </a:lnTo>
                      <a:lnTo>
                        <a:pt x="718" y="307"/>
                      </a:lnTo>
                      <a:lnTo>
                        <a:pt x="650" y="262"/>
                      </a:lnTo>
                      <a:lnTo>
                        <a:pt x="545" y="251"/>
                      </a:lnTo>
                      <a:lnTo>
                        <a:pt x="511" y="251"/>
                      </a:lnTo>
                      <a:lnTo>
                        <a:pt x="545" y="319"/>
                      </a:lnTo>
                      <a:lnTo>
                        <a:pt x="638" y="375"/>
                      </a:lnTo>
                      <a:lnTo>
                        <a:pt x="684" y="375"/>
                      </a:lnTo>
                      <a:lnTo>
                        <a:pt x="591" y="398"/>
                      </a:lnTo>
                      <a:lnTo>
                        <a:pt x="500" y="364"/>
                      </a:lnTo>
                      <a:lnTo>
                        <a:pt x="455" y="364"/>
                      </a:lnTo>
                      <a:lnTo>
                        <a:pt x="444" y="409"/>
                      </a:lnTo>
                      <a:lnTo>
                        <a:pt x="511" y="455"/>
                      </a:lnTo>
                      <a:lnTo>
                        <a:pt x="579" y="500"/>
                      </a:lnTo>
                      <a:lnTo>
                        <a:pt x="650" y="624"/>
                      </a:lnTo>
                      <a:lnTo>
                        <a:pt x="661" y="763"/>
                      </a:lnTo>
                      <a:lnTo>
                        <a:pt x="638" y="887"/>
                      </a:lnTo>
                      <a:lnTo>
                        <a:pt x="616" y="944"/>
                      </a:lnTo>
                      <a:lnTo>
                        <a:pt x="262" y="876"/>
                      </a:lnTo>
                      <a:lnTo>
                        <a:pt x="113" y="774"/>
                      </a:lnTo>
                      <a:lnTo>
                        <a:pt x="181" y="763"/>
                      </a:lnTo>
                      <a:lnTo>
                        <a:pt x="308" y="830"/>
                      </a:lnTo>
                      <a:lnTo>
                        <a:pt x="557" y="853"/>
                      </a:lnTo>
                      <a:lnTo>
                        <a:pt x="579" y="853"/>
                      </a:lnTo>
                      <a:lnTo>
                        <a:pt x="604" y="774"/>
                      </a:lnTo>
                      <a:lnTo>
                        <a:pt x="591" y="670"/>
                      </a:lnTo>
                      <a:lnTo>
                        <a:pt x="534" y="568"/>
                      </a:lnTo>
                      <a:lnTo>
                        <a:pt x="466" y="489"/>
                      </a:lnTo>
                      <a:lnTo>
                        <a:pt x="489" y="624"/>
                      </a:lnTo>
                      <a:lnTo>
                        <a:pt x="410" y="797"/>
                      </a:lnTo>
                      <a:lnTo>
                        <a:pt x="421" y="647"/>
                      </a:lnTo>
                      <a:lnTo>
                        <a:pt x="410" y="477"/>
                      </a:lnTo>
                      <a:lnTo>
                        <a:pt x="330" y="613"/>
                      </a:lnTo>
                      <a:lnTo>
                        <a:pt x="262" y="740"/>
                      </a:lnTo>
                      <a:lnTo>
                        <a:pt x="262" y="579"/>
                      </a:lnTo>
                      <a:lnTo>
                        <a:pt x="364" y="455"/>
                      </a:lnTo>
                      <a:lnTo>
                        <a:pt x="296" y="443"/>
                      </a:lnTo>
                      <a:lnTo>
                        <a:pt x="192" y="477"/>
                      </a:lnTo>
                      <a:lnTo>
                        <a:pt x="124" y="534"/>
                      </a:lnTo>
                      <a:lnTo>
                        <a:pt x="68" y="624"/>
                      </a:lnTo>
                      <a:lnTo>
                        <a:pt x="68" y="692"/>
                      </a:lnTo>
                      <a:lnTo>
                        <a:pt x="102" y="704"/>
                      </a:lnTo>
                      <a:lnTo>
                        <a:pt x="11" y="7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64934" name="Group 70"/>
              <p:cNvGrpSpPr>
                <a:grpSpLocks/>
              </p:cNvGrpSpPr>
              <p:nvPr/>
            </p:nvGrpSpPr>
            <p:grpSpPr bwMode="auto">
              <a:xfrm>
                <a:off x="2017" y="2093"/>
                <a:ext cx="465" cy="508"/>
                <a:chOff x="4274" y="576"/>
                <a:chExt cx="574" cy="729"/>
              </a:xfrm>
            </p:grpSpPr>
            <p:sp>
              <p:nvSpPr>
                <p:cNvPr id="164949" name="AutoShape 85"/>
                <p:cNvSpPr>
                  <a:spLocks/>
                </p:cNvSpPr>
                <p:nvPr/>
              </p:nvSpPr>
              <p:spPr bwMode="auto">
                <a:xfrm flipH="1">
                  <a:off x="4394" y="894"/>
                  <a:ext cx="430" cy="385"/>
                </a:xfrm>
                <a:custGeom>
                  <a:avLst/>
                  <a:gdLst>
                    <a:gd name="T0" fmla="*/ 0 w 597"/>
                    <a:gd name="T1" fmla="*/ 241 h 498"/>
                    <a:gd name="T2" fmla="*/ 0 w 597"/>
                    <a:gd name="T3" fmla="*/ 187 h 498"/>
                    <a:gd name="T4" fmla="*/ 24 w 597"/>
                    <a:gd name="T5" fmla="*/ 107 h 498"/>
                    <a:gd name="T6" fmla="*/ 75 w 597"/>
                    <a:gd name="T7" fmla="*/ 54 h 498"/>
                    <a:gd name="T8" fmla="*/ 148 w 597"/>
                    <a:gd name="T9" fmla="*/ 0 h 498"/>
                    <a:gd name="T10" fmla="*/ 215 w 597"/>
                    <a:gd name="T11" fmla="*/ 0 h 498"/>
                    <a:gd name="T12" fmla="*/ 264 w 597"/>
                    <a:gd name="T13" fmla="*/ 0 h 498"/>
                    <a:gd name="T14" fmla="*/ 323 w 597"/>
                    <a:gd name="T15" fmla="*/ 26 h 498"/>
                    <a:gd name="T16" fmla="*/ 382 w 597"/>
                    <a:gd name="T17" fmla="*/ 107 h 498"/>
                    <a:gd name="T18" fmla="*/ 430 w 597"/>
                    <a:gd name="T19" fmla="*/ 197 h 498"/>
                    <a:gd name="T20" fmla="*/ 430 w 597"/>
                    <a:gd name="T21" fmla="*/ 305 h 498"/>
                    <a:gd name="T22" fmla="*/ 406 w 597"/>
                    <a:gd name="T23" fmla="*/ 385 h 498"/>
                    <a:gd name="T24" fmla="*/ 264 w 597"/>
                    <a:gd name="T25" fmla="*/ 359 h 498"/>
                    <a:gd name="T26" fmla="*/ 191 w 597"/>
                    <a:gd name="T27" fmla="*/ 349 h 498"/>
                    <a:gd name="T28" fmla="*/ 99 w 597"/>
                    <a:gd name="T29" fmla="*/ 305 h 498"/>
                    <a:gd name="T30" fmla="*/ 0 w 597"/>
                    <a:gd name="T31" fmla="*/ 241 h 49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97"/>
                    <a:gd name="T49" fmla="*/ 0 h 498"/>
                    <a:gd name="T50" fmla="*/ 597 w 597"/>
                    <a:gd name="T51" fmla="*/ 498 h 49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97" h="498">
                      <a:moveTo>
                        <a:pt x="0" y="312"/>
                      </a:moveTo>
                      <a:lnTo>
                        <a:pt x="0" y="242"/>
                      </a:lnTo>
                      <a:lnTo>
                        <a:pt x="34" y="138"/>
                      </a:lnTo>
                      <a:lnTo>
                        <a:pt x="104" y="70"/>
                      </a:lnTo>
                      <a:lnTo>
                        <a:pt x="206" y="0"/>
                      </a:lnTo>
                      <a:lnTo>
                        <a:pt x="299" y="0"/>
                      </a:lnTo>
                      <a:lnTo>
                        <a:pt x="367" y="0"/>
                      </a:lnTo>
                      <a:lnTo>
                        <a:pt x="448" y="34"/>
                      </a:lnTo>
                      <a:lnTo>
                        <a:pt x="530" y="138"/>
                      </a:lnTo>
                      <a:lnTo>
                        <a:pt x="597" y="255"/>
                      </a:lnTo>
                      <a:lnTo>
                        <a:pt x="597" y="394"/>
                      </a:lnTo>
                      <a:lnTo>
                        <a:pt x="564" y="498"/>
                      </a:lnTo>
                      <a:lnTo>
                        <a:pt x="367" y="464"/>
                      </a:lnTo>
                      <a:lnTo>
                        <a:pt x="265" y="452"/>
                      </a:lnTo>
                      <a:lnTo>
                        <a:pt x="138" y="394"/>
                      </a:lnTo>
                      <a:lnTo>
                        <a:pt x="0" y="3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0" name="AutoShape 86"/>
                <p:cNvSpPr>
                  <a:spLocks/>
                </p:cNvSpPr>
                <p:nvPr/>
              </p:nvSpPr>
              <p:spPr bwMode="auto">
                <a:xfrm flipH="1">
                  <a:off x="4514" y="903"/>
                  <a:ext cx="173" cy="349"/>
                </a:xfrm>
                <a:custGeom>
                  <a:avLst/>
                  <a:gdLst>
                    <a:gd name="T0" fmla="*/ 0 w 240"/>
                    <a:gd name="T1" fmla="*/ 295 h 453"/>
                    <a:gd name="T2" fmla="*/ 34 w 240"/>
                    <a:gd name="T3" fmla="*/ 180 h 453"/>
                    <a:gd name="T4" fmla="*/ 120 w 240"/>
                    <a:gd name="T5" fmla="*/ 36 h 453"/>
                    <a:gd name="T6" fmla="*/ 147 w 240"/>
                    <a:gd name="T7" fmla="*/ 0 h 453"/>
                    <a:gd name="T8" fmla="*/ 173 w 240"/>
                    <a:gd name="T9" fmla="*/ 143 h 453"/>
                    <a:gd name="T10" fmla="*/ 138 w 240"/>
                    <a:gd name="T11" fmla="*/ 277 h 453"/>
                    <a:gd name="T12" fmla="*/ 130 w 240"/>
                    <a:gd name="T13" fmla="*/ 349 h 453"/>
                    <a:gd name="T14" fmla="*/ 44 w 240"/>
                    <a:gd name="T15" fmla="*/ 349 h 453"/>
                    <a:gd name="T16" fmla="*/ 0 w 240"/>
                    <a:gd name="T17" fmla="*/ 295 h 45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40"/>
                    <a:gd name="T28" fmla="*/ 0 h 453"/>
                    <a:gd name="T29" fmla="*/ 240 w 240"/>
                    <a:gd name="T30" fmla="*/ 453 h 45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40" h="453">
                      <a:moveTo>
                        <a:pt x="0" y="383"/>
                      </a:moveTo>
                      <a:lnTo>
                        <a:pt x="47" y="233"/>
                      </a:lnTo>
                      <a:lnTo>
                        <a:pt x="167" y="47"/>
                      </a:lnTo>
                      <a:lnTo>
                        <a:pt x="204" y="0"/>
                      </a:lnTo>
                      <a:lnTo>
                        <a:pt x="240" y="186"/>
                      </a:lnTo>
                      <a:lnTo>
                        <a:pt x="192" y="360"/>
                      </a:lnTo>
                      <a:lnTo>
                        <a:pt x="181" y="453"/>
                      </a:lnTo>
                      <a:lnTo>
                        <a:pt x="61" y="453"/>
                      </a:lnTo>
                      <a:lnTo>
                        <a:pt x="0" y="383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1" name="AutoShape 87"/>
                <p:cNvSpPr>
                  <a:spLocks/>
                </p:cNvSpPr>
                <p:nvPr/>
              </p:nvSpPr>
              <p:spPr bwMode="auto">
                <a:xfrm flipH="1">
                  <a:off x="4305" y="593"/>
                  <a:ext cx="447" cy="315"/>
                </a:xfrm>
                <a:custGeom>
                  <a:avLst/>
                  <a:gdLst>
                    <a:gd name="T0" fmla="*/ 232 w 621"/>
                    <a:gd name="T1" fmla="*/ 163 h 408"/>
                    <a:gd name="T2" fmla="*/ 116 w 621"/>
                    <a:gd name="T3" fmla="*/ 152 h 408"/>
                    <a:gd name="T4" fmla="*/ 33 w 621"/>
                    <a:gd name="T5" fmla="*/ 109 h 408"/>
                    <a:gd name="T6" fmla="*/ 0 w 621"/>
                    <a:gd name="T7" fmla="*/ 72 h 408"/>
                    <a:gd name="T8" fmla="*/ 33 w 621"/>
                    <a:gd name="T9" fmla="*/ 8 h 408"/>
                    <a:gd name="T10" fmla="*/ 91 w 621"/>
                    <a:gd name="T11" fmla="*/ 0 h 408"/>
                    <a:gd name="T12" fmla="*/ 157 w 621"/>
                    <a:gd name="T13" fmla="*/ 0 h 408"/>
                    <a:gd name="T14" fmla="*/ 207 w 621"/>
                    <a:gd name="T15" fmla="*/ 80 h 408"/>
                    <a:gd name="T16" fmla="*/ 290 w 621"/>
                    <a:gd name="T17" fmla="*/ 152 h 408"/>
                    <a:gd name="T18" fmla="*/ 364 w 621"/>
                    <a:gd name="T19" fmla="*/ 163 h 408"/>
                    <a:gd name="T20" fmla="*/ 438 w 621"/>
                    <a:gd name="T21" fmla="*/ 206 h 408"/>
                    <a:gd name="T22" fmla="*/ 447 w 621"/>
                    <a:gd name="T23" fmla="*/ 306 h 408"/>
                    <a:gd name="T24" fmla="*/ 398 w 621"/>
                    <a:gd name="T25" fmla="*/ 315 h 408"/>
                    <a:gd name="T26" fmla="*/ 299 w 621"/>
                    <a:gd name="T27" fmla="*/ 278 h 408"/>
                    <a:gd name="T28" fmla="*/ 232 w 621"/>
                    <a:gd name="T29" fmla="*/ 163 h 40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21"/>
                    <a:gd name="T46" fmla="*/ 0 h 408"/>
                    <a:gd name="T47" fmla="*/ 621 w 621"/>
                    <a:gd name="T48" fmla="*/ 408 h 408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21" h="408">
                      <a:moveTo>
                        <a:pt x="322" y="211"/>
                      </a:moveTo>
                      <a:lnTo>
                        <a:pt x="161" y="197"/>
                      </a:lnTo>
                      <a:lnTo>
                        <a:pt x="46" y="141"/>
                      </a:lnTo>
                      <a:lnTo>
                        <a:pt x="0" y="93"/>
                      </a:lnTo>
                      <a:lnTo>
                        <a:pt x="46" y="11"/>
                      </a:lnTo>
                      <a:lnTo>
                        <a:pt x="127" y="0"/>
                      </a:lnTo>
                      <a:lnTo>
                        <a:pt x="218" y="0"/>
                      </a:lnTo>
                      <a:lnTo>
                        <a:pt x="288" y="104"/>
                      </a:lnTo>
                      <a:lnTo>
                        <a:pt x="403" y="197"/>
                      </a:lnTo>
                      <a:lnTo>
                        <a:pt x="505" y="211"/>
                      </a:lnTo>
                      <a:lnTo>
                        <a:pt x="609" y="267"/>
                      </a:lnTo>
                      <a:lnTo>
                        <a:pt x="621" y="396"/>
                      </a:lnTo>
                      <a:lnTo>
                        <a:pt x="553" y="408"/>
                      </a:lnTo>
                      <a:lnTo>
                        <a:pt x="415" y="360"/>
                      </a:lnTo>
                      <a:lnTo>
                        <a:pt x="322" y="2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2" name="AutoShape 88"/>
                <p:cNvSpPr>
                  <a:spLocks/>
                </p:cNvSpPr>
                <p:nvPr/>
              </p:nvSpPr>
              <p:spPr bwMode="auto">
                <a:xfrm flipH="1">
                  <a:off x="4274" y="576"/>
                  <a:ext cx="574" cy="729"/>
                </a:xfrm>
                <a:custGeom>
                  <a:avLst/>
                  <a:gdLst>
                    <a:gd name="T0" fmla="*/ 0 w 797"/>
                    <a:gd name="T1" fmla="*/ 491 h 944"/>
                    <a:gd name="T2" fmla="*/ 189 w 797"/>
                    <a:gd name="T3" fmla="*/ 290 h 944"/>
                    <a:gd name="T4" fmla="*/ 311 w 797"/>
                    <a:gd name="T5" fmla="*/ 229 h 944"/>
                    <a:gd name="T6" fmla="*/ 164 w 797"/>
                    <a:gd name="T7" fmla="*/ 175 h 944"/>
                    <a:gd name="T8" fmla="*/ 73 w 797"/>
                    <a:gd name="T9" fmla="*/ 61 h 944"/>
                    <a:gd name="T10" fmla="*/ 222 w 797"/>
                    <a:gd name="T11" fmla="*/ 0 h 944"/>
                    <a:gd name="T12" fmla="*/ 181 w 797"/>
                    <a:gd name="T13" fmla="*/ 35 h 944"/>
                    <a:gd name="T14" fmla="*/ 130 w 797"/>
                    <a:gd name="T15" fmla="*/ 96 h 944"/>
                    <a:gd name="T16" fmla="*/ 271 w 797"/>
                    <a:gd name="T17" fmla="*/ 157 h 944"/>
                    <a:gd name="T18" fmla="*/ 295 w 797"/>
                    <a:gd name="T19" fmla="*/ 104 h 944"/>
                    <a:gd name="T20" fmla="*/ 320 w 797"/>
                    <a:gd name="T21" fmla="*/ 87 h 944"/>
                    <a:gd name="T22" fmla="*/ 452 w 797"/>
                    <a:gd name="T23" fmla="*/ 148 h 944"/>
                    <a:gd name="T24" fmla="*/ 557 w 797"/>
                    <a:gd name="T25" fmla="*/ 246 h 944"/>
                    <a:gd name="T26" fmla="*/ 517 w 797"/>
                    <a:gd name="T27" fmla="*/ 342 h 944"/>
                    <a:gd name="T28" fmla="*/ 517 w 797"/>
                    <a:gd name="T29" fmla="*/ 290 h 944"/>
                    <a:gd name="T30" fmla="*/ 468 w 797"/>
                    <a:gd name="T31" fmla="*/ 202 h 944"/>
                    <a:gd name="T32" fmla="*/ 368 w 797"/>
                    <a:gd name="T33" fmla="*/ 194 h 944"/>
                    <a:gd name="T34" fmla="*/ 459 w 797"/>
                    <a:gd name="T35" fmla="*/ 290 h 944"/>
                    <a:gd name="T36" fmla="*/ 426 w 797"/>
                    <a:gd name="T37" fmla="*/ 307 h 944"/>
                    <a:gd name="T38" fmla="*/ 328 w 797"/>
                    <a:gd name="T39" fmla="*/ 281 h 944"/>
                    <a:gd name="T40" fmla="*/ 368 w 797"/>
                    <a:gd name="T41" fmla="*/ 351 h 944"/>
                    <a:gd name="T42" fmla="*/ 468 w 797"/>
                    <a:gd name="T43" fmla="*/ 482 h 944"/>
                    <a:gd name="T44" fmla="*/ 459 w 797"/>
                    <a:gd name="T45" fmla="*/ 685 h 944"/>
                    <a:gd name="T46" fmla="*/ 189 w 797"/>
                    <a:gd name="T47" fmla="*/ 676 h 944"/>
                    <a:gd name="T48" fmla="*/ 130 w 797"/>
                    <a:gd name="T49" fmla="*/ 589 h 944"/>
                    <a:gd name="T50" fmla="*/ 401 w 797"/>
                    <a:gd name="T51" fmla="*/ 659 h 944"/>
                    <a:gd name="T52" fmla="*/ 435 w 797"/>
                    <a:gd name="T53" fmla="*/ 598 h 944"/>
                    <a:gd name="T54" fmla="*/ 385 w 797"/>
                    <a:gd name="T55" fmla="*/ 439 h 944"/>
                    <a:gd name="T56" fmla="*/ 352 w 797"/>
                    <a:gd name="T57" fmla="*/ 482 h 944"/>
                    <a:gd name="T58" fmla="*/ 303 w 797"/>
                    <a:gd name="T59" fmla="*/ 500 h 944"/>
                    <a:gd name="T60" fmla="*/ 238 w 797"/>
                    <a:gd name="T61" fmla="*/ 473 h 944"/>
                    <a:gd name="T62" fmla="*/ 189 w 797"/>
                    <a:gd name="T63" fmla="*/ 447 h 944"/>
                    <a:gd name="T64" fmla="*/ 213 w 797"/>
                    <a:gd name="T65" fmla="*/ 342 h 944"/>
                    <a:gd name="T66" fmla="*/ 89 w 797"/>
                    <a:gd name="T67" fmla="*/ 412 h 944"/>
                    <a:gd name="T68" fmla="*/ 49 w 797"/>
                    <a:gd name="T69" fmla="*/ 534 h 944"/>
                    <a:gd name="T70" fmla="*/ 8 w 797"/>
                    <a:gd name="T71" fmla="*/ 598 h 94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97"/>
                    <a:gd name="T109" fmla="*/ 0 h 944"/>
                    <a:gd name="T110" fmla="*/ 797 w 797"/>
                    <a:gd name="T111" fmla="*/ 944 h 94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97" h="944">
                      <a:moveTo>
                        <a:pt x="11" y="774"/>
                      </a:moveTo>
                      <a:lnTo>
                        <a:pt x="0" y="636"/>
                      </a:lnTo>
                      <a:lnTo>
                        <a:pt x="79" y="489"/>
                      </a:lnTo>
                      <a:lnTo>
                        <a:pt x="262" y="375"/>
                      </a:lnTo>
                      <a:lnTo>
                        <a:pt x="387" y="375"/>
                      </a:lnTo>
                      <a:lnTo>
                        <a:pt x="432" y="296"/>
                      </a:lnTo>
                      <a:lnTo>
                        <a:pt x="353" y="262"/>
                      </a:lnTo>
                      <a:lnTo>
                        <a:pt x="228" y="226"/>
                      </a:lnTo>
                      <a:lnTo>
                        <a:pt x="136" y="181"/>
                      </a:lnTo>
                      <a:lnTo>
                        <a:pt x="102" y="79"/>
                      </a:lnTo>
                      <a:lnTo>
                        <a:pt x="181" y="0"/>
                      </a:lnTo>
                      <a:lnTo>
                        <a:pt x="308" y="0"/>
                      </a:lnTo>
                      <a:lnTo>
                        <a:pt x="376" y="56"/>
                      </a:lnTo>
                      <a:lnTo>
                        <a:pt x="251" y="45"/>
                      </a:lnTo>
                      <a:lnTo>
                        <a:pt x="181" y="56"/>
                      </a:lnTo>
                      <a:lnTo>
                        <a:pt x="181" y="124"/>
                      </a:lnTo>
                      <a:lnTo>
                        <a:pt x="262" y="169"/>
                      </a:lnTo>
                      <a:lnTo>
                        <a:pt x="376" y="203"/>
                      </a:lnTo>
                      <a:lnTo>
                        <a:pt x="432" y="203"/>
                      </a:lnTo>
                      <a:lnTo>
                        <a:pt x="410" y="135"/>
                      </a:lnTo>
                      <a:lnTo>
                        <a:pt x="387" y="90"/>
                      </a:lnTo>
                      <a:lnTo>
                        <a:pt x="444" y="113"/>
                      </a:lnTo>
                      <a:lnTo>
                        <a:pt x="511" y="192"/>
                      </a:lnTo>
                      <a:lnTo>
                        <a:pt x="627" y="192"/>
                      </a:lnTo>
                      <a:lnTo>
                        <a:pt x="729" y="215"/>
                      </a:lnTo>
                      <a:lnTo>
                        <a:pt x="774" y="319"/>
                      </a:lnTo>
                      <a:lnTo>
                        <a:pt x="797" y="409"/>
                      </a:lnTo>
                      <a:lnTo>
                        <a:pt x="718" y="443"/>
                      </a:lnTo>
                      <a:lnTo>
                        <a:pt x="661" y="432"/>
                      </a:lnTo>
                      <a:lnTo>
                        <a:pt x="718" y="375"/>
                      </a:lnTo>
                      <a:lnTo>
                        <a:pt x="718" y="307"/>
                      </a:lnTo>
                      <a:lnTo>
                        <a:pt x="650" y="262"/>
                      </a:lnTo>
                      <a:lnTo>
                        <a:pt x="545" y="251"/>
                      </a:lnTo>
                      <a:lnTo>
                        <a:pt x="511" y="251"/>
                      </a:lnTo>
                      <a:lnTo>
                        <a:pt x="545" y="319"/>
                      </a:lnTo>
                      <a:lnTo>
                        <a:pt x="638" y="375"/>
                      </a:lnTo>
                      <a:lnTo>
                        <a:pt x="684" y="375"/>
                      </a:lnTo>
                      <a:lnTo>
                        <a:pt x="591" y="398"/>
                      </a:lnTo>
                      <a:lnTo>
                        <a:pt x="500" y="364"/>
                      </a:lnTo>
                      <a:lnTo>
                        <a:pt x="455" y="364"/>
                      </a:lnTo>
                      <a:lnTo>
                        <a:pt x="444" y="409"/>
                      </a:lnTo>
                      <a:lnTo>
                        <a:pt x="511" y="455"/>
                      </a:lnTo>
                      <a:lnTo>
                        <a:pt x="579" y="500"/>
                      </a:lnTo>
                      <a:lnTo>
                        <a:pt x="650" y="624"/>
                      </a:lnTo>
                      <a:lnTo>
                        <a:pt x="661" y="763"/>
                      </a:lnTo>
                      <a:lnTo>
                        <a:pt x="638" y="887"/>
                      </a:lnTo>
                      <a:lnTo>
                        <a:pt x="616" y="944"/>
                      </a:lnTo>
                      <a:lnTo>
                        <a:pt x="262" y="876"/>
                      </a:lnTo>
                      <a:lnTo>
                        <a:pt x="113" y="774"/>
                      </a:lnTo>
                      <a:lnTo>
                        <a:pt x="181" y="763"/>
                      </a:lnTo>
                      <a:lnTo>
                        <a:pt x="308" y="830"/>
                      </a:lnTo>
                      <a:lnTo>
                        <a:pt x="557" y="853"/>
                      </a:lnTo>
                      <a:lnTo>
                        <a:pt x="579" y="853"/>
                      </a:lnTo>
                      <a:lnTo>
                        <a:pt x="604" y="774"/>
                      </a:lnTo>
                      <a:lnTo>
                        <a:pt x="591" y="670"/>
                      </a:lnTo>
                      <a:lnTo>
                        <a:pt x="534" y="568"/>
                      </a:lnTo>
                      <a:lnTo>
                        <a:pt x="466" y="489"/>
                      </a:lnTo>
                      <a:lnTo>
                        <a:pt x="489" y="624"/>
                      </a:lnTo>
                      <a:lnTo>
                        <a:pt x="410" y="797"/>
                      </a:lnTo>
                      <a:lnTo>
                        <a:pt x="421" y="647"/>
                      </a:lnTo>
                      <a:lnTo>
                        <a:pt x="410" y="477"/>
                      </a:lnTo>
                      <a:lnTo>
                        <a:pt x="330" y="613"/>
                      </a:lnTo>
                      <a:lnTo>
                        <a:pt x="262" y="740"/>
                      </a:lnTo>
                      <a:lnTo>
                        <a:pt x="262" y="579"/>
                      </a:lnTo>
                      <a:lnTo>
                        <a:pt x="364" y="455"/>
                      </a:lnTo>
                      <a:lnTo>
                        <a:pt x="296" y="443"/>
                      </a:lnTo>
                      <a:lnTo>
                        <a:pt x="192" y="477"/>
                      </a:lnTo>
                      <a:lnTo>
                        <a:pt x="124" y="534"/>
                      </a:lnTo>
                      <a:lnTo>
                        <a:pt x="68" y="624"/>
                      </a:lnTo>
                      <a:lnTo>
                        <a:pt x="68" y="692"/>
                      </a:lnTo>
                      <a:lnTo>
                        <a:pt x="102" y="704"/>
                      </a:lnTo>
                      <a:lnTo>
                        <a:pt x="11" y="774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</p:grpSp>
          <p:sp>
            <p:nvSpPr>
              <p:cNvPr id="164935" name="Text Box 71"/>
              <p:cNvSpPr txBox="1">
                <a:spLocks noChangeArrowheads="1"/>
              </p:cNvSpPr>
              <p:nvPr/>
            </p:nvSpPr>
            <p:spPr bwMode="auto">
              <a:xfrm>
                <a:off x="737" y="2246"/>
                <a:ext cx="533" cy="40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lIns="274320" rIns="27432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tabLst>
                    <a:tab pos="858838" algn="l"/>
                  </a:tabLst>
                </a:pPr>
                <a:r>
                  <a:rPr lang="en-US" sz="4000" b="1">
                    <a:latin typeface="Arial" charset="0"/>
                  </a:rPr>
                  <a:t>+</a:t>
                </a:r>
              </a:p>
            </p:txBody>
          </p:sp>
          <p:sp>
            <p:nvSpPr>
              <p:cNvPr id="164936" name="Text Box 72"/>
              <p:cNvSpPr txBox="1">
                <a:spLocks noChangeArrowheads="1"/>
              </p:cNvSpPr>
              <p:nvPr/>
            </p:nvSpPr>
            <p:spPr bwMode="auto">
              <a:xfrm>
                <a:off x="1588" y="2211"/>
                <a:ext cx="533" cy="40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lIns="274320" rIns="27432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tabLst>
                    <a:tab pos="858838" algn="l"/>
                  </a:tabLst>
                </a:pPr>
                <a:r>
                  <a:rPr lang="en-US" sz="4000" b="1">
                    <a:latin typeface="Arial" charset="0"/>
                  </a:rPr>
                  <a:t>+</a:t>
                </a:r>
              </a:p>
            </p:txBody>
          </p:sp>
          <p:sp>
            <p:nvSpPr>
              <p:cNvPr id="164937" name="Text Box 73"/>
              <p:cNvSpPr txBox="1">
                <a:spLocks noChangeArrowheads="1"/>
              </p:cNvSpPr>
              <p:nvPr/>
            </p:nvSpPr>
            <p:spPr bwMode="auto">
              <a:xfrm>
                <a:off x="2362" y="1914"/>
                <a:ext cx="559" cy="74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lIns="274320" rIns="27432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tabLst>
                    <a:tab pos="858838" algn="l"/>
                  </a:tabLst>
                </a:pPr>
                <a:r>
                  <a:rPr lang="en-US" sz="8000" b="1">
                    <a:latin typeface="Arial" charset="0"/>
                  </a:rPr>
                  <a:t>)</a:t>
                </a:r>
              </a:p>
            </p:txBody>
          </p:sp>
          <p:sp>
            <p:nvSpPr>
              <p:cNvPr id="164938" name="Text Box 74"/>
              <p:cNvSpPr txBox="1">
                <a:spLocks noChangeArrowheads="1"/>
              </p:cNvSpPr>
              <p:nvPr/>
            </p:nvSpPr>
            <p:spPr bwMode="auto">
              <a:xfrm>
                <a:off x="3421" y="2198"/>
                <a:ext cx="533" cy="40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lIns="274320" rIns="27432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tabLst>
                    <a:tab pos="858838" algn="l"/>
                  </a:tabLst>
                </a:pPr>
                <a:r>
                  <a:rPr lang="en-US" sz="4000" b="1">
                    <a:latin typeface="Arial" charset="0"/>
                  </a:rPr>
                  <a:t>+</a:t>
                </a:r>
              </a:p>
            </p:txBody>
          </p:sp>
          <p:sp>
            <p:nvSpPr>
              <p:cNvPr id="164939" name="Text Box 75"/>
              <p:cNvSpPr txBox="1">
                <a:spLocks noChangeArrowheads="1"/>
              </p:cNvSpPr>
              <p:nvPr/>
            </p:nvSpPr>
            <p:spPr bwMode="auto">
              <a:xfrm>
                <a:off x="2694" y="1914"/>
                <a:ext cx="559" cy="74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lIns="274320" rIns="27432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tabLst>
                    <a:tab pos="858838" algn="l"/>
                  </a:tabLst>
                </a:pPr>
                <a:r>
                  <a:rPr lang="en-US" sz="8000" b="1" dirty="0">
                    <a:latin typeface="Arial" charset="0"/>
                  </a:rPr>
                  <a:t>(</a:t>
                </a:r>
              </a:p>
            </p:txBody>
          </p:sp>
          <p:sp>
            <p:nvSpPr>
              <p:cNvPr id="164940" name="Text Box 76"/>
              <p:cNvSpPr txBox="1">
                <a:spLocks noChangeArrowheads="1"/>
              </p:cNvSpPr>
              <p:nvPr/>
            </p:nvSpPr>
            <p:spPr bwMode="auto">
              <a:xfrm>
                <a:off x="4100" y="1885"/>
                <a:ext cx="1111" cy="74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lIns="274320" rIns="27432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tabLst>
                    <a:tab pos="858838" algn="l"/>
                  </a:tabLst>
                </a:pPr>
                <a:r>
                  <a:rPr lang="en-US" sz="8000" b="1">
                    <a:latin typeface="Arial" charset="0"/>
                  </a:rPr>
                  <a:t>) =</a:t>
                </a:r>
              </a:p>
            </p:txBody>
          </p:sp>
          <p:grpSp>
            <p:nvGrpSpPr>
              <p:cNvPr id="164941" name="Group 77"/>
              <p:cNvGrpSpPr>
                <a:grpSpLocks/>
              </p:cNvGrpSpPr>
              <p:nvPr/>
            </p:nvGrpSpPr>
            <p:grpSpPr bwMode="auto">
              <a:xfrm rot="19892288" flipH="1">
                <a:off x="3133" y="1976"/>
                <a:ext cx="460" cy="645"/>
                <a:chOff x="1252" y="1766"/>
                <a:chExt cx="788" cy="1198"/>
              </a:xfrm>
            </p:grpSpPr>
            <p:sp>
              <p:nvSpPr>
                <p:cNvPr id="515115" name="AutoShape 82"/>
                <p:cNvSpPr>
                  <a:spLocks/>
                </p:cNvSpPr>
                <p:nvPr/>
              </p:nvSpPr>
              <p:spPr bwMode="auto">
                <a:xfrm>
                  <a:off x="1252" y="1766"/>
                  <a:ext cx="788" cy="1198"/>
                </a:xfrm>
                <a:custGeom>
                  <a:avLst/>
                  <a:gdLst>
                    <a:gd name="T0" fmla="*/ 297 w 788"/>
                    <a:gd name="T1" fmla="*/ 215 h 1198"/>
                    <a:gd name="T2" fmla="*/ 491 w 788"/>
                    <a:gd name="T3" fmla="*/ 453 h 1198"/>
                    <a:gd name="T4" fmla="*/ 697 w 788"/>
                    <a:gd name="T5" fmla="*/ 722 h 1198"/>
                    <a:gd name="T6" fmla="*/ 788 w 788"/>
                    <a:gd name="T7" fmla="*/ 869 h 1198"/>
                    <a:gd name="T8" fmla="*/ 675 w 788"/>
                    <a:gd name="T9" fmla="*/ 1198 h 1198"/>
                    <a:gd name="T10" fmla="*/ 376 w 788"/>
                    <a:gd name="T11" fmla="*/ 1051 h 1198"/>
                    <a:gd name="T12" fmla="*/ 308 w 788"/>
                    <a:gd name="T13" fmla="*/ 654 h 1198"/>
                    <a:gd name="T14" fmla="*/ 251 w 788"/>
                    <a:gd name="T15" fmla="*/ 385 h 1198"/>
                    <a:gd name="T16" fmla="*/ 138 w 788"/>
                    <a:gd name="T17" fmla="*/ 260 h 1198"/>
                    <a:gd name="T18" fmla="*/ 0 w 788"/>
                    <a:gd name="T19" fmla="*/ 159 h 1198"/>
                    <a:gd name="T20" fmla="*/ 68 w 788"/>
                    <a:gd name="T21" fmla="*/ 34 h 1198"/>
                    <a:gd name="T22" fmla="*/ 263 w 788"/>
                    <a:gd name="T23" fmla="*/ 0 h 1198"/>
                    <a:gd name="T24" fmla="*/ 342 w 788"/>
                    <a:gd name="T25" fmla="*/ 57 h 1198"/>
                    <a:gd name="T26" fmla="*/ 297 w 788"/>
                    <a:gd name="T27" fmla="*/ 215 h 119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88"/>
                    <a:gd name="T43" fmla="*/ 0 h 1198"/>
                    <a:gd name="T44" fmla="*/ 788 w 788"/>
                    <a:gd name="T45" fmla="*/ 1198 h 119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88" h="1198">
                      <a:moveTo>
                        <a:pt x="297" y="215"/>
                      </a:moveTo>
                      <a:lnTo>
                        <a:pt x="491" y="453"/>
                      </a:lnTo>
                      <a:lnTo>
                        <a:pt x="697" y="722"/>
                      </a:lnTo>
                      <a:lnTo>
                        <a:pt x="788" y="869"/>
                      </a:lnTo>
                      <a:lnTo>
                        <a:pt x="675" y="1198"/>
                      </a:lnTo>
                      <a:lnTo>
                        <a:pt x="376" y="1051"/>
                      </a:lnTo>
                      <a:lnTo>
                        <a:pt x="308" y="654"/>
                      </a:lnTo>
                      <a:lnTo>
                        <a:pt x="251" y="385"/>
                      </a:lnTo>
                      <a:lnTo>
                        <a:pt x="138" y="260"/>
                      </a:lnTo>
                      <a:lnTo>
                        <a:pt x="0" y="159"/>
                      </a:lnTo>
                      <a:lnTo>
                        <a:pt x="68" y="34"/>
                      </a:lnTo>
                      <a:lnTo>
                        <a:pt x="263" y="0"/>
                      </a:lnTo>
                      <a:lnTo>
                        <a:pt x="342" y="57"/>
                      </a:lnTo>
                      <a:lnTo>
                        <a:pt x="297" y="215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515116" name="AutoShape 83"/>
                <p:cNvSpPr>
                  <a:spLocks/>
                </p:cNvSpPr>
                <p:nvPr/>
              </p:nvSpPr>
              <p:spPr bwMode="auto">
                <a:xfrm>
                  <a:off x="1304" y="1798"/>
                  <a:ext cx="267" cy="237"/>
                </a:xfrm>
                <a:custGeom>
                  <a:avLst/>
                  <a:gdLst>
                    <a:gd name="T0" fmla="*/ 143 w 267"/>
                    <a:gd name="T1" fmla="*/ 237 h 237"/>
                    <a:gd name="T2" fmla="*/ 0 w 267"/>
                    <a:gd name="T3" fmla="*/ 129 h 237"/>
                    <a:gd name="T4" fmla="*/ 18 w 267"/>
                    <a:gd name="T5" fmla="*/ 18 h 237"/>
                    <a:gd name="T6" fmla="*/ 213 w 267"/>
                    <a:gd name="T7" fmla="*/ 0 h 237"/>
                    <a:gd name="T8" fmla="*/ 267 w 267"/>
                    <a:gd name="T9" fmla="*/ 54 h 237"/>
                    <a:gd name="T10" fmla="*/ 143 w 267"/>
                    <a:gd name="T11" fmla="*/ 237 h 23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7"/>
                    <a:gd name="T19" fmla="*/ 0 h 237"/>
                    <a:gd name="T20" fmla="*/ 267 w 267"/>
                    <a:gd name="T21" fmla="*/ 237 h 23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7" h="237">
                      <a:moveTo>
                        <a:pt x="143" y="237"/>
                      </a:moveTo>
                      <a:lnTo>
                        <a:pt x="0" y="129"/>
                      </a:lnTo>
                      <a:lnTo>
                        <a:pt x="18" y="18"/>
                      </a:lnTo>
                      <a:lnTo>
                        <a:pt x="213" y="0"/>
                      </a:lnTo>
                      <a:lnTo>
                        <a:pt x="267" y="54"/>
                      </a:lnTo>
                      <a:lnTo>
                        <a:pt x="143" y="237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515117" name="AutoShape 84"/>
                <p:cNvSpPr>
                  <a:spLocks/>
                </p:cNvSpPr>
                <p:nvPr/>
              </p:nvSpPr>
              <p:spPr bwMode="auto">
                <a:xfrm>
                  <a:off x="1469" y="2017"/>
                  <a:ext cx="503" cy="888"/>
                </a:xfrm>
                <a:custGeom>
                  <a:avLst/>
                  <a:gdLst>
                    <a:gd name="T0" fmla="*/ 0 w 503"/>
                    <a:gd name="T1" fmla="*/ 34 h 888"/>
                    <a:gd name="T2" fmla="*/ 71 w 503"/>
                    <a:gd name="T3" fmla="*/ 0 h 888"/>
                    <a:gd name="T4" fmla="*/ 503 w 503"/>
                    <a:gd name="T5" fmla="*/ 598 h 888"/>
                    <a:gd name="T6" fmla="*/ 433 w 503"/>
                    <a:gd name="T7" fmla="*/ 888 h 888"/>
                    <a:gd name="T8" fmla="*/ 209 w 503"/>
                    <a:gd name="T9" fmla="*/ 768 h 888"/>
                    <a:gd name="T10" fmla="*/ 157 w 503"/>
                    <a:gd name="T11" fmla="*/ 496 h 888"/>
                    <a:gd name="T12" fmla="*/ 86 w 503"/>
                    <a:gd name="T13" fmla="*/ 204 h 888"/>
                    <a:gd name="T14" fmla="*/ 0 w 503"/>
                    <a:gd name="T15" fmla="*/ 34 h 8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03"/>
                    <a:gd name="T25" fmla="*/ 0 h 888"/>
                    <a:gd name="T26" fmla="*/ 503 w 503"/>
                    <a:gd name="T27" fmla="*/ 888 h 88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03" h="888">
                      <a:moveTo>
                        <a:pt x="0" y="34"/>
                      </a:moveTo>
                      <a:lnTo>
                        <a:pt x="71" y="0"/>
                      </a:lnTo>
                      <a:lnTo>
                        <a:pt x="503" y="598"/>
                      </a:lnTo>
                      <a:lnTo>
                        <a:pt x="433" y="888"/>
                      </a:lnTo>
                      <a:lnTo>
                        <a:pt x="209" y="768"/>
                      </a:lnTo>
                      <a:lnTo>
                        <a:pt x="157" y="496"/>
                      </a:lnTo>
                      <a:lnTo>
                        <a:pt x="86" y="20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64942" name="Group 78"/>
              <p:cNvGrpSpPr>
                <a:grpSpLocks/>
              </p:cNvGrpSpPr>
              <p:nvPr/>
            </p:nvGrpSpPr>
            <p:grpSpPr bwMode="auto">
              <a:xfrm rot="1369597">
                <a:off x="3765" y="1976"/>
                <a:ext cx="459" cy="645"/>
                <a:chOff x="1252" y="1766"/>
                <a:chExt cx="788" cy="1198"/>
              </a:xfrm>
            </p:grpSpPr>
            <p:sp>
              <p:nvSpPr>
                <p:cNvPr id="515119" name="AutoShape 79"/>
                <p:cNvSpPr>
                  <a:spLocks/>
                </p:cNvSpPr>
                <p:nvPr/>
              </p:nvSpPr>
              <p:spPr bwMode="grayWhite">
                <a:xfrm>
                  <a:off x="1252" y="1766"/>
                  <a:ext cx="788" cy="1198"/>
                </a:xfrm>
                <a:custGeom>
                  <a:avLst/>
                  <a:gdLst>
                    <a:gd name="T0" fmla="*/ 297 w 788"/>
                    <a:gd name="T1" fmla="*/ 215 h 1198"/>
                    <a:gd name="T2" fmla="*/ 491 w 788"/>
                    <a:gd name="T3" fmla="*/ 453 h 1198"/>
                    <a:gd name="T4" fmla="*/ 697 w 788"/>
                    <a:gd name="T5" fmla="*/ 722 h 1198"/>
                    <a:gd name="T6" fmla="*/ 788 w 788"/>
                    <a:gd name="T7" fmla="*/ 869 h 1198"/>
                    <a:gd name="T8" fmla="*/ 675 w 788"/>
                    <a:gd name="T9" fmla="*/ 1198 h 1198"/>
                    <a:gd name="T10" fmla="*/ 376 w 788"/>
                    <a:gd name="T11" fmla="*/ 1051 h 1198"/>
                    <a:gd name="T12" fmla="*/ 308 w 788"/>
                    <a:gd name="T13" fmla="*/ 654 h 1198"/>
                    <a:gd name="T14" fmla="*/ 251 w 788"/>
                    <a:gd name="T15" fmla="*/ 385 h 1198"/>
                    <a:gd name="T16" fmla="*/ 138 w 788"/>
                    <a:gd name="T17" fmla="*/ 260 h 1198"/>
                    <a:gd name="T18" fmla="*/ 0 w 788"/>
                    <a:gd name="T19" fmla="*/ 159 h 1198"/>
                    <a:gd name="T20" fmla="*/ 68 w 788"/>
                    <a:gd name="T21" fmla="*/ 34 h 1198"/>
                    <a:gd name="T22" fmla="*/ 263 w 788"/>
                    <a:gd name="T23" fmla="*/ 0 h 1198"/>
                    <a:gd name="T24" fmla="*/ 342 w 788"/>
                    <a:gd name="T25" fmla="*/ 57 h 1198"/>
                    <a:gd name="T26" fmla="*/ 297 w 788"/>
                    <a:gd name="T27" fmla="*/ 215 h 119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88"/>
                    <a:gd name="T43" fmla="*/ 0 h 1198"/>
                    <a:gd name="T44" fmla="*/ 788 w 788"/>
                    <a:gd name="T45" fmla="*/ 1198 h 119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88" h="1198">
                      <a:moveTo>
                        <a:pt x="297" y="215"/>
                      </a:moveTo>
                      <a:lnTo>
                        <a:pt x="491" y="453"/>
                      </a:lnTo>
                      <a:lnTo>
                        <a:pt x="697" y="722"/>
                      </a:lnTo>
                      <a:lnTo>
                        <a:pt x="788" y="869"/>
                      </a:lnTo>
                      <a:lnTo>
                        <a:pt x="675" y="1198"/>
                      </a:lnTo>
                      <a:lnTo>
                        <a:pt x="376" y="1051"/>
                      </a:lnTo>
                      <a:lnTo>
                        <a:pt x="308" y="654"/>
                      </a:lnTo>
                      <a:lnTo>
                        <a:pt x="251" y="385"/>
                      </a:lnTo>
                      <a:lnTo>
                        <a:pt x="138" y="260"/>
                      </a:lnTo>
                      <a:lnTo>
                        <a:pt x="0" y="159"/>
                      </a:lnTo>
                      <a:lnTo>
                        <a:pt x="68" y="34"/>
                      </a:lnTo>
                      <a:lnTo>
                        <a:pt x="263" y="0"/>
                      </a:lnTo>
                      <a:lnTo>
                        <a:pt x="342" y="57"/>
                      </a:lnTo>
                      <a:lnTo>
                        <a:pt x="297" y="215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515120" name="AutoShape 80"/>
                <p:cNvSpPr>
                  <a:spLocks/>
                </p:cNvSpPr>
                <p:nvPr/>
              </p:nvSpPr>
              <p:spPr bwMode="grayWhite">
                <a:xfrm>
                  <a:off x="1304" y="1798"/>
                  <a:ext cx="267" cy="237"/>
                </a:xfrm>
                <a:custGeom>
                  <a:avLst/>
                  <a:gdLst>
                    <a:gd name="T0" fmla="*/ 143 w 267"/>
                    <a:gd name="T1" fmla="*/ 237 h 237"/>
                    <a:gd name="T2" fmla="*/ 0 w 267"/>
                    <a:gd name="T3" fmla="*/ 129 h 237"/>
                    <a:gd name="T4" fmla="*/ 18 w 267"/>
                    <a:gd name="T5" fmla="*/ 18 h 237"/>
                    <a:gd name="T6" fmla="*/ 213 w 267"/>
                    <a:gd name="T7" fmla="*/ 0 h 237"/>
                    <a:gd name="T8" fmla="*/ 267 w 267"/>
                    <a:gd name="T9" fmla="*/ 54 h 237"/>
                    <a:gd name="T10" fmla="*/ 143 w 267"/>
                    <a:gd name="T11" fmla="*/ 237 h 23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7"/>
                    <a:gd name="T19" fmla="*/ 0 h 237"/>
                    <a:gd name="T20" fmla="*/ 267 w 267"/>
                    <a:gd name="T21" fmla="*/ 237 h 23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7" h="237">
                      <a:moveTo>
                        <a:pt x="143" y="237"/>
                      </a:moveTo>
                      <a:lnTo>
                        <a:pt x="0" y="129"/>
                      </a:lnTo>
                      <a:lnTo>
                        <a:pt x="18" y="18"/>
                      </a:lnTo>
                      <a:lnTo>
                        <a:pt x="213" y="0"/>
                      </a:lnTo>
                      <a:lnTo>
                        <a:pt x="267" y="54"/>
                      </a:lnTo>
                      <a:lnTo>
                        <a:pt x="143" y="237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515121" name="AutoShape 81"/>
                <p:cNvSpPr>
                  <a:spLocks/>
                </p:cNvSpPr>
                <p:nvPr/>
              </p:nvSpPr>
              <p:spPr bwMode="grayWhite">
                <a:xfrm>
                  <a:off x="1469" y="2017"/>
                  <a:ext cx="503" cy="888"/>
                </a:xfrm>
                <a:custGeom>
                  <a:avLst/>
                  <a:gdLst>
                    <a:gd name="T0" fmla="*/ 0 w 503"/>
                    <a:gd name="T1" fmla="*/ 34 h 888"/>
                    <a:gd name="T2" fmla="*/ 71 w 503"/>
                    <a:gd name="T3" fmla="*/ 0 h 888"/>
                    <a:gd name="T4" fmla="*/ 503 w 503"/>
                    <a:gd name="T5" fmla="*/ 598 h 888"/>
                    <a:gd name="T6" fmla="*/ 433 w 503"/>
                    <a:gd name="T7" fmla="*/ 888 h 888"/>
                    <a:gd name="T8" fmla="*/ 209 w 503"/>
                    <a:gd name="T9" fmla="*/ 768 h 888"/>
                    <a:gd name="T10" fmla="*/ 157 w 503"/>
                    <a:gd name="T11" fmla="*/ 496 h 888"/>
                    <a:gd name="T12" fmla="*/ 86 w 503"/>
                    <a:gd name="T13" fmla="*/ 204 h 888"/>
                    <a:gd name="T14" fmla="*/ 0 w 503"/>
                    <a:gd name="T15" fmla="*/ 34 h 8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03"/>
                    <a:gd name="T25" fmla="*/ 0 h 888"/>
                    <a:gd name="T26" fmla="*/ 503 w 503"/>
                    <a:gd name="T27" fmla="*/ 888 h 88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03" h="888">
                      <a:moveTo>
                        <a:pt x="0" y="34"/>
                      </a:moveTo>
                      <a:lnTo>
                        <a:pt x="71" y="0"/>
                      </a:lnTo>
                      <a:lnTo>
                        <a:pt x="503" y="598"/>
                      </a:lnTo>
                      <a:lnTo>
                        <a:pt x="433" y="888"/>
                      </a:lnTo>
                      <a:lnTo>
                        <a:pt x="209" y="768"/>
                      </a:lnTo>
                      <a:lnTo>
                        <a:pt x="157" y="496"/>
                      </a:lnTo>
                      <a:lnTo>
                        <a:pt x="86" y="20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latin typeface="Comic Sans MS" pitchFamily="66" charset="0"/>
                  </a:endParaRPr>
                </a:p>
              </p:txBody>
            </p:sp>
          </p:grpSp>
        </p:grpSp>
      </p:grp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173831" y="3048000"/>
            <a:ext cx="8796338" cy="1376363"/>
            <a:chOff x="140" y="3154"/>
            <a:chExt cx="5541" cy="867"/>
          </a:xfrm>
        </p:grpSpPr>
        <p:grpSp>
          <p:nvGrpSpPr>
            <p:cNvPr id="164871" name="Group 7"/>
            <p:cNvGrpSpPr>
              <a:grpSpLocks/>
            </p:cNvGrpSpPr>
            <p:nvPr/>
          </p:nvGrpSpPr>
          <p:grpSpPr bwMode="auto">
            <a:xfrm>
              <a:off x="1158" y="3322"/>
              <a:ext cx="465" cy="508"/>
              <a:chOff x="602" y="333"/>
              <a:chExt cx="574" cy="729"/>
            </a:xfrm>
          </p:grpSpPr>
          <p:sp>
            <p:nvSpPr>
              <p:cNvPr id="164926" name="AutoShape 62"/>
              <p:cNvSpPr>
                <a:spLocks/>
              </p:cNvSpPr>
              <p:nvPr/>
            </p:nvSpPr>
            <p:spPr bwMode="auto">
              <a:xfrm flipH="1">
                <a:off x="722" y="651"/>
                <a:ext cx="430" cy="385"/>
              </a:xfrm>
              <a:custGeom>
                <a:avLst/>
                <a:gdLst>
                  <a:gd name="T0" fmla="*/ 0 w 597"/>
                  <a:gd name="T1" fmla="*/ 241 h 498"/>
                  <a:gd name="T2" fmla="*/ 0 w 597"/>
                  <a:gd name="T3" fmla="*/ 187 h 498"/>
                  <a:gd name="T4" fmla="*/ 24 w 597"/>
                  <a:gd name="T5" fmla="*/ 107 h 498"/>
                  <a:gd name="T6" fmla="*/ 75 w 597"/>
                  <a:gd name="T7" fmla="*/ 54 h 498"/>
                  <a:gd name="T8" fmla="*/ 148 w 597"/>
                  <a:gd name="T9" fmla="*/ 0 h 498"/>
                  <a:gd name="T10" fmla="*/ 215 w 597"/>
                  <a:gd name="T11" fmla="*/ 0 h 498"/>
                  <a:gd name="T12" fmla="*/ 264 w 597"/>
                  <a:gd name="T13" fmla="*/ 0 h 498"/>
                  <a:gd name="T14" fmla="*/ 323 w 597"/>
                  <a:gd name="T15" fmla="*/ 26 h 498"/>
                  <a:gd name="T16" fmla="*/ 382 w 597"/>
                  <a:gd name="T17" fmla="*/ 107 h 498"/>
                  <a:gd name="T18" fmla="*/ 430 w 597"/>
                  <a:gd name="T19" fmla="*/ 197 h 498"/>
                  <a:gd name="T20" fmla="*/ 430 w 597"/>
                  <a:gd name="T21" fmla="*/ 305 h 498"/>
                  <a:gd name="T22" fmla="*/ 406 w 597"/>
                  <a:gd name="T23" fmla="*/ 385 h 498"/>
                  <a:gd name="T24" fmla="*/ 264 w 597"/>
                  <a:gd name="T25" fmla="*/ 359 h 498"/>
                  <a:gd name="T26" fmla="*/ 191 w 597"/>
                  <a:gd name="T27" fmla="*/ 349 h 498"/>
                  <a:gd name="T28" fmla="*/ 99 w 597"/>
                  <a:gd name="T29" fmla="*/ 305 h 498"/>
                  <a:gd name="T30" fmla="*/ 0 w 597"/>
                  <a:gd name="T31" fmla="*/ 241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CF0E3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7" name="AutoShape 63"/>
              <p:cNvSpPr>
                <a:spLocks/>
              </p:cNvSpPr>
              <p:nvPr/>
            </p:nvSpPr>
            <p:spPr bwMode="auto">
              <a:xfrm flipH="1">
                <a:off x="842" y="660"/>
                <a:ext cx="173" cy="349"/>
              </a:xfrm>
              <a:custGeom>
                <a:avLst/>
                <a:gdLst>
                  <a:gd name="T0" fmla="*/ 0 w 240"/>
                  <a:gd name="T1" fmla="*/ 295 h 453"/>
                  <a:gd name="T2" fmla="*/ 34 w 240"/>
                  <a:gd name="T3" fmla="*/ 180 h 453"/>
                  <a:gd name="T4" fmla="*/ 120 w 240"/>
                  <a:gd name="T5" fmla="*/ 36 h 453"/>
                  <a:gd name="T6" fmla="*/ 147 w 240"/>
                  <a:gd name="T7" fmla="*/ 0 h 453"/>
                  <a:gd name="T8" fmla="*/ 173 w 240"/>
                  <a:gd name="T9" fmla="*/ 143 h 453"/>
                  <a:gd name="T10" fmla="*/ 138 w 240"/>
                  <a:gd name="T11" fmla="*/ 277 h 453"/>
                  <a:gd name="T12" fmla="*/ 130 w 240"/>
                  <a:gd name="T13" fmla="*/ 349 h 453"/>
                  <a:gd name="T14" fmla="*/ 44 w 240"/>
                  <a:gd name="T15" fmla="*/ 349 h 453"/>
                  <a:gd name="T16" fmla="*/ 0 w 240"/>
                  <a:gd name="T17" fmla="*/ 295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8" name="AutoShape 64"/>
              <p:cNvSpPr>
                <a:spLocks/>
              </p:cNvSpPr>
              <p:nvPr/>
            </p:nvSpPr>
            <p:spPr bwMode="auto">
              <a:xfrm flipH="1">
                <a:off x="633" y="350"/>
                <a:ext cx="447" cy="315"/>
              </a:xfrm>
              <a:custGeom>
                <a:avLst/>
                <a:gdLst>
                  <a:gd name="T0" fmla="*/ 232 w 621"/>
                  <a:gd name="T1" fmla="*/ 163 h 408"/>
                  <a:gd name="T2" fmla="*/ 116 w 621"/>
                  <a:gd name="T3" fmla="*/ 152 h 408"/>
                  <a:gd name="T4" fmla="*/ 33 w 621"/>
                  <a:gd name="T5" fmla="*/ 109 h 408"/>
                  <a:gd name="T6" fmla="*/ 0 w 621"/>
                  <a:gd name="T7" fmla="*/ 72 h 408"/>
                  <a:gd name="T8" fmla="*/ 33 w 621"/>
                  <a:gd name="T9" fmla="*/ 8 h 408"/>
                  <a:gd name="T10" fmla="*/ 91 w 621"/>
                  <a:gd name="T11" fmla="*/ 0 h 408"/>
                  <a:gd name="T12" fmla="*/ 157 w 621"/>
                  <a:gd name="T13" fmla="*/ 0 h 408"/>
                  <a:gd name="T14" fmla="*/ 207 w 621"/>
                  <a:gd name="T15" fmla="*/ 80 h 408"/>
                  <a:gd name="T16" fmla="*/ 290 w 621"/>
                  <a:gd name="T17" fmla="*/ 152 h 408"/>
                  <a:gd name="T18" fmla="*/ 364 w 621"/>
                  <a:gd name="T19" fmla="*/ 163 h 408"/>
                  <a:gd name="T20" fmla="*/ 438 w 621"/>
                  <a:gd name="T21" fmla="*/ 206 h 408"/>
                  <a:gd name="T22" fmla="*/ 447 w 621"/>
                  <a:gd name="T23" fmla="*/ 306 h 408"/>
                  <a:gd name="T24" fmla="*/ 398 w 621"/>
                  <a:gd name="T25" fmla="*/ 315 h 408"/>
                  <a:gd name="T26" fmla="*/ 299 w 621"/>
                  <a:gd name="T27" fmla="*/ 278 h 408"/>
                  <a:gd name="T28" fmla="*/ 232 w 621"/>
                  <a:gd name="T29" fmla="*/ 163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9" name="AutoShape 65"/>
              <p:cNvSpPr>
                <a:spLocks/>
              </p:cNvSpPr>
              <p:nvPr/>
            </p:nvSpPr>
            <p:spPr bwMode="auto">
              <a:xfrm flipH="1">
                <a:off x="602" y="333"/>
                <a:ext cx="574" cy="729"/>
              </a:xfrm>
              <a:custGeom>
                <a:avLst/>
                <a:gdLst>
                  <a:gd name="T0" fmla="*/ 0 w 797"/>
                  <a:gd name="T1" fmla="*/ 491 h 944"/>
                  <a:gd name="T2" fmla="*/ 189 w 797"/>
                  <a:gd name="T3" fmla="*/ 290 h 944"/>
                  <a:gd name="T4" fmla="*/ 311 w 797"/>
                  <a:gd name="T5" fmla="*/ 229 h 944"/>
                  <a:gd name="T6" fmla="*/ 164 w 797"/>
                  <a:gd name="T7" fmla="*/ 175 h 944"/>
                  <a:gd name="T8" fmla="*/ 73 w 797"/>
                  <a:gd name="T9" fmla="*/ 61 h 944"/>
                  <a:gd name="T10" fmla="*/ 222 w 797"/>
                  <a:gd name="T11" fmla="*/ 0 h 944"/>
                  <a:gd name="T12" fmla="*/ 181 w 797"/>
                  <a:gd name="T13" fmla="*/ 35 h 944"/>
                  <a:gd name="T14" fmla="*/ 130 w 797"/>
                  <a:gd name="T15" fmla="*/ 96 h 944"/>
                  <a:gd name="T16" fmla="*/ 271 w 797"/>
                  <a:gd name="T17" fmla="*/ 157 h 944"/>
                  <a:gd name="T18" fmla="*/ 295 w 797"/>
                  <a:gd name="T19" fmla="*/ 104 h 944"/>
                  <a:gd name="T20" fmla="*/ 320 w 797"/>
                  <a:gd name="T21" fmla="*/ 87 h 944"/>
                  <a:gd name="T22" fmla="*/ 452 w 797"/>
                  <a:gd name="T23" fmla="*/ 148 h 944"/>
                  <a:gd name="T24" fmla="*/ 557 w 797"/>
                  <a:gd name="T25" fmla="*/ 246 h 944"/>
                  <a:gd name="T26" fmla="*/ 517 w 797"/>
                  <a:gd name="T27" fmla="*/ 342 h 944"/>
                  <a:gd name="T28" fmla="*/ 517 w 797"/>
                  <a:gd name="T29" fmla="*/ 290 h 944"/>
                  <a:gd name="T30" fmla="*/ 468 w 797"/>
                  <a:gd name="T31" fmla="*/ 202 h 944"/>
                  <a:gd name="T32" fmla="*/ 368 w 797"/>
                  <a:gd name="T33" fmla="*/ 194 h 944"/>
                  <a:gd name="T34" fmla="*/ 459 w 797"/>
                  <a:gd name="T35" fmla="*/ 290 h 944"/>
                  <a:gd name="T36" fmla="*/ 426 w 797"/>
                  <a:gd name="T37" fmla="*/ 307 h 944"/>
                  <a:gd name="T38" fmla="*/ 328 w 797"/>
                  <a:gd name="T39" fmla="*/ 281 h 944"/>
                  <a:gd name="T40" fmla="*/ 368 w 797"/>
                  <a:gd name="T41" fmla="*/ 351 h 944"/>
                  <a:gd name="T42" fmla="*/ 468 w 797"/>
                  <a:gd name="T43" fmla="*/ 482 h 944"/>
                  <a:gd name="T44" fmla="*/ 459 w 797"/>
                  <a:gd name="T45" fmla="*/ 685 h 944"/>
                  <a:gd name="T46" fmla="*/ 189 w 797"/>
                  <a:gd name="T47" fmla="*/ 676 h 944"/>
                  <a:gd name="T48" fmla="*/ 130 w 797"/>
                  <a:gd name="T49" fmla="*/ 589 h 944"/>
                  <a:gd name="T50" fmla="*/ 401 w 797"/>
                  <a:gd name="T51" fmla="*/ 659 h 944"/>
                  <a:gd name="T52" fmla="*/ 435 w 797"/>
                  <a:gd name="T53" fmla="*/ 598 h 944"/>
                  <a:gd name="T54" fmla="*/ 385 w 797"/>
                  <a:gd name="T55" fmla="*/ 439 h 944"/>
                  <a:gd name="T56" fmla="*/ 352 w 797"/>
                  <a:gd name="T57" fmla="*/ 482 h 944"/>
                  <a:gd name="T58" fmla="*/ 303 w 797"/>
                  <a:gd name="T59" fmla="*/ 500 h 944"/>
                  <a:gd name="T60" fmla="*/ 238 w 797"/>
                  <a:gd name="T61" fmla="*/ 473 h 944"/>
                  <a:gd name="T62" fmla="*/ 189 w 797"/>
                  <a:gd name="T63" fmla="*/ 447 h 944"/>
                  <a:gd name="T64" fmla="*/ 213 w 797"/>
                  <a:gd name="T65" fmla="*/ 342 h 944"/>
                  <a:gd name="T66" fmla="*/ 89 w 797"/>
                  <a:gd name="T67" fmla="*/ 412 h 944"/>
                  <a:gd name="T68" fmla="*/ 49 w 797"/>
                  <a:gd name="T69" fmla="*/ 534 h 944"/>
                  <a:gd name="T70" fmla="*/ 8 w 797"/>
                  <a:gd name="T71" fmla="*/ 598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4872" name="Group 8"/>
            <p:cNvGrpSpPr>
              <a:grpSpLocks/>
            </p:cNvGrpSpPr>
            <p:nvPr/>
          </p:nvGrpSpPr>
          <p:grpSpPr bwMode="auto">
            <a:xfrm>
              <a:off x="140" y="3345"/>
              <a:ext cx="465" cy="508"/>
              <a:chOff x="602" y="333"/>
              <a:chExt cx="574" cy="729"/>
            </a:xfrm>
          </p:grpSpPr>
          <p:sp>
            <p:nvSpPr>
              <p:cNvPr id="164922" name="AutoShape 58"/>
              <p:cNvSpPr>
                <a:spLocks/>
              </p:cNvSpPr>
              <p:nvPr/>
            </p:nvSpPr>
            <p:spPr bwMode="auto">
              <a:xfrm flipH="1">
                <a:off x="722" y="651"/>
                <a:ext cx="430" cy="385"/>
              </a:xfrm>
              <a:custGeom>
                <a:avLst/>
                <a:gdLst>
                  <a:gd name="T0" fmla="*/ 0 w 597"/>
                  <a:gd name="T1" fmla="*/ 241 h 498"/>
                  <a:gd name="T2" fmla="*/ 0 w 597"/>
                  <a:gd name="T3" fmla="*/ 187 h 498"/>
                  <a:gd name="T4" fmla="*/ 24 w 597"/>
                  <a:gd name="T5" fmla="*/ 107 h 498"/>
                  <a:gd name="T6" fmla="*/ 75 w 597"/>
                  <a:gd name="T7" fmla="*/ 54 h 498"/>
                  <a:gd name="T8" fmla="*/ 148 w 597"/>
                  <a:gd name="T9" fmla="*/ 0 h 498"/>
                  <a:gd name="T10" fmla="*/ 215 w 597"/>
                  <a:gd name="T11" fmla="*/ 0 h 498"/>
                  <a:gd name="T12" fmla="*/ 264 w 597"/>
                  <a:gd name="T13" fmla="*/ 0 h 498"/>
                  <a:gd name="T14" fmla="*/ 323 w 597"/>
                  <a:gd name="T15" fmla="*/ 26 h 498"/>
                  <a:gd name="T16" fmla="*/ 382 w 597"/>
                  <a:gd name="T17" fmla="*/ 107 h 498"/>
                  <a:gd name="T18" fmla="*/ 430 w 597"/>
                  <a:gd name="T19" fmla="*/ 197 h 498"/>
                  <a:gd name="T20" fmla="*/ 430 w 597"/>
                  <a:gd name="T21" fmla="*/ 305 h 498"/>
                  <a:gd name="T22" fmla="*/ 406 w 597"/>
                  <a:gd name="T23" fmla="*/ 385 h 498"/>
                  <a:gd name="T24" fmla="*/ 264 w 597"/>
                  <a:gd name="T25" fmla="*/ 359 h 498"/>
                  <a:gd name="T26" fmla="*/ 191 w 597"/>
                  <a:gd name="T27" fmla="*/ 349 h 498"/>
                  <a:gd name="T28" fmla="*/ 99 w 597"/>
                  <a:gd name="T29" fmla="*/ 305 h 498"/>
                  <a:gd name="T30" fmla="*/ 0 w 597"/>
                  <a:gd name="T31" fmla="*/ 241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CF0E3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3" name="AutoShape 59"/>
              <p:cNvSpPr>
                <a:spLocks/>
              </p:cNvSpPr>
              <p:nvPr/>
            </p:nvSpPr>
            <p:spPr bwMode="auto">
              <a:xfrm flipH="1">
                <a:off x="842" y="660"/>
                <a:ext cx="173" cy="349"/>
              </a:xfrm>
              <a:custGeom>
                <a:avLst/>
                <a:gdLst>
                  <a:gd name="T0" fmla="*/ 0 w 240"/>
                  <a:gd name="T1" fmla="*/ 295 h 453"/>
                  <a:gd name="T2" fmla="*/ 34 w 240"/>
                  <a:gd name="T3" fmla="*/ 180 h 453"/>
                  <a:gd name="T4" fmla="*/ 120 w 240"/>
                  <a:gd name="T5" fmla="*/ 36 h 453"/>
                  <a:gd name="T6" fmla="*/ 147 w 240"/>
                  <a:gd name="T7" fmla="*/ 0 h 453"/>
                  <a:gd name="T8" fmla="*/ 173 w 240"/>
                  <a:gd name="T9" fmla="*/ 143 h 453"/>
                  <a:gd name="T10" fmla="*/ 138 w 240"/>
                  <a:gd name="T11" fmla="*/ 277 h 453"/>
                  <a:gd name="T12" fmla="*/ 130 w 240"/>
                  <a:gd name="T13" fmla="*/ 349 h 453"/>
                  <a:gd name="T14" fmla="*/ 44 w 240"/>
                  <a:gd name="T15" fmla="*/ 349 h 453"/>
                  <a:gd name="T16" fmla="*/ 0 w 240"/>
                  <a:gd name="T17" fmla="*/ 295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4" name="AutoShape 60"/>
              <p:cNvSpPr>
                <a:spLocks/>
              </p:cNvSpPr>
              <p:nvPr/>
            </p:nvSpPr>
            <p:spPr bwMode="auto">
              <a:xfrm flipH="1">
                <a:off x="633" y="350"/>
                <a:ext cx="447" cy="315"/>
              </a:xfrm>
              <a:custGeom>
                <a:avLst/>
                <a:gdLst>
                  <a:gd name="T0" fmla="*/ 232 w 621"/>
                  <a:gd name="T1" fmla="*/ 163 h 408"/>
                  <a:gd name="T2" fmla="*/ 116 w 621"/>
                  <a:gd name="T3" fmla="*/ 152 h 408"/>
                  <a:gd name="T4" fmla="*/ 33 w 621"/>
                  <a:gd name="T5" fmla="*/ 109 h 408"/>
                  <a:gd name="T6" fmla="*/ 0 w 621"/>
                  <a:gd name="T7" fmla="*/ 72 h 408"/>
                  <a:gd name="T8" fmla="*/ 33 w 621"/>
                  <a:gd name="T9" fmla="*/ 8 h 408"/>
                  <a:gd name="T10" fmla="*/ 91 w 621"/>
                  <a:gd name="T11" fmla="*/ 0 h 408"/>
                  <a:gd name="T12" fmla="*/ 157 w 621"/>
                  <a:gd name="T13" fmla="*/ 0 h 408"/>
                  <a:gd name="T14" fmla="*/ 207 w 621"/>
                  <a:gd name="T15" fmla="*/ 80 h 408"/>
                  <a:gd name="T16" fmla="*/ 290 w 621"/>
                  <a:gd name="T17" fmla="*/ 152 h 408"/>
                  <a:gd name="T18" fmla="*/ 364 w 621"/>
                  <a:gd name="T19" fmla="*/ 163 h 408"/>
                  <a:gd name="T20" fmla="*/ 438 w 621"/>
                  <a:gd name="T21" fmla="*/ 206 h 408"/>
                  <a:gd name="T22" fmla="*/ 447 w 621"/>
                  <a:gd name="T23" fmla="*/ 306 h 408"/>
                  <a:gd name="T24" fmla="*/ 398 w 621"/>
                  <a:gd name="T25" fmla="*/ 315 h 408"/>
                  <a:gd name="T26" fmla="*/ 299 w 621"/>
                  <a:gd name="T27" fmla="*/ 278 h 408"/>
                  <a:gd name="T28" fmla="*/ 232 w 621"/>
                  <a:gd name="T29" fmla="*/ 163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5" name="AutoShape 61"/>
              <p:cNvSpPr>
                <a:spLocks/>
              </p:cNvSpPr>
              <p:nvPr/>
            </p:nvSpPr>
            <p:spPr bwMode="auto">
              <a:xfrm flipH="1">
                <a:off x="602" y="333"/>
                <a:ext cx="574" cy="729"/>
              </a:xfrm>
              <a:custGeom>
                <a:avLst/>
                <a:gdLst>
                  <a:gd name="T0" fmla="*/ 0 w 797"/>
                  <a:gd name="T1" fmla="*/ 491 h 944"/>
                  <a:gd name="T2" fmla="*/ 189 w 797"/>
                  <a:gd name="T3" fmla="*/ 290 h 944"/>
                  <a:gd name="T4" fmla="*/ 311 w 797"/>
                  <a:gd name="T5" fmla="*/ 229 h 944"/>
                  <a:gd name="T6" fmla="*/ 164 w 797"/>
                  <a:gd name="T7" fmla="*/ 175 h 944"/>
                  <a:gd name="T8" fmla="*/ 73 w 797"/>
                  <a:gd name="T9" fmla="*/ 61 h 944"/>
                  <a:gd name="T10" fmla="*/ 222 w 797"/>
                  <a:gd name="T11" fmla="*/ 0 h 944"/>
                  <a:gd name="T12" fmla="*/ 181 w 797"/>
                  <a:gd name="T13" fmla="*/ 35 h 944"/>
                  <a:gd name="T14" fmla="*/ 130 w 797"/>
                  <a:gd name="T15" fmla="*/ 96 h 944"/>
                  <a:gd name="T16" fmla="*/ 271 w 797"/>
                  <a:gd name="T17" fmla="*/ 157 h 944"/>
                  <a:gd name="T18" fmla="*/ 295 w 797"/>
                  <a:gd name="T19" fmla="*/ 104 h 944"/>
                  <a:gd name="T20" fmla="*/ 320 w 797"/>
                  <a:gd name="T21" fmla="*/ 87 h 944"/>
                  <a:gd name="T22" fmla="*/ 452 w 797"/>
                  <a:gd name="T23" fmla="*/ 148 h 944"/>
                  <a:gd name="T24" fmla="*/ 557 w 797"/>
                  <a:gd name="T25" fmla="*/ 246 h 944"/>
                  <a:gd name="T26" fmla="*/ 517 w 797"/>
                  <a:gd name="T27" fmla="*/ 342 h 944"/>
                  <a:gd name="T28" fmla="*/ 517 w 797"/>
                  <a:gd name="T29" fmla="*/ 290 h 944"/>
                  <a:gd name="T30" fmla="*/ 468 w 797"/>
                  <a:gd name="T31" fmla="*/ 202 h 944"/>
                  <a:gd name="T32" fmla="*/ 368 w 797"/>
                  <a:gd name="T33" fmla="*/ 194 h 944"/>
                  <a:gd name="T34" fmla="*/ 459 w 797"/>
                  <a:gd name="T35" fmla="*/ 290 h 944"/>
                  <a:gd name="T36" fmla="*/ 426 w 797"/>
                  <a:gd name="T37" fmla="*/ 307 h 944"/>
                  <a:gd name="T38" fmla="*/ 328 w 797"/>
                  <a:gd name="T39" fmla="*/ 281 h 944"/>
                  <a:gd name="T40" fmla="*/ 368 w 797"/>
                  <a:gd name="T41" fmla="*/ 351 h 944"/>
                  <a:gd name="T42" fmla="*/ 468 w 797"/>
                  <a:gd name="T43" fmla="*/ 482 h 944"/>
                  <a:gd name="T44" fmla="*/ 459 w 797"/>
                  <a:gd name="T45" fmla="*/ 685 h 944"/>
                  <a:gd name="T46" fmla="*/ 189 w 797"/>
                  <a:gd name="T47" fmla="*/ 676 h 944"/>
                  <a:gd name="T48" fmla="*/ 130 w 797"/>
                  <a:gd name="T49" fmla="*/ 589 h 944"/>
                  <a:gd name="T50" fmla="*/ 401 w 797"/>
                  <a:gd name="T51" fmla="*/ 659 h 944"/>
                  <a:gd name="T52" fmla="*/ 435 w 797"/>
                  <a:gd name="T53" fmla="*/ 598 h 944"/>
                  <a:gd name="T54" fmla="*/ 385 w 797"/>
                  <a:gd name="T55" fmla="*/ 439 h 944"/>
                  <a:gd name="T56" fmla="*/ 352 w 797"/>
                  <a:gd name="T57" fmla="*/ 482 h 944"/>
                  <a:gd name="T58" fmla="*/ 303 w 797"/>
                  <a:gd name="T59" fmla="*/ 500 h 944"/>
                  <a:gd name="T60" fmla="*/ 238 w 797"/>
                  <a:gd name="T61" fmla="*/ 473 h 944"/>
                  <a:gd name="T62" fmla="*/ 189 w 797"/>
                  <a:gd name="T63" fmla="*/ 447 h 944"/>
                  <a:gd name="T64" fmla="*/ 213 w 797"/>
                  <a:gd name="T65" fmla="*/ 342 h 944"/>
                  <a:gd name="T66" fmla="*/ 89 w 797"/>
                  <a:gd name="T67" fmla="*/ 412 h 944"/>
                  <a:gd name="T68" fmla="*/ 49 w 797"/>
                  <a:gd name="T69" fmla="*/ 534 h 944"/>
                  <a:gd name="T70" fmla="*/ 8 w 797"/>
                  <a:gd name="T71" fmla="*/ 598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4873" name="Group 9"/>
            <p:cNvGrpSpPr>
              <a:grpSpLocks/>
            </p:cNvGrpSpPr>
            <p:nvPr/>
          </p:nvGrpSpPr>
          <p:grpSpPr bwMode="auto">
            <a:xfrm>
              <a:off x="2969" y="3264"/>
              <a:ext cx="465" cy="508"/>
              <a:chOff x="2686" y="656"/>
              <a:chExt cx="574" cy="729"/>
            </a:xfrm>
          </p:grpSpPr>
          <p:sp>
            <p:nvSpPr>
              <p:cNvPr id="164918" name="AutoShape 54"/>
              <p:cNvSpPr>
                <a:spLocks/>
              </p:cNvSpPr>
              <p:nvPr/>
            </p:nvSpPr>
            <p:spPr bwMode="auto">
              <a:xfrm flipH="1">
                <a:off x="2806" y="974"/>
                <a:ext cx="430" cy="385"/>
              </a:xfrm>
              <a:custGeom>
                <a:avLst/>
                <a:gdLst>
                  <a:gd name="T0" fmla="*/ 0 w 597"/>
                  <a:gd name="T1" fmla="*/ 241 h 498"/>
                  <a:gd name="T2" fmla="*/ 0 w 597"/>
                  <a:gd name="T3" fmla="*/ 187 h 498"/>
                  <a:gd name="T4" fmla="*/ 24 w 597"/>
                  <a:gd name="T5" fmla="*/ 107 h 498"/>
                  <a:gd name="T6" fmla="*/ 75 w 597"/>
                  <a:gd name="T7" fmla="*/ 54 h 498"/>
                  <a:gd name="T8" fmla="*/ 148 w 597"/>
                  <a:gd name="T9" fmla="*/ 0 h 498"/>
                  <a:gd name="T10" fmla="*/ 215 w 597"/>
                  <a:gd name="T11" fmla="*/ 0 h 498"/>
                  <a:gd name="T12" fmla="*/ 264 w 597"/>
                  <a:gd name="T13" fmla="*/ 0 h 498"/>
                  <a:gd name="T14" fmla="*/ 323 w 597"/>
                  <a:gd name="T15" fmla="*/ 26 h 498"/>
                  <a:gd name="T16" fmla="*/ 382 w 597"/>
                  <a:gd name="T17" fmla="*/ 107 h 498"/>
                  <a:gd name="T18" fmla="*/ 430 w 597"/>
                  <a:gd name="T19" fmla="*/ 197 h 498"/>
                  <a:gd name="T20" fmla="*/ 430 w 597"/>
                  <a:gd name="T21" fmla="*/ 305 h 498"/>
                  <a:gd name="T22" fmla="*/ 406 w 597"/>
                  <a:gd name="T23" fmla="*/ 385 h 498"/>
                  <a:gd name="T24" fmla="*/ 264 w 597"/>
                  <a:gd name="T25" fmla="*/ 359 h 498"/>
                  <a:gd name="T26" fmla="*/ 191 w 597"/>
                  <a:gd name="T27" fmla="*/ 349 h 498"/>
                  <a:gd name="T28" fmla="*/ 99 w 597"/>
                  <a:gd name="T29" fmla="*/ 305 h 498"/>
                  <a:gd name="T30" fmla="*/ 0 w 597"/>
                  <a:gd name="T31" fmla="*/ 241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9" name="AutoShape 55"/>
              <p:cNvSpPr>
                <a:spLocks/>
              </p:cNvSpPr>
              <p:nvPr/>
            </p:nvSpPr>
            <p:spPr bwMode="auto">
              <a:xfrm flipH="1">
                <a:off x="2926" y="983"/>
                <a:ext cx="173" cy="349"/>
              </a:xfrm>
              <a:custGeom>
                <a:avLst/>
                <a:gdLst>
                  <a:gd name="T0" fmla="*/ 0 w 240"/>
                  <a:gd name="T1" fmla="*/ 295 h 453"/>
                  <a:gd name="T2" fmla="*/ 34 w 240"/>
                  <a:gd name="T3" fmla="*/ 180 h 453"/>
                  <a:gd name="T4" fmla="*/ 120 w 240"/>
                  <a:gd name="T5" fmla="*/ 36 h 453"/>
                  <a:gd name="T6" fmla="*/ 147 w 240"/>
                  <a:gd name="T7" fmla="*/ 0 h 453"/>
                  <a:gd name="T8" fmla="*/ 173 w 240"/>
                  <a:gd name="T9" fmla="*/ 143 h 453"/>
                  <a:gd name="T10" fmla="*/ 138 w 240"/>
                  <a:gd name="T11" fmla="*/ 277 h 453"/>
                  <a:gd name="T12" fmla="*/ 130 w 240"/>
                  <a:gd name="T13" fmla="*/ 349 h 453"/>
                  <a:gd name="T14" fmla="*/ 44 w 240"/>
                  <a:gd name="T15" fmla="*/ 349 h 453"/>
                  <a:gd name="T16" fmla="*/ 0 w 240"/>
                  <a:gd name="T17" fmla="*/ 295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0" name="AutoShape 56"/>
              <p:cNvSpPr>
                <a:spLocks/>
              </p:cNvSpPr>
              <p:nvPr/>
            </p:nvSpPr>
            <p:spPr bwMode="auto">
              <a:xfrm flipH="1">
                <a:off x="2717" y="673"/>
                <a:ext cx="447" cy="315"/>
              </a:xfrm>
              <a:custGeom>
                <a:avLst/>
                <a:gdLst>
                  <a:gd name="T0" fmla="*/ 232 w 621"/>
                  <a:gd name="T1" fmla="*/ 163 h 408"/>
                  <a:gd name="T2" fmla="*/ 116 w 621"/>
                  <a:gd name="T3" fmla="*/ 152 h 408"/>
                  <a:gd name="T4" fmla="*/ 33 w 621"/>
                  <a:gd name="T5" fmla="*/ 109 h 408"/>
                  <a:gd name="T6" fmla="*/ 0 w 621"/>
                  <a:gd name="T7" fmla="*/ 72 h 408"/>
                  <a:gd name="T8" fmla="*/ 33 w 621"/>
                  <a:gd name="T9" fmla="*/ 8 h 408"/>
                  <a:gd name="T10" fmla="*/ 91 w 621"/>
                  <a:gd name="T11" fmla="*/ 0 h 408"/>
                  <a:gd name="T12" fmla="*/ 157 w 621"/>
                  <a:gd name="T13" fmla="*/ 0 h 408"/>
                  <a:gd name="T14" fmla="*/ 207 w 621"/>
                  <a:gd name="T15" fmla="*/ 80 h 408"/>
                  <a:gd name="T16" fmla="*/ 290 w 621"/>
                  <a:gd name="T17" fmla="*/ 152 h 408"/>
                  <a:gd name="T18" fmla="*/ 364 w 621"/>
                  <a:gd name="T19" fmla="*/ 163 h 408"/>
                  <a:gd name="T20" fmla="*/ 438 w 621"/>
                  <a:gd name="T21" fmla="*/ 206 h 408"/>
                  <a:gd name="T22" fmla="*/ 447 w 621"/>
                  <a:gd name="T23" fmla="*/ 306 h 408"/>
                  <a:gd name="T24" fmla="*/ 398 w 621"/>
                  <a:gd name="T25" fmla="*/ 315 h 408"/>
                  <a:gd name="T26" fmla="*/ 299 w 621"/>
                  <a:gd name="T27" fmla="*/ 278 h 408"/>
                  <a:gd name="T28" fmla="*/ 232 w 621"/>
                  <a:gd name="T29" fmla="*/ 163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1" name="AutoShape 57"/>
              <p:cNvSpPr>
                <a:spLocks/>
              </p:cNvSpPr>
              <p:nvPr/>
            </p:nvSpPr>
            <p:spPr bwMode="auto">
              <a:xfrm flipH="1">
                <a:off x="2686" y="656"/>
                <a:ext cx="574" cy="729"/>
              </a:xfrm>
              <a:custGeom>
                <a:avLst/>
                <a:gdLst>
                  <a:gd name="T0" fmla="*/ 0 w 797"/>
                  <a:gd name="T1" fmla="*/ 491 h 944"/>
                  <a:gd name="T2" fmla="*/ 189 w 797"/>
                  <a:gd name="T3" fmla="*/ 290 h 944"/>
                  <a:gd name="T4" fmla="*/ 311 w 797"/>
                  <a:gd name="T5" fmla="*/ 229 h 944"/>
                  <a:gd name="T6" fmla="*/ 164 w 797"/>
                  <a:gd name="T7" fmla="*/ 175 h 944"/>
                  <a:gd name="T8" fmla="*/ 73 w 797"/>
                  <a:gd name="T9" fmla="*/ 61 h 944"/>
                  <a:gd name="T10" fmla="*/ 222 w 797"/>
                  <a:gd name="T11" fmla="*/ 0 h 944"/>
                  <a:gd name="T12" fmla="*/ 181 w 797"/>
                  <a:gd name="T13" fmla="*/ 35 h 944"/>
                  <a:gd name="T14" fmla="*/ 130 w 797"/>
                  <a:gd name="T15" fmla="*/ 96 h 944"/>
                  <a:gd name="T16" fmla="*/ 271 w 797"/>
                  <a:gd name="T17" fmla="*/ 157 h 944"/>
                  <a:gd name="T18" fmla="*/ 295 w 797"/>
                  <a:gd name="T19" fmla="*/ 104 h 944"/>
                  <a:gd name="T20" fmla="*/ 320 w 797"/>
                  <a:gd name="T21" fmla="*/ 87 h 944"/>
                  <a:gd name="T22" fmla="*/ 452 w 797"/>
                  <a:gd name="T23" fmla="*/ 148 h 944"/>
                  <a:gd name="T24" fmla="*/ 557 w 797"/>
                  <a:gd name="T25" fmla="*/ 246 h 944"/>
                  <a:gd name="T26" fmla="*/ 517 w 797"/>
                  <a:gd name="T27" fmla="*/ 342 h 944"/>
                  <a:gd name="T28" fmla="*/ 517 w 797"/>
                  <a:gd name="T29" fmla="*/ 290 h 944"/>
                  <a:gd name="T30" fmla="*/ 468 w 797"/>
                  <a:gd name="T31" fmla="*/ 202 h 944"/>
                  <a:gd name="T32" fmla="*/ 368 w 797"/>
                  <a:gd name="T33" fmla="*/ 194 h 944"/>
                  <a:gd name="T34" fmla="*/ 459 w 797"/>
                  <a:gd name="T35" fmla="*/ 290 h 944"/>
                  <a:gd name="T36" fmla="*/ 426 w 797"/>
                  <a:gd name="T37" fmla="*/ 307 h 944"/>
                  <a:gd name="T38" fmla="*/ 328 w 797"/>
                  <a:gd name="T39" fmla="*/ 281 h 944"/>
                  <a:gd name="T40" fmla="*/ 368 w 797"/>
                  <a:gd name="T41" fmla="*/ 351 h 944"/>
                  <a:gd name="T42" fmla="*/ 468 w 797"/>
                  <a:gd name="T43" fmla="*/ 482 h 944"/>
                  <a:gd name="T44" fmla="*/ 459 w 797"/>
                  <a:gd name="T45" fmla="*/ 685 h 944"/>
                  <a:gd name="T46" fmla="*/ 189 w 797"/>
                  <a:gd name="T47" fmla="*/ 676 h 944"/>
                  <a:gd name="T48" fmla="*/ 130 w 797"/>
                  <a:gd name="T49" fmla="*/ 589 h 944"/>
                  <a:gd name="T50" fmla="*/ 401 w 797"/>
                  <a:gd name="T51" fmla="*/ 659 h 944"/>
                  <a:gd name="T52" fmla="*/ 435 w 797"/>
                  <a:gd name="T53" fmla="*/ 598 h 944"/>
                  <a:gd name="T54" fmla="*/ 385 w 797"/>
                  <a:gd name="T55" fmla="*/ 439 h 944"/>
                  <a:gd name="T56" fmla="*/ 352 w 797"/>
                  <a:gd name="T57" fmla="*/ 482 h 944"/>
                  <a:gd name="T58" fmla="*/ 303 w 797"/>
                  <a:gd name="T59" fmla="*/ 500 h 944"/>
                  <a:gd name="T60" fmla="*/ 238 w 797"/>
                  <a:gd name="T61" fmla="*/ 473 h 944"/>
                  <a:gd name="T62" fmla="*/ 189 w 797"/>
                  <a:gd name="T63" fmla="*/ 447 h 944"/>
                  <a:gd name="T64" fmla="*/ 213 w 797"/>
                  <a:gd name="T65" fmla="*/ 342 h 944"/>
                  <a:gd name="T66" fmla="*/ 89 w 797"/>
                  <a:gd name="T67" fmla="*/ 412 h 944"/>
                  <a:gd name="T68" fmla="*/ 49 w 797"/>
                  <a:gd name="T69" fmla="*/ 534 h 944"/>
                  <a:gd name="T70" fmla="*/ 8 w 797"/>
                  <a:gd name="T71" fmla="*/ 598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4874" name="Group 10"/>
            <p:cNvGrpSpPr>
              <a:grpSpLocks/>
            </p:cNvGrpSpPr>
            <p:nvPr/>
          </p:nvGrpSpPr>
          <p:grpSpPr bwMode="auto">
            <a:xfrm>
              <a:off x="2196" y="3296"/>
              <a:ext cx="465" cy="508"/>
              <a:chOff x="2686" y="656"/>
              <a:chExt cx="574" cy="729"/>
            </a:xfrm>
          </p:grpSpPr>
          <p:sp>
            <p:nvSpPr>
              <p:cNvPr id="164914" name="AutoShape 50"/>
              <p:cNvSpPr>
                <a:spLocks/>
              </p:cNvSpPr>
              <p:nvPr/>
            </p:nvSpPr>
            <p:spPr bwMode="auto">
              <a:xfrm flipH="1">
                <a:off x="2806" y="974"/>
                <a:ext cx="430" cy="385"/>
              </a:xfrm>
              <a:custGeom>
                <a:avLst/>
                <a:gdLst>
                  <a:gd name="T0" fmla="*/ 0 w 597"/>
                  <a:gd name="T1" fmla="*/ 241 h 498"/>
                  <a:gd name="T2" fmla="*/ 0 w 597"/>
                  <a:gd name="T3" fmla="*/ 187 h 498"/>
                  <a:gd name="T4" fmla="*/ 24 w 597"/>
                  <a:gd name="T5" fmla="*/ 107 h 498"/>
                  <a:gd name="T6" fmla="*/ 75 w 597"/>
                  <a:gd name="T7" fmla="*/ 54 h 498"/>
                  <a:gd name="T8" fmla="*/ 148 w 597"/>
                  <a:gd name="T9" fmla="*/ 0 h 498"/>
                  <a:gd name="T10" fmla="*/ 215 w 597"/>
                  <a:gd name="T11" fmla="*/ 0 h 498"/>
                  <a:gd name="T12" fmla="*/ 264 w 597"/>
                  <a:gd name="T13" fmla="*/ 0 h 498"/>
                  <a:gd name="T14" fmla="*/ 323 w 597"/>
                  <a:gd name="T15" fmla="*/ 26 h 498"/>
                  <a:gd name="T16" fmla="*/ 382 w 597"/>
                  <a:gd name="T17" fmla="*/ 107 h 498"/>
                  <a:gd name="T18" fmla="*/ 430 w 597"/>
                  <a:gd name="T19" fmla="*/ 197 h 498"/>
                  <a:gd name="T20" fmla="*/ 430 w 597"/>
                  <a:gd name="T21" fmla="*/ 305 h 498"/>
                  <a:gd name="T22" fmla="*/ 406 w 597"/>
                  <a:gd name="T23" fmla="*/ 385 h 498"/>
                  <a:gd name="T24" fmla="*/ 264 w 597"/>
                  <a:gd name="T25" fmla="*/ 359 h 498"/>
                  <a:gd name="T26" fmla="*/ 191 w 597"/>
                  <a:gd name="T27" fmla="*/ 349 h 498"/>
                  <a:gd name="T28" fmla="*/ 99 w 597"/>
                  <a:gd name="T29" fmla="*/ 305 h 498"/>
                  <a:gd name="T30" fmla="*/ 0 w 597"/>
                  <a:gd name="T31" fmla="*/ 241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5" name="AutoShape 51"/>
              <p:cNvSpPr>
                <a:spLocks/>
              </p:cNvSpPr>
              <p:nvPr/>
            </p:nvSpPr>
            <p:spPr bwMode="auto">
              <a:xfrm flipH="1">
                <a:off x="2926" y="983"/>
                <a:ext cx="173" cy="349"/>
              </a:xfrm>
              <a:custGeom>
                <a:avLst/>
                <a:gdLst>
                  <a:gd name="T0" fmla="*/ 0 w 240"/>
                  <a:gd name="T1" fmla="*/ 295 h 453"/>
                  <a:gd name="T2" fmla="*/ 34 w 240"/>
                  <a:gd name="T3" fmla="*/ 180 h 453"/>
                  <a:gd name="T4" fmla="*/ 120 w 240"/>
                  <a:gd name="T5" fmla="*/ 36 h 453"/>
                  <a:gd name="T6" fmla="*/ 147 w 240"/>
                  <a:gd name="T7" fmla="*/ 0 h 453"/>
                  <a:gd name="T8" fmla="*/ 173 w 240"/>
                  <a:gd name="T9" fmla="*/ 143 h 453"/>
                  <a:gd name="T10" fmla="*/ 138 w 240"/>
                  <a:gd name="T11" fmla="*/ 277 h 453"/>
                  <a:gd name="T12" fmla="*/ 130 w 240"/>
                  <a:gd name="T13" fmla="*/ 349 h 453"/>
                  <a:gd name="T14" fmla="*/ 44 w 240"/>
                  <a:gd name="T15" fmla="*/ 349 h 453"/>
                  <a:gd name="T16" fmla="*/ 0 w 240"/>
                  <a:gd name="T17" fmla="*/ 295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6" name="AutoShape 52"/>
              <p:cNvSpPr>
                <a:spLocks/>
              </p:cNvSpPr>
              <p:nvPr/>
            </p:nvSpPr>
            <p:spPr bwMode="auto">
              <a:xfrm flipH="1">
                <a:off x="2717" y="673"/>
                <a:ext cx="447" cy="315"/>
              </a:xfrm>
              <a:custGeom>
                <a:avLst/>
                <a:gdLst>
                  <a:gd name="T0" fmla="*/ 232 w 621"/>
                  <a:gd name="T1" fmla="*/ 163 h 408"/>
                  <a:gd name="T2" fmla="*/ 116 w 621"/>
                  <a:gd name="T3" fmla="*/ 152 h 408"/>
                  <a:gd name="T4" fmla="*/ 33 w 621"/>
                  <a:gd name="T5" fmla="*/ 109 h 408"/>
                  <a:gd name="T6" fmla="*/ 0 w 621"/>
                  <a:gd name="T7" fmla="*/ 72 h 408"/>
                  <a:gd name="T8" fmla="*/ 33 w 621"/>
                  <a:gd name="T9" fmla="*/ 8 h 408"/>
                  <a:gd name="T10" fmla="*/ 91 w 621"/>
                  <a:gd name="T11" fmla="*/ 0 h 408"/>
                  <a:gd name="T12" fmla="*/ 157 w 621"/>
                  <a:gd name="T13" fmla="*/ 0 h 408"/>
                  <a:gd name="T14" fmla="*/ 207 w 621"/>
                  <a:gd name="T15" fmla="*/ 80 h 408"/>
                  <a:gd name="T16" fmla="*/ 290 w 621"/>
                  <a:gd name="T17" fmla="*/ 152 h 408"/>
                  <a:gd name="T18" fmla="*/ 364 w 621"/>
                  <a:gd name="T19" fmla="*/ 163 h 408"/>
                  <a:gd name="T20" fmla="*/ 438 w 621"/>
                  <a:gd name="T21" fmla="*/ 206 h 408"/>
                  <a:gd name="T22" fmla="*/ 447 w 621"/>
                  <a:gd name="T23" fmla="*/ 306 h 408"/>
                  <a:gd name="T24" fmla="*/ 398 w 621"/>
                  <a:gd name="T25" fmla="*/ 315 h 408"/>
                  <a:gd name="T26" fmla="*/ 299 w 621"/>
                  <a:gd name="T27" fmla="*/ 278 h 408"/>
                  <a:gd name="T28" fmla="*/ 232 w 621"/>
                  <a:gd name="T29" fmla="*/ 163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7" name="AutoShape 53"/>
              <p:cNvSpPr>
                <a:spLocks/>
              </p:cNvSpPr>
              <p:nvPr/>
            </p:nvSpPr>
            <p:spPr bwMode="auto">
              <a:xfrm flipH="1">
                <a:off x="2686" y="656"/>
                <a:ext cx="574" cy="729"/>
              </a:xfrm>
              <a:custGeom>
                <a:avLst/>
                <a:gdLst>
                  <a:gd name="T0" fmla="*/ 0 w 797"/>
                  <a:gd name="T1" fmla="*/ 491 h 944"/>
                  <a:gd name="T2" fmla="*/ 189 w 797"/>
                  <a:gd name="T3" fmla="*/ 290 h 944"/>
                  <a:gd name="T4" fmla="*/ 311 w 797"/>
                  <a:gd name="T5" fmla="*/ 229 h 944"/>
                  <a:gd name="T6" fmla="*/ 164 w 797"/>
                  <a:gd name="T7" fmla="*/ 175 h 944"/>
                  <a:gd name="T8" fmla="*/ 73 w 797"/>
                  <a:gd name="T9" fmla="*/ 61 h 944"/>
                  <a:gd name="T10" fmla="*/ 222 w 797"/>
                  <a:gd name="T11" fmla="*/ 0 h 944"/>
                  <a:gd name="T12" fmla="*/ 181 w 797"/>
                  <a:gd name="T13" fmla="*/ 35 h 944"/>
                  <a:gd name="T14" fmla="*/ 130 w 797"/>
                  <a:gd name="T15" fmla="*/ 96 h 944"/>
                  <a:gd name="T16" fmla="*/ 271 w 797"/>
                  <a:gd name="T17" fmla="*/ 157 h 944"/>
                  <a:gd name="T18" fmla="*/ 295 w 797"/>
                  <a:gd name="T19" fmla="*/ 104 h 944"/>
                  <a:gd name="T20" fmla="*/ 320 w 797"/>
                  <a:gd name="T21" fmla="*/ 87 h 944"/>
                  <a:gd name="T22" fmla="*/ 452 w 797"/>
                  <a:gd name="T23" fmla="*/ 148 h 944"/>
                  <a:gd name="T24" fmla="*/ 557 w 797"/>
                  <a:gd name="T25" fmla="*/ 246 h 944"/>
                  <a:gd name="T26" fmla="*/ 517 w 797"/>
                  <a:gd name="T27" fmla="*/ 342 h 944"/>
                  <a:gd name="T28" fmla="*/ 517 w 797"/>
                  <a:gd name="T29" fmla="*/ 290 h 944"/>
                  <a:gd name="T30" fmla="*/ 468 w 797"/>
                  <a:gd name="T31" fmla="*/ 202 h 944"/>
                  <a:gd name="T32" fmla="*/ 368 w 797"/>
                  <a:gd name="T33" fmla="*/ 194 h 944"/>
                  <a:gd name="T34" fmla="*/ 459 w 797"/>
                  <a:gd name="T35" fmla="*/ 290 h 944"/>
                  <a:gd name="T36" fmla="*/ 426 w 797"/>
                  <a:gd name="T37" fmla="*/ 307 h 944"/>
                  <a:gd name="T38" fmla="*/ 328 w 797"/>
                  <a:gd name="T39" fmla="*/ 281 h 944"/>
                  <a:gd name="T40" fmla="*/ 368 w 797"/>
                  <a:gd name="T41" fmla="*/ 351 h 944"/>
                  <a:gd name="T42" fmla="*/ 468 w 797"/>
                  <a:gd name="T43" fmla="*/ 482 h 944"/>
                  <a:gd name="T44" fmla="*/ 459 w 797"/>
                  <a:gd name="T45" fmla="*/ 685 h 944"/>
                  <a:gd name="T46" fmla="*/ 189 w 797"/>
                  <a:gd name="T47" fmla="*/ 676 h 944"/>
                  <a:gd name="T48" fmla="*/ 130 w 797"/>
                  <a:gd name="T49" fmla="*/ 589 h 944"/>
                  <a:gd name="T50" fmla="*/ 401 w 797"/>
                  <a:gd name="T51" fmla="*/ 659 h 944"/>
                  <a:gd name="T52" fmla="*/ 435 w 797"/>
                  <a:gd name="T53" fmla="*/ 598 h 944"/>
                  <a:gd name="T54" fmla="*/ 385 w 797"/>
                  <a:gd name="T55" fmla="*/ 439 h 944"/>
                  <a:gd name="T56" fmla="*/ 352 w 797"/>
                  <a:gd name="T57" fmla="*/ 482 h 944"/>
                  <a:gd name="T58" fmla="*/ 303 w 797"/>
                  <a:gd name="T59" fmla="*/ 500 h 944"/>
                  <a:gd name="T60" fmla="*/ 238 w 797"/>
                  <a:gd name="T61" fmla="*/ 473 h 944"/>
                  <a:gd name="T62" fmla="*/ 189 w 797"/>
                  <a:gd name="T63" fmla="*/ 447 h 944"/>
                  <a:gd name="T64" fmla="*/ 213 w 797"/>
                  <a:gd name="T65" fmla="*/ 342 h 944"/>
                  <a:gd name="T66" fmla="*/ 89 w 797"/>
                  <a:gd name="T67" fmla="*/ 412 h 944"/>
                  <a:gd name="T68" fmla="*/ 49 w 797"/>
                  <a:gd name="T69" fmla="*/ 534 h 944"/>
                  <a:gd name="T70" fmla="*/ 8 w 797"/>
                  <a:gd name="T71" fmla="*/ 598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4875" name="Group 11"/>
            <p:cNvGrpSpPr>
              <a:grpSpLocks/>
            </p:cNvGrpSpPr>
            <p:nvPr/>
          </p:nvGrpSpPr>
          <p:grpSpPr bwMode="auto">
            <a:xfrm>
              <a:off x="3889" y="3259"/>
              <a:ext cx="465" cy="508"/>
              <a:chOff x="4274" y="576"/>
              <a:chExt cx="574" cy="729"/>
            </a:xfrm>
          </p:grpSpPr>
          <p:sp>
            <p:nvSpPr>
              <p:cNvPr id="164910" name="AutoShape 46"/>
              <p:cNvSpPr>
                <a:spLocks/>
              </p:cNvSpPr>
              <p:nvPr/>
            </p:nvSpPr>
            <p:spPr bwMode="auto">
              <a:xfrm flipH="1">
                <a:off x="4394" y="894"/>
                <a:ext cx="430" cy="385"/>
              </a:xfrm>
              <a:custGeom>
                <a:avLst/>
                <a:gdLst>
                  <a:gd name="T0" fmla="*/ 0 w 597"/>
                  <a:gd name="T1" fmla="*/ 241 h 498"/>
                  <a:gd name="T2" fmla="*/ 0 w 597"/>
                  <a:gd name="T3" fmla="*/ 187 h 498"/>
                  <a:gd name="T4" fmla="*/ 24 w 597"/>
                  <a:gd name="T5" fmla="*/ 107 h 498"/>
                  <a:gd name="T6" fmla="*/ 75 w 597"/>
                  <a:gd name="T7" fmla="*/ 54 h 498"/>
                  <a:gd name="T8" fmla="*/ 148 w 597"/>
                  <a:gd name="T9" fmla="*/ 0 h 498"/>
                  <a:gd name="T10" fmla="*/ 215 w 597"/>
                  <a:gd name="T11" fmla="*/ 0 h 498"/>
                  <a:gd name="T12" fmla="*/ 264 w 597"/>
                  <a:gd name="T13" fmla="*/ 0 h 498"/>
                  <a:gd name="T14" fmla="*/ 323 w 597"/>
                  <a:gd name="T15" fmla="*/ 26 h 498"/>
                  <a:gd name="T16" fmla="*/ 382 w 597"/>
                  <a:gd name="T17" fmla="*/ 107 h 498"/>
                  <a:gd name="T18" fmla="*/ 430 w 597"/>
                  <a:gd name="T19" fmla="*/ 197 h 498"/>
                  <a:gd name="T20" fmla="*/ 430 w 597"/>
                  <a:gd name="T21" fmla="*/ 305 h 498"/>
                  <a:gd name="T22" fmla="*/ 406 w 597"/>
                  <a:gd name="T23" fmla="*/ 385 h 498"/>
                  <a:gd name="T24" fmla="*/ 264 w 597"/>
                  <a:gd name="T25" fmla="*/ 359 h 498"/>
                  <a:gd name="T26" fmla="*/ 191 w 597"/>
                  <a:gd name="T27" fmla="*/ 349 h 498"/>
                  <a:gd name="T28" fmla="*/ 99 w 597"/>
                  <a:gd name="T29" fmla="*/ 305 h 498"/>
                  <a:gd name="T30" fmla="*/ 0 w 597"/>
                  <a:gd name="T31" fmla="*/ 241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1" name="AutoShape 47"/>
              <p:cNvSpPr>
                <a:spLocks/>
              </p:cNvSpPr>
              <p:nvPr/>
            </p:nvSpPr>
            <p:spPr bwMode="auto">
              <a:xfrm flipH="1">
                <a:off x="4514" y="903"/>
                <a:ext cx="173" cy="349"/>
              </a:xfrm>
              <a:custGeom>
                <a:avLst/>
                <a:gdLst>
                  <a:gd name="T0" fmla="*/ 0 w 240"/>
                  <a:gd name="T1" fmla="*/ 295 h 453"/>
                  <a:gd name="T2" fmla="*/ 34 w 240"/>
                  <a:gd name="T3" fmla="*/ 180 h 453"/>
                  <a:gd name="T4" fmla="*/ 120 w 240"/>
                  <a:gd name="T5" fmla="*/ 36 h 453"/>
                  <a:gd name="T6" fmla="*/ 147 w 240"/>
                  <a:gd name="T7" fmla="*/ 0 h 453"/>
                  <a:gd name="T8" fmla="*/ 173 w 240"/>
                  <a:gd name="T9" fmla="*/ 143 h 453"/>
                  <a:gd name="T10" fmla="*/ 138 w 240"/>
                  <a:gd name="T11" fmla="*/ 277 h 453"/>
                  <a:gd name="T12" fmla="*/ 130 w 240"/>
                  <a:gd name="T13" fmla="*/ 349 h 453"/>
                  <a:gd name="T14" fmla="*/ 44 w 240"/>
                  <a:gd name="T15" fmla="*/ 349 h 453"/>
                  <a:gd name="T16" fmla="*/ 0 w 240"/>
                  <a:gd name="T17" fmla="*/ 295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2" name="AutoShape 48"/>
              <p:cNvSpPr>
                <a:spLocks/>
              </p:cNvSpPr>
              <p:nvPr/>
            </p:nvSpPr>
            <p:spPr bwMode="auto">
              <a:xfrm flipH="1">
                <a:off x="4305" y="593"/>
                <a:ext cx="447" cy="315"/>
              </a:xfrm>
              <a:custGeom>
                <a:avLst/>
                <a:gdLst>
                  <a:gd name="T0" fmla="*/ 232 w 621"/>
                  <a:gd name="T1" fmla="*/ 163 h 408"/>
                  <a:gd name="T2" fmla="*/ 116 w 621"/>
                  <a:gd name="T3" fmla="*/ 152 h 408"/>
                  <a:gd name="T4" fmla="*/ 33 w 621"/>
                  <a:gd name="T5" fmla="*/ 109 h 408"/>
                  <a:gd name="T6" fmla="*/ 0 w 621"/>
                  <a:gd name="T7" fmla="*/ 72 h 408"/>
                  <a:gd name="T8" fmla="*/ 33 w 621"/>
                  <a:gd name="T9" fmla="*/ 8 h 408"/>
                  <a:gd name="T10" fmla="*/ 91 w 621"/>
                  <a:gd name="T11" fmla="*/ 0 h 408"/>
                  <a:gd name="T12" fmla="*/ 157 w 621"/>
                  <a:gd name="T13" fmla="*/ 0 h 408"/>
                  <a:gd name="T14" fmla="*/ 207 w 621"/>
                  <a:gd name="T15" fmla="*/ 80 h 408"/>
                  <a:gd name="T16" fmla="*/ 290 w 621"/>
                  <a:gd name="T17" fmla="*/ 152 h 408"/>
                  <a:gd name="T18" fmla="*/ 364 w 621"/>
                  <a:gd name="T19" fmla="*/ 163 h 408"/>
                  <a:gd name="T20" fmla="*/ 438 w 621"/>
                  <a:gd name="T21" fmla="*/ 206 h 408"/>
                  <a:gd name="T22" fmla="*/ 447 w 621"/>
                  <a:gd name="T23" fmla="*/ 306 h 408"/>
                  <a:gd name="T24" fmla="*/ 398 w 621"/>
                  <a:gd name="T25" fmla="*/ 315 h 408"/>
                  <a:gd name="T26" fmla="*/ 299 w 621"/>
                  <a:gd name="T27" fmla="*/ 278 h 408"/>
                  <a:gd name="T28" fmla="*/ 232 w 621"/>
                  <a:gd name="T29" fmla="*/ 163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3" name="AutoShape 49"/>
              <p:cNvSpPr>
                <a:spLocks/>
              </p:cNvSpPr>
              <p:nvPr/>
            </p:nvSpPr>
            <p:spPr bwMode="auto">
              <a:xfrm flipH="1">
                <a:off x="4274" y="576"/>
                <a:ext cx="574" cy="729"/>
              </a:xfrm>
              <a:custGeom>
                <a:avLst/>
                <a:gdLst>
                  <a:gd name="T0" fmla="*/ 0 w 797"/>
                  <a:gd name="T1" fmla="*/ 491 h 944"/>
                  <a:gd name="T2" fmla="*/ 189 w 797"/>
                  <a:gd name="T3" fmla="*/ 290 h 944"/>
                  <a:gd name="T4" fmla="*/ 311 w 797"/>
                  <a:gd name="T5" fmla="*/ 229 h 944"/>
                  <a:gd name="T6" fmla="*/ 164 w 797"/>
                  <a:gd name="T7" fmla="*/ 175 h 944"/>
                  <a:gd name="T8" fmla="*/ 73 w 797"/>
                  <a:gd name="T9" fmla="*/ 61 h 944"/>
                  <a:gd name="T10" fmla="*/ 222 w 797"/>
                  <a:gd name="T11" fmla="*/ 0 h 944"/>
                  <a:gd name="T12" fmla="*/ 181 w 797"/>
                  <a:gd name="T13" fmla="*/ 35 h 944"/>
                  <a:gd name="T14" fmla="*/ 130 w 797"/>
                  <a:gd name="T15" fmla="*/ 96 h 944"/>
                  <a:gd name="T16" fmla="*/ 271 w 797"/>
                  <a:gd name="T17" fmla="*/ 157 h 944"/>
                  <a:gd name="T18" fmla="*/ 295 w 797"/>
                  <a:gd name="T19" fmla="*/ 104 h 944"/>
                  <a:gd name="T20" fmla="*/ 320 w 797"/>
                  <a:gd name="T21" fmla="*/ 87 h 944"/>
                  <a:gd name="T22" fmla="*/ 452 w 797"/>
                  <a:gd name="T23" fmla="*/ 148 h 944"/>
                  <a:gd name="T24" fmla="*/ 557 w 797"/>
                  <a:gd name="T25" fmla="*/ 246 h 944"/>
                  <a:gd name="T26" fmla="*/ 517 w 797"/>
                  <a:gd name="T27" fmla="*/ 342 h 944"/>
                  <a:gd name="T28" fmla="*/ 517 w 797"/>
                  <a:gd name="T29" fmla="*/ 290 h 944"/>
                  <a:gd name="T30" fmla="*/ 468 w 797"/>
                  <a:gd name="T31" fmla="*/ 202 h 944"/>
                  <a:gd name="T32" fmla="*/ 368 w 797"/>
                  <a:gd name="T33" fmla="*/ 194 h 944"/>
                  <a:gd name="T34" fmla="*/ 459 w 797"/>
                  <a:gd name="T35" fmla="*/ 290 h 944"/>
                  <a:gd name="T36" fmla="*/ 426 w 797"/>
                  <a:gd name="T37" fmla="*/ 307 h 944"/>
                  <a:gd name="T38" fmla="*/ 328 w 797"/>
                  <a:gd name="T39" fmla="*/ 281 h 944"/>
                  <a:gd name="T40" fmla="*/ 368 w 797"/>
                  <a:gd name="T41" fmla="*/ 351 h 944"/>
                  <a:gd name="T42" fmla="*/ 468 w 797"/>
                  <a:gd name="T43" fmla="*/ 482 h 944"/>
                  <a:gd name="T44" fmla="*/ 459 w 797"/>
                  <a:gd name="T45" fmla="*/ 685 h 944"/>
                  <a:gd name="T46" fmla="*/ 189 w 797"/>
                  <a:gd name="T47" fmla="*/ 676 h 944"/>
                  <a:gd name="T48" fmla="*/ 130 w 797"/>
                  <a:gd name="T49" fmla="*/ 589 h 944"/>
                  <a:gd name="T50" fmla="*/ 401 w 797"/>
                  <a:gd name="T51" fmla="*/ 659 h 944"/>
                  <a:gd name="T52" fmla="*/ 435 w 797"/>
                  <a:gd name="T53" fmla="*/ 598 h 944"/>
                  <a:gd name="T54" fmla="*/ 385 w 797"/>
                  <a:gd name="T55" fmla="*/ 439 h 944"/>
                  <a:gd name="T56" fmla="*/ 352 w 797"/>
                  <a:gd name="T57" fmla="*/ 482 h 944"/>
                  <a:gd name="T58" fmla="*/ 303 w 797"/>
                  <a:gd name="T59" fmla="*/ 500 h 944"/>
                  <a:gd name="T60" fmla="*/ 238 w 797"/>
                  <a:gd name="T61" fmla="*/ 473 h 944"/>
                  <a:gd name="T62" fmla="*/ 189 w 797"/>
                  <a:gd name="T63" fmla="*/ 447 h 944"/>
                  <a:gd name="T64" fmla="*/ 213 w 797"/>
                  <a:gd name="T65" fmla="*/ 342 h 944"/>
                  <a:gd name="T66" fmla="*/ 89 w 797"/>
                  <a:gd name="T67" fmla="*/ 412 h 944"/>
                  <a:gd name="T68" fmla="*/ 49 w 797"/>
                  <a:gd name="T69" fmla="*/ 534 h 944"/>
                  <a:gd name="T70" fmla="*/ 8 w 797"/>
                  <a:gd name="T71" fmla="*/ 598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4876" name="Group 12"/>
            <p:cNvGrpSpPr>
              <a:grpSpLocks/>
            </p:cNvGrpSpPr>
            <p:nvPr/>
          </p:nvGrpSpPr>
          <p:grpSpPr bwMode="auto">
            <a:xfrm>
              <a:off x="4887" y="3154"/>
              <a:ext cx="465" cy="508"/>
              <a:chOff x="4274" y="576"/>
              <a:chExt cx="574" cy="729"/>
            </a:xfrm>
          </p:grpSpPr>
          <p:sp>
            <p:nvSpPr>
              <p:cNvPr id="164906" name="AutoShape 42"/>
              <p:cNvSpPr>
                <a:spLocks/>
              </p:cNvSpPr>
              <p:nvPr/>
            </p:nvSpPr>
            <p:spPr bwMode="auto">
              <a:xfrm flipH="1">
                <a:off x="4394" y="894"/>
                <a:ext cx="430" cy="385"/>
              </a:xfrm>
              <a:custGeom>
                <a:avLst/>
                <a:gdLst>
                  <a:gd name="T0" fmla="*/ 0 w 597"/>
                  <a:gd name="T1" fmla="*/ 241 h 498"/>
                  <a:gd name="T2" fmla="*/ 0 w 597"/>
                  <a:gd name="T3" fmla="*/ 187 h 498"/>
                  <a:gd name="T4" fmla="*/ 24 w 597"/>
                  <a:gd name="T5" fmla="*/ 107 h 498"/>
                  <a:gd name="T6" fmla="*/ 75 w 597"/>
                  <a:gd name="T7" fmla="*/ 54 h 498"/>
                  <a:gd name="T8" fmla="*/ 148 w 597"/>
                  <a:gd name="T9" fmla="*/ 0 h 498"/>
                  <a:gd name="T10" fmla="*/ 215 w 597"/>
                  <a:gd name="T11" fmla="*/ 0 h 498"/>
                  <a:gd name="T12" fmla="*/ 264 w 597"/>
                  <a:gd name="T13" fmla="*/ 0 h 498"/>
                  <a:gd name="T14" fmla="*/ 323 w 597"/>
                  <a:gd name="T15" fmla="*/ 26 h 498"/>
                  <a:gd name="T16" fmla="*/ 382 w 597"/>
                  <a:gd name="T17" fmla="*/ 107 h 498"/>
                  <a:gd name="T18" fmla="*/ 430 w 597"/>
                  <a:gd name="T19" fmla="*/ 197 h 498"/>
                  <a:gd name="T20" fmla="*/ 430 w 597"/>
                  <a:gd name="T21" fmla="*/ 305 h 498"/>
                  <a:gd name="T22" fmla="*/ 406 w 597"/>
                  <a:gd name="T23" fmla="*/ 385 h 498"/>
                  <a:gd name="T24" fmla="*/ 264 w 597"/>
                  <a:gd name="T25" fmla="*/ 359 h 498"/>
                  <a:gd name="T26" fmla="*/ 191 w 597"/>
                  <a:gd name="T27" fmla="*/ 349 h 498"/>
                  <a:gd name="T28" fmla="*/ 99 w 597"/>
                  <a:gd name="T29" fmla="*/ 305 h 498"/>
                  <a:gd name="T30" fmla="*/ 0 w 597"/>
                  <a:gd name="T31" fmla="*/ 241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07" name="AutoShape 43"/>
              <p:cNvSpPr>
                <a:spLocks/>
              </p:cNvSpPr>
              <p:nvPr/>
            </p:nvSpPr>
            <p:spPr bwMode="auto">
              <a:xfrm flipH="1">
                <a:off x="4514" y="903"/>
                <a:ext cx="173" cy="349"/>
              </a:xfrm>
              <a:custGeom>
                <a:avLst/>
                <a:gdLst>
                  <a:gd name="T0" fmla="*/ 0 w 240"/>
                  <a:gd name="T1" fmla="*/ 295 h 453"/>
                  <a:gd name="T2" fmla="*/ 34 w 240"/>
                  <a:gd name="T3" fmla="*/ 180 h 453"/>
                  <a:gd name="T4" fmla="*/ 120 w 240"/>
                  <a:gd name="T5" fmla="*/ 36 h 453"/>
                  <a:gd name="T6" fmla="*/ 147 w 240"/>
                  <a:gd name="T7" fmla="*/ 0 h 453"/>
                  <a:gd name="T8" fmla="*/ 173 w 240"/>
                  <a:gd name="T9" fmla="*/ 143 h 453"/>
                  <a:gd name="T10" fmla="*/ 138 w 240"/>
                  <a:gd name="T11" fmla="*/ 277 h 453"/>
                  <a:gd name="T12" fmla="*/ 130 w 240"/>
                  <a:gd name="T13" fmla="*/ 349 h 453"/>
                  <a:gd name="T14" fmla="*/ 44 w 240"/>
                  <a:gd name="T15" fmla="*/ 349 h 453"/>
                  <a:gd name="T16" fmla="*/ 0 w 240"/>
                  <a:gd name="T17" fmla="*/ 295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08" name="AutoShape 44"/>
              <p:cNvSpPr>
                <a:spLocks/>
              </p:cNvSpPr>
              <p:nvPr/>
            </p:nvSpPr>
            <p:spPr bwMode="auto">
              <a:xfrm flipH="1">
                <a:off x="4305" y="593"/>
                <a:ext cx="447" cy="315"/>
              </a:xfrm>
              <a:custGeom>
                <a:avLst/>
                <a:gdLst>
                  <a:gd name="T0" fmla="*/ 232 w 621"/>
                  <a:gd name="T1" fmla="*/ 163 h 408"/>
                  <a:gd name="T2" fmla="*/ 116 w 621"/>
                  <a:gd name="T3" fmla="*/ 152 h 408"/>
                  <a:gd name="T4" fmla="*/ 33 w 621"/>
                  <a:gd name="T5" fmla="*/ 109 h 408"/>
                  <a:gd name="T6" fmla="*/ 0 w 621"/>
                  <a:gd name="T7" fmla="*/ 72 h 408"/>
                  <a:gd name="T8" fmla="*/ 33 w 621"/>
                  <a:gd name="T9" fmla="*/ 8 h 408"/>
                  <a:gd name="T10" fmla="*/ 91 w 621"/>
                  <a:gd name="T11" fmla="*/ 0 h 408"/>
                  <a:gd name="T12" fmla="*/ 157 w 621"/>
                  <a:gd name="T13" fmla="*/ 0 h 408"/>
                  <a:gd name="T14" fmla="*/ 207 w 621"/>
                  <a:gd name="T15" fmla="*/ 80 h 408"/>
                  <a:gd name="T16" fmla="*/ 290 w 621"/>
                  <a:gd name="T17" fmla="*/ 152 h 408"/>
                  <a:gd name="T18" fmla="*/ 364 w 621"/>
                  <a:gd name="T19" fmla="*/ 163 h 408"/>
                  <a:gd name="T20" fmla="*/ 438 w 621"/>
                  <a:gd name="T21" fmla="*/ 206 h 408"/>
                  <a:gd name="T22" fmla="*/ 447 w 621"/>
                  <a:gd name="T23" fmla="*/ 306 h 408"/>
                  <a:gd name="T24" fmla="*/ 398 w 621"/>
                  <a:gd name="T25" fmla="*/ 315 h 408"/>
                  <a:gd name="T26" fmla="*/ 299 w 621"/>
                  <a:gd name="T27" fmla="*/ 278 h 408"/>
                  <a:gd name="T28" fmla="*/ 232 w 621"/>
                  <a:gd name="T29" fmla="*/ 163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09" name="AutoShape 45"/>
              <p:cNvSpPr>
                <a:spLocks/>
              </p:cNvSpPr>
              <p:nvPr/>
            </p:nvSpPr>
            <p:spPr bwMode="auto">
              <a:xfrm flipH="1">
                <a:off x="4274" y="576"/>
                <a:ext cx="574" cy="729"/>
              </a:xfrm>
              <a:custGeom>
                <a:avLst/>
                <a:gdLst>
                  <a:gd name="T0" fmla="*/ 0 w 797"/>
                  <a:gd name="T1" fmla="*/ 491 h 944"/>
                  <a:gd name="T2" fmla="*/ 189 w 797"/>
                  <a:gd name="T3" fmla="*/ 290 h 944"/>
                  <a:gd name="T4" fmla="*/ 311 w 797"/>
                  <a:gd name="T5" fmla="*/ 229 h 944"/>
                  <a:gd name="T6" fmla="*/ 164 w 797"/>
                  <a:gd name="T7" fmla="*/ 175 h 944"/>
                  <a:gd name="T8" fmla="*/ 73 w 797"/>
                  <a:gd name="T9" fmla="*/ 61 h 944"/>
                  <a:gd name="T10" fmla="*/ 222 w 797"/>
                  <a:gd name="T11" fmla="*/ 0 h 944"/>
                  <a:gd name="T12" fmla="*/ 181 w 797"/>
                  <a:gd name="T13" fmla="*/ 35 h 944"/>
                  <a:gd name="T14" fmla="*/ 130 w 797"/>
                  <a:gd name="T15" fmla="*/ 96 h 944"/>
                  <a:gd name="T16" fmla="*/ 271 w 797"/>
                  <a:gd name="T17" fmla="*/ 157 h 944"/>
                  <a:gd name="T18" fmla="*/ 295 w 797"/>
                  <a:gd name="T19" fmla="*/ 104 h 944"/>
                  <a:gd name="T20" fmla="*/ 320 w 797"/>
                  <a:gd name="T21" fmla="*/ 87 h 944"/>
                  <a:gd name="T22" fmla="*/ 452 w 797"/>
                  <a:gd name="T23" fmla="*/ 148 h 944"/>
                  <a:gd name="T24" fmla="*/ 557 w 797"/>
                  <a:gd name="T25" fmla="*/ 246 h 944"/>
                  <a:gd name="T26" fmla="*/ 517 w 797"/>
                  <a:gd name="T27" fmla="*/ 342 h 944"/>
                  <a:gd name="T28" fmla="*/ 517 w 797"/>
                  <a:gd name="T29" fmla="*/ 290 h 944"/>
                  <a:gd name="T30" fmla="*/ 468 w 797"/>
                  <a:gd name="T31" fmla="*/ 202 h 944"/>
                  <a:gd name="T32" fmla="*/ 368 w 797"/>
                  <a:gd name="T33" fmla="*/ 194 h 944"/>
                  <a:gd name="T34" fmla="*/ 459 w 797"/>
                  <a:gd name="T35" fmla="*/ 290 h 944"/>
                  <a:gd name="T36" fmla="*/ 426 w 797"/>
                  <a:gd name="T37" fmla="*/ 307 h 944"/>
                  <a:gd name="T38" fmla="*/ 328 w 797"/>
                  <a:gd name="T39" fmla="*/ 281 h 944"/>
                  <a:gd name="T40" fmla="*/ 368 w 797"/>
                  <a:gd name="T41" fmla="*/ 351 h 944"/>
                  <a:gd name="T42" fmla="*/ 468 w 797"/>
                  <a:gd name="T43" fmla="*/ 482 h 944"/>
                  <a:gd name="T44" fmla="*/ 459 w 797"/>
                  <a:gd name="T45" fmla="*/ 685 h 944"/>
                  <a:gd name="T46" fmla="*/ 189 w 797"/>
                  <a:gd name="T47" fmla="*/ 676 h 944"/>
                  <a:gd name="T48" fmla="*/ 130 w 797"/>
                  <a:gd name="T49" fmla="*/ 589 h 944"/>
                  <a:gd name="T50" fmla="*/ 401 w 797"/>
                  <a:gd name="T51" fmla="*/ 659 h 944"/>
                  <a:gd name="T52" fmla="*/ 435 w 797"/>
                  <a:gd name="T53" fmla="*/ 598 h 944"/>
                  <a:gd name="T54" fmla="*/ 385 w 797"/>
                  <a:gd name="T55" fmla="*/ 439 h 944"/>
                  <a:gd name="T56" fmla="*/ 352 w 797"/>
                  <a:gd name="T57" fmla="*/ 482 h 944"/>
                  <a:gd name="T58" fmla="*/ 303 w 797"/>
                  <a:gd name="T59" fmla="*/ 500 h 944"/>
                  <a:gd name="T60" fmla="*/ 238 w 797"/>
                  <a:gd name="T61" fmla="*/ 473 h 944"/>
                  <a:gd name="T62" fmla="*/ 189 w 797"/>
                  <a:gd name="T63" fmla="*/ 447 h 944"/>
                  <a:gd name="T64" fmla="*/ 213 w 797"/>
                  <a:gd name="T65" fmla="*/ 342 h 944"/>
                  <a:gd name="T66" fmla="*/ 89 w 797"/>
                  <a:gd name="T67" fmla="*/ 412 h 944"/>
                  <a:gd name="T68" fmla="*/ 49 w 797"/>
                  <a:gd name="T69" fmla="*/ 534 h 944"/>
                  <a:gd name="T70" fmla="*/ 8 w 797"/>
                  <a:gd name="T71" fmla="*/ 598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4877" name="Group 13"/>
            <p:cNvGrpSpPr>
              <a:grpSpLocks/>
            </p:cNvGrpSpPr>
            <p:nvPr/>
          </p:nvGrpSpPr>
          <p:grpSpPr bwMode="auto">
            <a:xfrm rot="19892288" flipH="1">
              <a:off x="4224" y="3357"/>
              <a:ext cx="460" cy="645"/>
              <a:chOff x="1252" y="1766"/>
              <a:chExt cx="788" cy="1198"/>
            </a:xfrm>
          </p:grpSpPr>
          <p:sp>
            <p:nvSpPr>
              <p:cNvPr id="515153" name="AutoShape 39"/>
              <p:cNvSpPr>
                <a:spLocks/>
              </p:cNvSpPr>
              <p:nvPr/>
            </p:nvSpPr>
            <p:spPr bwMode="auto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54" name="AutoShape 40"/>
              <p:cNvSpPr>
                <a:spLocks/>
              </p:cNvSpPr>
              <p:nvPr/>
            </p:nvSpPr>
            <p:spPr bwMode="auto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55" name="AutoShape 41"/>
              <p:cNvSpPr>
                <a:spLocks/>
              </p:cNvSpPr>
              <p:nvPr/>
            </p:nvSpPr>
            <p:spPr bwMode="auto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</p:grpSp>
        <p:grpSp>
          <p:nvGrpSpPr>
            <p:cNvPr id="164878" name="Group 14"/>
            <p:cNvGrpSpPr>
              <a:grpSpLocks/>
            </p:cNvGrpSpPr>
            <p:nvPr/>
          </p:nvGrpSpPr>
          <p:grpSpPr bwMode="auto">
            <a:xfrm rot="19892288" flipH="1">
              <a:off x="2509" y="3376"/>
              <a:ext cx="460" cy="645"/>
              <a:chOff x="1252" y="1766"/>
              <a:chExt cx="788" cy="1198"/>
            </a:xfrm>
          </p:grpSpPr>
          <p:sp>
            <p:nvSpPr>
              <p:cNvPr id="515157" name="AutoShape 36"/>
              <p:cNvSpPr>
                <a:spLocks/>
              </p:cNvSpPr>
              <p:nvPr/>
            </p:nvSpPr>
            <p:spPr bwMode="auto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58" name="AutoShape 37"/>
              <p:cNvSpPr>
                <a:spLocks/>
              </p:cNvSpPr>
              <p:nvPr/>
            </p:nvSpPr>
            <p:spPr bwMode="auto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59" name="AutoShape 38"/>
              <p:cNvSpPr>
                <a:spLocks/>
              </p:cNvSpPr>
              <p:nvPr/>
            </p:nvSpPr>
            <p:spPr bwMode="auto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</p:grpSp>
        <p:grpSp>
          <p:nvGrpSpPr>
            <p:cNvPr id="164879" name="Group 15"/>
            <p:cNvGrpSpPr>
              <a:grpSpLocks/>
            </p:cNvGrpSpPr>
            <p:nvPr/>
          </p:nvGrpSpPr>
          <p:grpSpPr bwMode="auto">
            <a:xfrm rot="19892288" flipH="1">
              <a:off x="475" y="3308"/>
              <a:ext cx="460" cy="645"/>
              <a:chOff x="1252" y="1766"/>
              <a:chExt cx="788" cy="1198"/>
            </a:xfrm>
          </p:grpSpPr>
          <p:sp>
            <p:nvSpPr>
              <p:cNvPr id="515161" name="AutoShape 33"/>
              <p:cNvSpPr>
                <a:spLocks/>
              </p:cNvSpPr>
              <p:nvPr/>
            </p:nvSpPr>
            <p:spPr bwMode="auto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62" name="AutoShape 34"/>
              <p:cNvSpPr>
                <a:spLocks/>
              </p:cNvSpPr>
              <p:nvPr/>
            </p:nvSpPr>
            <p:spPr bwMode="auto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63" name="AutoShape 35"/>
              <p:cNvSpPr>
                <a:spLocks/>
              </p:cNvSpPr>
              <p:nvPr/>
            </p:nvSpPr>
            <p:spPr bwMode="auto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</p:grpSp>
        <p:grpSp>
          <p:nvGrpSpPr>
            <p:cNvPr id="164880" name="Group 16"/>
            <p:cNvGrpSpPr>
              <a:grpSpLocks/>
            </p:cNvGrpSpPr>
            <p:nvPr/>
          </p:nvGrpSpPr>
          <p:grpSpPr bwMode="auto">
            <a:xfrm rot="1369597">
              <a:off x="1493" y="3357"/>
              <a:ext cx="459" cy="645"/>
              <a:chOff x="1252" y="1766"/>
              <a:chExt cx="788" cy="1198"/>
            </a:xfrm>
          </p:grpSpPr>
          <p:sp>
            <p:nvSpPr>
              <p:cNvPr id="515165" name="AutoShape 30"/>
              <p:cNvSpPr>
                <a:spLocks/>
              </p:cNvSpPr>
              <p:nvPr/>
            </p:nvSpPr>
            <p:spPr bwMode="grayWhite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66" name="AutoShape 31"/>
              <p:cNvSpPr>
                <a:spLocks/>
              </p:cNvSpPr>
              <p:nvPr/>
            </p:nvSpPr>
            <p:spPr bwMode="grayWhite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67" name="AutoShape 32"/>
              <p:cNvSpPr>
                <a:spLocks/>
              </p:cNvSpPr>
              <p:nvPr/>
            </p:nvSpPr>
            <p:spPr bwMode="grayWhite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</p:grpSp>
        <p:grpSp>
          <p:nvGrpSpPr>
            <p:cNvPr id="164881" name="Group 17"/>
            <p:cNvGrpSpPr>
              <a:grpSpLocks/>
            </p:cNvGrpSpPr>
            <p:nvPr/>
          </p:nvGrpSpPr>
          <p:grpSpPr bwMode="auto">
            <a:xfrm rot="1369597">
              <a:off x="3276" y="3357"/>
              <a:ext cx="459" cy="645"/>
              <a:chOff x="1252" y="1766"/>
              <a:chExt cx="788" cy="1198"/>
            </a:xfrm>
          </p:grpSpPr>
          <p:sp>
            <p:nvSpPr>
              <p:cNvPr id="515169" name="AutoShape 27"/>
              <p:cNvSpPr>
                <a:spLocks/>
              </p:cNvSpPr>
              <p:nvPr/>
            </p:nvSpPr>
            <p:spPr bwMode="grayWhite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70" name="AutoShape 28"/>
              <p:cNvSpPr>
                <a:spLocks/>
              </p:cNvSpPr>
              <p:nvPr/>
            </p:nvSpPr>
            <p:spPr bwMode="grayWhite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71" name="AutoShape 29"/>
              <p:cNvSpPr>
                <a:spLocks/>
              </p:cNvSpPr>
              <p:nvPr/>
            </p:nvSpPr>
            <p:spPr bwMode="grayWhite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</p:grpSp>
        <p:grpSp>
          <p:nvGrpSpPr>
            <p:cNvPr id="164882" name="Group 18"/>
            <p:cNvGrpSpPr>
              <a:grpSpLocks/>
            </p:cNvGrpSpPr>
            <p:nvPr/>
          </p:nvGrpSpPr>
          <p:grpSpPr bwMode="auto">
            <a:xfrm rot="1369597">
              <a:off x="5222" y="3296"/>
              <a:ext cx="459" cy="645"/>
              <a:chOff x="1252" y="1766"/>
              <a:chExt cx="788" cy="1198"/>
            </a:xfrm>
          </p:grpSpPr>
          <p:sp>
            <p:nvSpPr>
              <p:cNvPr id="515173" name="AutoShape 24"/>
              <p:cNvSpPr>
                <a:spLocks/>
              </p:cNvSpPr>
              <p:nvPr/>
            </p:nvSpPr>
            <p:spPr bwMode="grayWhite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74" name="AutoShape 25"/>
              <p:cNvSpPr>
                <a:spLocks/>
              </p:cNvSpPr>
              <p:nvPr/>
            </p:nvSpPr>
            <p:spPr bwMode="grayWhite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75" name="AutoShape 26"/>
              <p:cNvSpPr>
                <a:spLocks/>
              </p:cNvSpPr>
              <p:nvPr/>
            </p:nvSpPr>
            <p:spPr bwMode="grayWhite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</p:grpSp>
        <p:sp>
          <p:nvSpPr>
            <p:cNvPr id="164883" name="Text Box 19"/>
            <p:cNvSpPr txBox="1">
              <a:spLocks noChangeArrowheads="1"/>
            </p:cNvSpPr>
            <p:nvPr/>
          </p:nvSpPr>
          <p:spPr bwMode="auto">
            <a:xfrm>
              <a:off x="1780" y="3375"/>
              <a:ext cx="533" cy="40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tabLst>
                  <a:tab pos="858838" algn="l"/>
                </a:tabLst>
              </a:pPr>
              <a:r>
                <a:rPr lang="en-US" sz="4000" b="1">
                  <a:latin typeface="Arial" charset="0"/>
                </a:rPr>
                <a:t>+</a:t>
              </a:r>
            </a:p>
          </p:txBody>
        </p:sp>
        <p:sp>
          <p:nvSpPr>
            <p:cNvPr id="164884" name="Text Box 20"/>
            <p:cNvSpPr txBox="1">
              <a:spLocks noChangeArrowheads="1"/>
            </p:cNvSpPr>
            <p:nvPr/>
          </p:nvSpPr>
          <p:spPr bwMode="auto">
            <a:xfrm>
              <a:off x="775" y="3356"/>
              <a:ext cx="533" cy="40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tabLst>
                  <a:tab pos="858838" algn="l"/>
                </a:tabLst>
              </a:pPr>
              <a:r>
                <a:rPr lang="en-US" sz="4000" b="1">
                  <a:latin typeface="Arial" charset="0"/>
                </a:rPr>
                <a:t>+</a:t>
              </a:r>
            </a:p>
          </p:txBody>
        </p:sp>
        <p:sp>
          <p:nvSpPr>
            <p:cNvPr id="164885" name="Text Box 21"/>
            <p:cNvSpPr txBox="1">
              <a:spLocks noChangeArrowheads="1"/>
            </p:cNvSpPr>
            <p:nvPr/>
          </p:nvSpPr>
          <p:spPr bwMode="auto">
            <a:xfrm>
              <a:off x="2631" y="3339"/>
              <a:ext cx="533" cy="40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tabLst>
                  <a:tab pos="858838" algn="l"/>
                </a:tabLst>
              </a:pPr>
              <a:r>
                <a:rPr lang="en-US" sz="4000" b="1">
                  <a:latin typeface="Arial" charset="0"/>
                </a:rPr>
                <a:t>+</a:t>
              </a:r>
            </a:p>
          </p:txBody>
        </p:sp>
        <p:sp>
          <p:nvSpPr>
            <p:cNvPr id="164886" name="Text Box 22"/>
            <p:cNvSpPr txBox="1">
              <a:spLocks noChangeArrowheads="1"/>
            </p:cNvSpPr>
            <p:nvPr/>
          </p:nvSpPr>
          <p:spPr bwMode="auto">
            <a:xfrm>
              <a:off x="3468" y="3209"/>
              <a:ext cx="533" cy="40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tabLst>
                  <a:tab pos="858838" algn="l"/>
                </a:tabLst>
              </a:pPr>
              <a:r>
                <a:rPr lang="en-US" sz="4000" b="1">
                  <a:latin typeface="Arial" charset="0"/>
                </a:rPr>
                <a:t>+</a:t>
              </a:r>
            </a:p>
          </p:txBody>
        </p:sp>
        <p:sp>
          <p:nvSpPr>
            <p:cNvPr id="164887" name="Text Box 23"/>
            <p:cNvSpPr txBox="1">
              <a:spLocks noChangeArrowheads="1"/>
            </p:cNvSpPr>
            <p:nvPr/>
          </p:nvSpPr>
          <p:spPr bwMode="auto">
            <a:xfrm>
              <a:off x="4447" y="3254"/>
              <a:ext cx="533" cy="40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tabLst>
                  <a:tab pos="858838" algn="l"/>
                </a:tabLst>
              </a:pPr>
              <a:r>
                <a:rPr lang="en-US" sz="4000" b="1">
                  <a:latin typeface="Arial" charset="0"/>
                </a:rPr>
                <a:t>+</a:t>
              </a:r>
            </a:p>
          </p:txBody>
        </p:sp>
      </p:grpSp>
      <p:sp>
        <p:nvSpPr>
          <p:cNvPr id="515181" name="Text Box 6"/>
          <p:cNvSpPr txBox="1">
            <a:spLocks noChangeArrowheads="1"/>
          </p:cNvSpPr>
          <p:nvPr/>
        </p:nvSpPr>
        <p:spPr bwMode="auto">
          <a:xfrm>
            <a:off x="206375" y="4797425"/>
            <a:ext cx="8709025" cy="646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latin typeface="Comic Sans MS"/>
                <a:cs typeface="Comic Sans MS"/>
              </a:rPr>
              <a:t>Products of Sums = Sums of Products</a:t>
            </a:r>
          </a:p>
        </p:txBody>
      </p:sp>
      <p:sp>
        <p:nvSpPr>
          <p:cNvPr id="9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576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18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>
                <a:solidFill>
                  <a:schemeClr val="tx1"/>
                </a:solidFill>
              </a:rPr>
              <a:t>expression for </a:t>
            </a:r>
            <a:r>
              <a:rPr lang="en-US" sz="4400" dirty="0">
                <a:solidFill>
                  <a:srgbClr val="0000FF"/>
                </a:solidFill>
              </a:rPr>
              <a:t>c</a:t>
            </a:r>
            <a:r>
              <a:rPr lang="en-US" sz="4400" baseline="-25000" dirty="0">
                <a:solidFill>
                  <a:srgbClr val="FF00FF"/>
                </a:solidFill>
              </a:rPr>
              <a:t>k</a:t>
            </a:r>
            <a:r>
              <a:rPr lang="en-US" sz="4400" dirty="0">
                <a:solidFill>
                  <a:schemeClr val="tx1"/>
                </a:solidFill>
              </a:rPr>
              <a:t>?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452438" y="2209800"/>
          <a:ext cx="8234362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1866600" imgH="482400" progId="Equation.3">
                  <p:embed/>
                </p:oleObj>
              </mc:Choice>
              <mc:Fallback>
                <p:oleObj name="Equation" r:id="rId4" imgW="18666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452438" y="2209800"/>
                        <a:ext cx="8234362" cy="212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94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2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</a:rPr>
              <a:t>binomial expressions</a:t>
            </a: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585046" y="2167666"/>
            <a:ext cx="2398369" cy="707886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(1+X)</a:t>
            </a:r>
            <a:r>
              <a:rPr lang="en-US" sz="4000" baseline="30000" dirty="0">
                <a:solidFill>
                  <a:srgbClr val="0000FF"/>
                </a:solidFill>
                <a:latin typeface="Comic Sans MS" pitchFamily="66" charset="0"/>
              </a:rPr>
              <a:t>1 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=</a:t>
            </a: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591295" y="1345341"/>
            <a:ext cx="2350947" cy="707886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(1+X)</a:t>
            </a:r>
            <a:r>
              <a:rPr lang="en-US" sz="4000" baseline="30000" dirty="0">
                <a:solidFill>
                  <a:srgbClr val="0000FF"/>
                </a:solidFill>
                <a:latin typeface="Comic Sans MS" pitchFamily="66" charset="0"/>
              </a:rPr>
              <a:t>0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=</a:t>
            </a: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578446" y="2989991"/>
            <a:ext cx="2402043" cy="707886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(1+X)</a:t>
            </a:r>
            <a:r>
              <a:rPr lang="en-US" sz="4000" baseline="3000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 =</a:t>
            </a:r>
          </a:p>
        </p:txBody>
      </p:sp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578446" y="3812316"/>
            <a:ext cx="2402043" cy="707886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(1+X)</a:t>
            </a:r>
            <a:r>
              <a:rPr lang="en-US" sz="4000" baseline="3000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 =</a:t>
            </a:r>
          </a:p>
        </p:txBody>
      </p:sp>
      <p:sp>
        <p:nvSpPr>
          <p:cNvPr id="165895" name="Text Box 7"/>
          <p:cNvSpPr txBox="1">
            <a:spLocks noChangeArrowheads="1"/>
          </p:cNvSpPr>
          <p:nvPr/>
        </p:nvSpPr>
        <p:spPr bwMode="auto">
          <a:xfrm>
            <a:off x="5087466" y="1331847"/>
            <a:ext cx="784930" cy="707886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165896" name="Text Box 8"/>
          <p:cNvSpPr txBox="1">
            <a:spLocks noChangeArrowheads="1"/>
          </p:cNvSpPr>
          <p:nvPr/>
        </p:nvSpPr>
        <p:spPr bwMode="auto">
          <a:xfrm>
            <a:off x="4604340" y="2152584"/>
            <a:ext cx="1940094" cy="707886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1 + 1X</a:t>
            </a:r>
          </a:p>
        </p:txBody>
      </p:sp>
      <p:sp>
        <p:nvSpPr>
          <p:cNvPr id="165897" name="Text Box 9"/>
          <p:cNvSpPr txBox="1">
            <a:spLocks noChangeArrowheads="1"/>
          </p:cNvSpPr>
          <p:nvPr/>
        </p:nvSpPr>
        <p:spPr bwMode="auto">
          <a:xfrm>
            <a:off x="4015463" y="2977291"/>
            <a:ext cx="3386136" cy="707886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1 + 2X + 1X</a:t>
            </a:r>
            <a:r>
              <a:rPr lang="en-US" sz="4000" baseline="30000">
                <a:solidFill>
                  <a:srgbClr val="0000FF"/>
                </a:solidFill>
                <a:latin typeface="Comic Sans MS" pitchFamily="66" charset="0"/>
              </a:rPr>
              <a:t>2</a:t>
            </a:r>
            <a:endParaRPr lang="en-US" sz="400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65898" name="Text Box 10"/>
          <p:cNvSpPr txBox="1">
            <a:spLocks noChangeArrowheads="1"/>
          </p:cNvSpPr>
          <p:nvPr/>
        </p:nvSpPr>
        <p:spPr bwMode="auto">
          <a:xfrm>
            <a:off x="3372758" y="3799616"/>
            <a:ext cx="4781083" cy="707886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1 + 3X + 3X</a:t>
            </a:r>
            <a:r>
              <a:rPr lang="en-US" sz="4000" baseline="30000">
                <a:solidFill>
                  <a:srgbClr val="0000FF"/>
                </a:solidFill>
                <a:latin typeface="Comic Sans MS" pitchFamily="66" charset="0"/>
              </a:rPr>
              <a:t>2 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+ 1X</a:t>
            </a:r>
            <a:r>
              <a:rPr lang="en-US" sz="4000" baseline="30000">
                <a:solidFill>
                  <a:srgbClr val="0000FF"/>
                </a:solidFill>
                <a:latin typeface="Comic Sans MS" pitchFamily="66" charset="0"/>
              </a:rPr>
              <a:t>3</a:t>
            </a:r>
            <a:endParaRPr lang="en-US" sz="400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65899" name="Text Box 11"/>
          <p:cNvSpPr txBox="1">
            <a:spLocks noChangeArrowheads="1"/>
          </p:cNvSpPr>
          <p:nvPr/>
        </p:nvSpPr>
        <p:spPr bwMode="auto">
          <a:xfrm>
            <a:off x="578446" y="4636228"/>
            <a:ext cx="2402043" cy="707886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(1+X)</a:t>
            </a:r>
            <a:r>
              <a:rPr lang="en-US" sz="4000" baseline="3000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 =</a:t>
            </a:r>
          </a:p>
        </p:txBody>
      </p:sp>
      <p:sp>
        <p:nvSpPr>
          <p:cNvPr id="165900" name="Text Box 12"/>
          <p:cNvSpPr txBox="1">
            <a:spLocks noChangeArrowheads="1"/>
          </p:cNvSpPr>
          <p:nvPr/>
        </p:nvSpPr>
        <p:spPr bwMode="auto">
          <a:xfrm>
            <a:off x="2729259" y="4621941"/>
            <a:ext cx="6176029" cy="707886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1 + 4X + 6X</a:t>
            </a:r>
            <a:r>
              <a:rPr lang="en-US" sz="4000" baseline="30000">
                <a:solidFill>
                  <a:srgbClr val="0000FF"/>
                </a:solidFill>
                <a:latin typeface="Comic Sans MS" pitchFamily="66" charset="0"/>
              </a:rPr>
              <a:t>2 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+ 4X</a:t>
            </a:r>
            <a:r>
              <a:rPr lang="en-US" sz="4000" baseline="30000">
                <a:solidFill>
                  <a:srgbClr val="0000FF"/>
                </a:solidFill>
                <a:latin typeface="Comic Sans MS" pitchFamily="66" charset="0"/>
              </a:rPr>
              <a:t>3 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+ 1X</a:t>
            </a:r>
            <a:r>
              <a:rPr lang="en-US" sz="4000" baseline="30000">
                <a:solidFill>
                  <a:srgbClr val="0000FF"/>
                </a:solidFill>
                <a:latin typeface="Comic Sans MS" pitchFamily="66" charset="0"/>
              </a:rPr>
              <a:t>4</a:t>
            </a:r>
            <a:endParaRPr lang="en-US" sz="400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027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8" name="Text Box 6"/>
          <p:cNvSpPr txBox="1">
            <a:spLocks noChangeArrowheads="1"/>
          </p:cNvSpPr>
          <p:nvPr/>
        </p:nvSpPr>
        <p:spPr bwMode="auto">
          <a:xfrm>
            <a:off x="0" y="3352800"/>
            <a:ext cx="9144000" cy="2287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lIns="274320" rIns="2743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latin typeface="Comic Sans MS" pitchFamily="66" charset="0"/>
              </a:rPr>
              <a:t>multiplying gives 2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 product terms: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11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1 + X11X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X1 + 1XX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1X1 +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+ XX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Comic Sans MS" pitchFamily="66" charset="0"/>
              </a:rPr>
              <a:t>a term corresponds to selecting</a:t>
            </a:r>
            <a:r>
              <a:rPr lang="en-US" sz="36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3600" dirty="0">
                <a:latin typeface="Comic Sans MS" pitchFamily="66" charset="0"/>
              </a:rPr>
              <a:t> or</a:t>
            </a:r>
            <a:r>
              <a:rPr lang="en-US" sz="36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36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from each of the 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3600" dirty="0">
                <a:latin typeface="Comic Sans MS" pitchFamily="66" charset="0"/>
              </a:rPr>
              <a:t> factors</a:t>
            </a:r>
          </a:p>
        </p:txBody>
      </p:sp>
      <p:graphicFrame>
        <p:nvGraphicFramePr>
          <p:cNvPr id="2050" name="Object 12"/>
          <p:cNvGraphicFramePr>
            <a:graphicFrameLocks noChangeAspect="1"/>
          </p:cNvGraphicFramePr>
          <p:nvPr/>
        </p:nvGraphicFramePr>
        <p:xfrm>
          <a:off x="2489200" y="344170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0" name="Equation" r:id="rId4" imgW="428207" imgH="666100" progId="Equation.DSMT4">
                  <p:embed/>
                </p:oleObj>
              </mc:Choice>
              <mc:Fallback>
                <p:oleObj name="Equation" r:id="rId4" imgW="428207" imgH="666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3441700"/>
                        <a:ext cx="914400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508121"/>
              </p:ext>
            </p:extLst>
          </p:nvPr>
        </p:nvGraphicFramePr>
        <p:xfrm>
          <a:off x="648461" y="1503363"/>
          <a:ext cx="7881937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1" name="Equation" r:id="rId6" imgW="2374560" imgH="469800" progId="Equation.3">
                  <p:embed/>
                </p:oleObj>
              </mc:Choice>
              <mc:Fallback>
                <p:oleObj name="Equation" r:id="rId6" imgW="23745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648461" y="1503363"/>
                        <a:ext cx="7881937" cy="155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1066800" y="1589088"/>
            <a:ext cx="7391400" cy="793750"/>
            <a:chOff x="1066800" y="1589088"/>
            <a:chExt cx="7391400" cy="793750"/>
          </a:xfrm>
        </p:grpSpPr>
        <p:sp>
          <p:nvSpPr>
            <p:cNvPr id="2057" name="Text Box 9"/>
            <p:cNvSpPr txBox="1">
              <a:spLocks noChangeArrowheads="1"/>
            </p:cNvSpPr>
            <p:nvPr/>
          </p:nvSpPr>
          <p:spPr bwMode="auto">
            <a:xfrm>
              <a:off x="3733800" y="1589088"/>
              <a:ext cx="2098675" cy="6413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solidFill>
                    <a:srgbClr val="008000"/>
                  </a:solidFill>
                  <a:latin typeface="Comic Sans MS" pitchFamily="66" charset="0"/>
                </a:rPr>
                <a:t>n</a:t>
              </a:r>
              <a:r>
                <a:rPr lang="en-US" sz="3600" dirty="0">
                  <a:solidFill>
                    <a:srgbClr val="FF5050"/>
                  </a:solidFill>
                  <a:latin typeface="Comic Sans MS" pitchFamily="66" charset="0"/>
                </a:rPr>
                <a:t> </a:t>
              </a:r>
              <a:r>
                <a:rPr lang="en-US" sz="3600" dirty="0">
                  <a:latin typeface="Comic Sans MS" pitchFamily="66" charset="0"/>
                </a:rPr>
                <a:t>times</a:t>
              </a:r>
            </a:p>
          </p:txBody>
        </p:sp>
        <p:sp>
          <p:nvSpPr>
            <p:cNvPr id="14" name="AutoShape 10"/>
            <p:cNvSpPr/>
            <p:nvPr/>
          </p:nvSpPr>
          <p:spPr bwMode="auto">
            <a:xfrm rot="16200000">
              <a:off x="4648200" y="-1427162"/>
              <a:ext cx="228600" cy="7391400"/>
            </a:xfrm>
            <a:prstGeom prst="rightBrace">
              <a:avLst/>
            </a:prstGeom>
            <a:noFill/>
            <a:ln w="38100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</p:grpSp>
      <p:sp>
        <p:nvSpPr>
          <p:cNvPr id="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84899"/>
            <a:ext cx="5206336" cy="1089453"/>
          </a:xfrm>
        </p:spPr>
        <p:txBody>
          <a:bodyPr/>
          <a:lstStyle/>
          <a:p>
            <a:r>
              <a:rPr lang="en-US" kern="1200" dirty="0">
                <a:solidFill>
                  <a:schemeClr val="tx1"/>
                </a:solidFill>
              </a:rPr>
              <a:t>expression for </a:t>
            </a:r>
            <a:r>
              <a:rPr lang="en-US" kern="1200" dirty="0" err="1">
                <a:solidFill>
                  <a:srgbClr val="0000FF"/>
                </a:solidFill>
              </a:rPr>
              <a:t>c</a:t>
            </a:r>
            <a:r>
              <a:rPr lang="en-US" kern="1200" baseline="-25000" dirty="0" err="1">
                <a:solidFill>
                  <a:srgbClr val="FF00FF"/>
                </a:solidFill>
              </a:rPr>
              <a:t>k</a:t>
            </a:r>
            <a:r>
              <a:rPr lang="en-US" kern="1200" dirty="0">
                <a:solidFill>
                  <a:schemeClr val="tx1"/>
                </a:solidFill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2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5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25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25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515938" y="3048000"/>
            <a:ext cx="8170862" cy="14938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lIns="274320" rIns="2743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400" baseline="30000" dirty="0" err="1">
                <a:solidFill>
                  <a:srgbClr val="FF00FF"/>
                </a:solidFill>
                <a:latin typeface="Comic Sans MS" pitchFamily="66" charset="0"/>
              </a:rPr>
              <a:t>k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 err="1">
                <a:latin typeface="Comic Sans MS" pitchFamily="66" charset="0"/>
              </a:rPr>
              <a:t>coeff</a:t>
            </a:r>
            <a:r>
              <a:rPr lang="en-US" sz="4400" dirty="0">
                <a:latin typeface="Comic Sans MS" pitchFamily="66" charset="0"/>
              </a:rPr>
              <a:t>,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c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k</a:t>
            </a:r>
            <a:r>
              <a:rPr lang="en-US" sz="4400" dirty="0">
                <a:latin typeface="Comic Sans MS" pitchFamily="66" charset="0"/>
              </a:rPr>
              <a:t>,  is # terms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latin typeface="Comic Sans MS" pitchFamily="66" charset="0"/>
              </a:rPr>
              <a:t>with exactly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k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400" dirty="0">
                <a:latin typeface="Comic Sans MS" pitchFamily="66" charset="0"/>
              </a:rPr>
              <a:t>’s selected</a:t>
            </a:r>
          </a:p>
        </p:txBody>
      </p:sp>
      <p:graphicFrame>
        <p:nvGraphicFramePr>
          <p:cNvPr id="581644" name="Object 12"/>
          <p:cNvGraphicFramePr>
            <a:graphicFrameLocks noChangeAspect="1"/>
          </p:cNvGraphicFramePr>
          <p:nvPr/>
        </p:nvGraphicFramePr>
        <p:xfrm>
          <a:off x="3314700" y="4343400"/>
          <a:ext cx="2400300" cy="205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2" name="Equation" r:id="rId4" imgW="533160" imgH="457200" progId="Equation.DSMT4">
                  <p:embed/>
                </p:oleObj>
              </mc:Choice>
              <mc:Fallback>
                <p:oleObj name="Equation" r:id="rId4" imgW="5331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4343400"/>
                        <a:ext cx="2400300" cy="205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13"/>
          <p:cNvGraphicFramePr>
            <a:graphicFrameLocks noChangeAspect="1"/>
          </p:cNvGraphicFramePr>
          <p:nvPr/>
        </p:nvGraphicFramePr>
        <p:xfrm>
          <a:off x="639763" y="1503363"/>
          <a:ext cx="7881937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3" name="Equation" r:id="rId6" imgW="2374560" imgH="469800" progId="Equation.3">
                  <p:embed/>
                </p:oleObj>
              </mc:Choice>
              <mc:Fallback>
                <p:oleObj name="Equation" r:id="rId6" imgW="23745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639763" y="1503363"/>
                        <a:ext cx="7881937" cy="155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1066800" y="1589088"/>
            <a:ext cx="7391400" cy="793750"/>
            <a:chOff x="1066800" y="1797050"/>
            <a:chExt cx="7391400" cy="793750"/>
          </a:xfrm>
        </p:grpSpPr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3733800" y="1797050"/>
              <a:ext cx="2098675" cy="6413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solidFill>
                    <a:srgbClr val="008000"/>
                  </a:solidFill>
                  <a:latin typeface="Comic Sans MS" pitchFamily="66" charset="0"/>
                </a:rPr>
                <a:t>n</a:t>
              </a:r>
              <a:r>
                <a:rPr lang="en-US" sz="3600" dirty="0">
                  <a:solidFill>
                    <a:srgbClr val="FF5050"/>
                  </a:solidFill>
                  <a:latin typeface="Comic Sans MS" pitchFamily="66" charset="0"/>
                </a:rPr>
                <a:t> </a:t>
              </a:r>
              <a:r>
                <a:rPr lang="en-US" sz="3600" dirty="0">
                  <a:latin typeface="Comic Sans MS" pitchFamily="66" charset="0"/>
                </a:rPr>
                <a:t>times</a:t>
              </a:r>
            </a:p>
          </p:txBody>
        </p:sp>
        <p:sp>
          <p:nvSpPr>
            <p:cNvPr id="14" name="AutoShape 10"/>
            <p:cNvSpPr/>
            <p:nvPr/>
          </p:nvSpPr>
          <p:spPr bwMode="auto">
            <a:xfrm rot="16200000">
              <a:off x="4648200" y="-1219200"/>
              <a:ext cx="228600" cy="7391400"/>
            </a:xfrm>
            <a:prstGeom prst="rightBrace">
              <a:avLst/>
            </a:prstGeom>
            <a:noFill/>
            <a:ln w="38100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</p:grpSp>
      <p:sp>
        <p:nvSpPr>
          <p:cNvPr id="1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9498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1447800" y="84899"/>
            <a:ext cx="5206336" cy="108945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9pPr>
          </a:lstStyle>
          <a:p>
            <a:r>
              <a:rPr lang="en-US" kern="1200" smtClean="0">
                <a:solidFill>
                  <a:schemeClr val="tx1"/>
                </a:solidFill>
              </a:rPr>
              <a:t>expression for </a:t>
            </a:r>
            <a:r>
              <a:rPr lang="en-US" kern="1200" smtClean="0">
                <a:solidFill>
                  <a:srgbClr val="0000FF"/>
                </a:solidFill>
              </a:rPr>
              <a:t>c</a:t>
            </a:r>
            <a:r>
              <a:rPr lang="en-US" kern="1200" baseline="-25000" smtClean="0">
                <a:solidFill>
                  <a:srgbClr val="FF00FF"/>
                </a:solidFill>
              </a:rPr>
              <a:t>k</a:t>
            </a:r>
            <a:r>
              <a:rPr lang="en-US" kern="1200" smtClean="0">
                <a:solidFill>
                  <a:schemeClr val="tx1"/>
                </a:solidFill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3851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1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1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1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81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The Binomial Formula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452438" y="2744788"/>
          <a:ext cx="8313737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6" name="Equation" r:id="rId4" imgW="2920680" imgH="507960" progId="Equation.DSMT4">
                  <p:embed/>
                </p:oleObj>
              </mc:Choice>
              <mc:Fallback>
                <p:oleObj name="Equation" r:id="rId4" imgW="29206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452438" y="2744788"/>
                        <a:ext cx="8313737" cy="1443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90600" y="4114800"/>
            <a:ext cx="6858000" cy="1946275"/>
            <a:chOff x="624" y="2592"/>
            <a:chExt cx="4320" cy="1226"/>
          </a:xfrm>
        </p:grpSpPr>
        <p:sp>
          <p:nvSpPr>
            <p:cNvPr id="4105" name="Text Box 9"/>
            <p:cNvSpPr txBox="1">
              <a:spLocks noChangeArrowheads="1"/>
            </p:cNvSpPr>
            <p:nvPr/>
          </p:nvSpPr>
          <p:spPr bwMode="auto">
            <a:xfrm>
              <a:off x="856" y="3372"/>
              <a:ext cx="3510" cy="446"/>
            </a:xfrm>
            <a:prstGeom prst="rect">
              <a:avLst/>
            </a:prstGeom>
            <a:noFill/>
            <a:ln w="38100" cap="sq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lIns="274320" rIns="274320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4000" dirty="0">
                  <a:solidFill>
                    <a:srgbClr val="7030A0"/>
                  </a:solidFill>
                  <a:latin typeface="Comic Sans MS" pitchFamily="66" charset="0"/>
                </a:rPr>
                <a:t>binomial coefficients</a:t>
              </a:r>
            </a:p>
          </p:txBody>
        </p:sp>
        <p:sp>
          <p:nvSpPr>
            <p:cNvPr id="4106" name="Line 10"/>
            <p:cNvSpPr>
              <a:spLocks noChangeShapeType="1"/>
            </p:cNvSpPr>
            <p:nvPr/>
          </p:nvSpPr>
          <p:spPr bwMode="auto">
            <a:xfrm flipH="1" flipV="1">
              <a:off x="624" y="2592"/>
              <a:ext cx="826" cy="753"/>
            </a:xfrm>
            <a:prstGeom prst="line">
              <a:avLst/>
            </a:prstGeom>
            <a:noFill/>
            <a:ln w="38100" cap="sq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Line 11"/>
            <p:cNvSpPr>
              <a:spLocks noChangeShapeType="1"/>
            </p:cNvSpPr>
            <p:nvPr/>
          </p:nvSpPr>
          <p:spPr bwMode="auto">
            <a:xfrm flipH="1" flipV="1">
              <a:off x="1175" y="2592"/>
              <a:ext cx="825" cy="753"/>
            </a:xfrm>
            <a:prstGeom prst="line">
              <a:avLst/>
            </a:prstGeom>
            <a:noFill/>
            <a:ln w="38100" cap="sq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Line 12"/>
            <p:cNvSpPr>
              <a:spLocks noChangeShapeType="1"/>
            </p:cNvSpPr>
            <p:nvPr/>
          </p:nvSpPr>
          <p:spPr bwMode="auto">
            <a:xfrm flipH="1" flipV="1">
              <a:off x="2000" y="2616"/>
              <a:ext cx="826" cy="753"/>
            </a:xfrm>
            <a:prstGeom prst="line">
              <a:avLst/>
            </a:prstGeom>
            <a:noFill/>
            <a:ln w="38100" cap="sq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Line 13"/>
            <p:cNvSpPr>
              <a:spLocks noChangeShapeType="1"/>
            </p:cNvSpPr>
            <p:nvPr/>
          </p:nvSpPr>
          <p:spPr bwMode="auto">
            <a:xfrm flipH="1" flipV="1">
              <a:off x="3552" y="2592"/>
              <a:ext cx="541" cy="753"/>
            </a:xfrm>
            <a:prstGeom prst="line">
              <a:avLst/>
            </a:prstGeom>
            <a:noFill/>
            <a:ln w="38100" cap="sq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10" name="Line 14"/>
            <p:cNvSpPr>
              <a:spLocks noChangeShapeType="1"/>
            </p:cNvSpPr>
            <p:nvPr/>
          </p:nvSpPr>
          <p:spPr bwMode="auto">
            <a:xfrm flipV="1">
              <a:off x="4089" y="2592"/>
              <a:ext cx="855" cy="787"/>
            </a:xfrm>
            <a:prstGeom prst="line">
              <a:avLst/>
            </a:prstGeom>
            <a:noFill/>
            <a:ln w="38100" cap="sq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526353" name="AutoShape 8"/>
          <p:cNvSpPr>
            <a:spLocks/>
          </p:cNvSpPr>
          <p:nvPr/>
        </p:nvSpPr>
        <p:spPr bwMode="auto">
          <a:xfrm>
            <a:off x="4876800" y="1143000"/>
            <a:ext cx="3429000" cy="1219200"/>
          </a:xfrm>
          <a:prstGeom prst="borderCallout1">
            <a:avLst>
              <a:gd name="adj1" fmla="val 9375"/>
              <a:gd name="adj2" fmla="val -2222"/>
              <a:gd name="adj3" fmla="val 69139"/>
              <a:gd name="adj4" fmla="val -99861"/>
            </a:avLst>
          </a:prstGeom>
          <a:noFill/>
          <a:ln w="38100" cap="sq">
            <a:solidFill>
              <a:srgbClr val="7030A0"/>
            </a:solidFill>
            <a:miter lim="800000"/>
            <a:headEnd/>
            <a:tailEnd type="triangle" w="med" len="med"/>
          </a:ln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7030A0"/>
                </a:solidFill>
                <a:latin typeface="Comic Sans MS" pitchFamily="66" charset="0"/>
              </a:rPr>
              <a:t>binomial expression</a:t>
            </a:r>
          </a:p>
        </p:txBody>
      </p:sp>
      <p:graphicFrame>
        <p:nvGraphicFramePr>
          <p:cNvPr id="4099" name="Object 25"/>
          <p:cNvGraphicFramePr>
            <a:graphicFrameLocks noChangeAspect="1"/>
          </p:cNvGraphicFramePr>
          <p:nvPr/>
        </p:nvGraphicFramePr>
        <p:xfrm>
          <a:off x="457200" y="1803400"/>
          <a:ext cx="2681288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7" name="Equation" r:id="rId6" imgW="660240" imgH="241200" progId="Equation.3">
                  <p:embed/>
                </p:oleObj>
              </mc:Choice>
              <mc:Fallback>
                <p:oleObj name="Equation" r:id="rId6" imgW="6602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03400"/>
                        <a:ext cx="2681288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587013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2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The Binomial Formula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563563" y="2498725"/>
          <a:ext cx="8131175" cy="353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0" name="Equation" r:id="rId4" imgW="2273040" imgH="990360" progId="Equation.DSMT4">
                  <p:embed/>
                </p:oleObj>
              </mc:Choice>
              <mc:Fallback>
                <p:oleObj name="Equation" r:id="rId4" imgW="227304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563563" y="2498725"/>
                        <a:ext cx="8131175" cy="3535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381000" y="1371600"/>
          <a:ext cx="2786062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1" name="Equation" r:id="rId6" imgW="685800" imgH="241200" progId="Equation.3">
                  <p:embed/>
                </p:oleObj>
              </mc:Choice>
              <mc:Fallback>
                <p:oleObj name="Equation" r:id="rId6" imgW="685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2786062" cy="979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331312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10"/>
          <p:cNvGraphicFramePr>
            <a:graphicFrameLocks noChangeAspect="1"/>
          </p:cNvGraphicFramePr>
          <p:nvPr/>
        </p:nvGraphicFramePr>
        <p:xfrm>
          <a:off x="500063" y="2214563"/>
          <a:ext cx="8113712" cy="243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5" name="Equation" r:id="rId4" imgW="1523880" imgH="457200" progId="Equation.3">
                  <p:embed/>
                </p:oleObj>
              </mc:Choice>
              <mc:Fallback>
                <p:oleObj name="Equation" r:id="rId4" imgW="1523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500063" y="2214563"/>
                        <a:ext cx="8113712" cy="243363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The Binomial Formula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30485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10433</TotalTime>
  <Words>266</Words>
  <Application>Microsoft Macintosh PowerPoint</Application>
  <PresentationFormat>On-screen Show (4:3)</PresentationFormat>
  <Paragraphs>76</Paragraphs>
  <Slides>9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6.042 Lecture Template</vt:lpstr>
      <vt:lpstr>Equation</vt:lpstr>
      <vt:lpstr>PowerPoint Presentation</vt:lpstr>
      <vt:lpstr>Polynomials Express Choices &amp; Outcomes</vt:lpstr>
      <vt:lpstr>expression for ck?</vt:lpstr>
      <vt:lpstr>binomial expressions</vt:lpstr>
      <vt:lpstr>expression for ck?</vt:lpstr>
      <vt:lpstr>PowerPoint Presentation</vt:lpstr>
      <vt:lpstr>The Binomial Formula</vt:lpstr>
      <vt:lpstr>The Binomial Formula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1701</cp:revision>
  <cp:lastPrinted>2012-04-09T06:33:01Z</cp:lastPrinted>
  <dcterms:created xsi:type="dcterms:W3CDTF">2011-04-13T00:22:08Z</dcterms:created>
  <dcterms:modified xsi:type="dcterms:W3CDTF">2012-04-17T15:38:32Z</dcterms:modified>
</cp:coreProperties>
</file>