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98" r:id="rId4"/>
    <p:sldId id="299" r:id="rId5"/>
    <p:sldId id="257" r:id="rId6"/>
    <p:sldId id="258" r:id="rId7"/>
    <p:sldId id="306" r:id="rId8"/>
    <p:sldId id="307" r:id="rId9"/>
    <p:sldId id="308" r:id="rId10"/>
    <p:sldId id="287" r:id="rId11"/>
    <p:sldId id="293" r:id="rId12"/>
    <p:sldId id="296" r:id="rId13"/>
    <p:sldId id="300" r:id="rId14"/>
    <p:sldId id="301" r:id="rId15"/>
    <p:sldId id="302" r:id="rId16"/>
    <p:sldId id="303" r:id="rId17"/>
    <p:sldId id="264" r:id="rId18"/>
    <p:sldId id="265" r:id="rId19"/>
    <p:sldId id="262" r:id="rId20"/>
    <p:sldId id="263" r:id="rId21"/>
    <p:sldId id="260" r:id="rId22"/>
    <p:sldId id="266" r:id="rId23"/>
    <p:sldId id="267" r:id="rId24"/>
    <p:sldId id="278" r:id="rId25"/>
    <p:sldId id="274" r:id="rId26"/>
    <p:sldId id="279" r:id="rId27"/>
    <p:sldId id="275" r:id="rId28"/>
    <p:sldId id="304" r:id="rId29"/>
    <p:sldId id="305" r:id="rId30"/>
    <p:sldId id="276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-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ableStyles" Target="tableStyle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28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30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010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Distribution (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, </a:t>
            </a: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, 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baseline="-25000">
                <a:solidFill>
                  <a:srgbClr val="008000"/>
                </a:solidFill>
              </a:rPr>
              <a:t>G</a:t>
            </a:r>
            <a:r>
              <a:rPr lang="en-US"/>
              <a:t>) is </a:t>
            </a:r>
            <a:r>
              <a:rPr lang="en-US" b="1" i="1"/>
              <a:t>stationary</a:t>
            </a:r>
            <a:r>
              <a:rPr lang="en-US"/>
              <a:t> if next-step distribution is the same</a:t>
            </a:r>
          </a:p>
          <a:p>
            <a:pPr eaLnBrk="1" hangingPunct="1">
              <a:buFontTx/>
              <a:buNone/>
            </a:pPr>
            <a:r>
              <a:rPr lang="en-US"/>
              <a:t>What is a stationary dist. here?</a:t>
            </a:r>
          </a:p>
        </p:txBody>
      </p:sp>
      <p:sp>
        <p:nvSpPr>
          <p:cNvPr id="31751" name="Oval 19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p</a:t>
            </a:r>
            <a:r>
              <a:rPr lang="en-US" sz="3200" baseline="-25000">
                <a:solidFill>
                  <a:schemeClr val="accent2"/>
                </a:solidFill>
              </a:rPr>
              <a:t>B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1752" name="Oval 20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rgbClr val="FF6600"/>
                </a:solidFill>
              </a:rPr>
              <a:t>p</a:t>
            </a:r>
            <a:r>
              <a:rPr lang="en-US" sz="3200" baseline="-25000">
                <a:solidFill>
                  <a:srgbClr val="FF6600"/>
                </a:solidFill>
              </a:rPr>
              <a:t>O</a:t>
            </a:r>
            <a:endParaRPr lang="en-US" sz="3200">
              <a:solidFill>
                <a:srgbClr val="FF6600"/>
              </a:solidFill>
            </a:endParaRPr>
          </a:p>
        </p:txBody>
      </p:sp>
      <p:sp>
        <p:nvSpPr>
          <p:cNvPr id="31753" name="Oval 21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cxnSp>
        <p:nvCxnSpPr>
          <p:cNvPr id="31754" name="AutoShape 22"/>
          <p:cNvCxnSpPr>
            <a:cxnSpLocks noChangeAspect="1" noChangeShapeType="1"/>
            <a:stCxn id="31751" idx="0"/>
            <a:endCxn id="31752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1755" name="AutoShape 23"/>
          <p:cNvCxnSpPr>
            <a:cxnSpLocks noChangeAspect="1" noChangeShapeType="1"/>
            <a:stCxn id="31752" idx="6"/>
            <a:endCxn id="31752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1756" name="AutoShape 24"/>
          <p:cNvCxnSpPr>
            <a:cxnSpLocks noChangeAspect="1" noChangeShapeType="1"/>
            <a:stCxn id="31752" idx="6"/>
            <a:endCxn id="3175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1757" name="AutoShape 25"/>
          <p:cNvCxnSpPr>
            <a:cxnSpLocks noChangeAspect="1" noChangeShapeType="1"/>
            <a:stCxn id="31753" idx="4"/>
            <a:endCxn id="31751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58" name="Rectangle 26"/>
          <p:cNvSpPr>
            <a:spLocks noChangeAspect="1" noChangeArrowheads="1"/>
          </p:cNvSpPr>
          <p:nvPr/>
        </p:nvSpPr>
        <p:spPr bwMode="auto">
          <a:xfrm>
            <a:off x="2743200" y="16002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759" name="Rectangle 27"/>
          <p:cNvSpPr>
            <a:spLocks noChangeAspect="1" noChangeArrowheads="1"/>
          </p:cNvSpPr>
          <p:nvPr/>
        </p:nvSpPr>
        <p:spPr bwMode="auto">
          <a:xfrm>
            <a:off x="4419600" y="27733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760" name="Rectangle 28"/>
          <p:cNvSpPr>
            <a:spLocks noChangeAspect="1" noChangeArrowheads="1"/>
          </p:cNvSpPr>
          <p:nvPr/>
        </p:nvSpPr>
        <p:spPr bwMode="auto">
          <a:xfrm>
            <a:off x="6350000" y="1828800"/>
            <a:ext cx="88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761" name="Rectangle 29"/>
          <p:cNvSpPr>
            <a:spLocks noChangeAspect="1" noChangeArrowheads="1"/>
          </p:cNvSpPr>
          <p:nvPr/>
        </p:nvSpPr>
        <p:spPr bwMode="auto">
          <a:xfrm>
            <a:off x="59436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762" name="Rectangle 30"/>
          <p:cNvSpPr>
            <a:spLocks noChangeAspect="1" noChangeArrowheads="1"/>
          </p:cNvSpPr>
          <p:nvPr/>
        </p:nvSpPr>
        <p:spPr bwMode="auto">
          <a:xfrm>
            <a:off x="4724400" y="32004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763" name="AutoShape 31"/>
          <p:cNvCxnSpPr>
            <a:cxnSpLocks noChangeAspect="1" noChangeShapeType="1"/>
            <a:stCxn id="31751" idx="7"/>
            <a:endCxn id="3175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1764" name="AutoShape 32"/>
          <p:cNvCxnSpPr>
            <a:cxnSpLocks noChangeAspect="1" noChangeShapeType="1"/>
            <a:stCxn id="31751" idx="4"/>
            <a:endCxn id="31751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765" name="Rectangle 33"/>
          <p:cNvSpPr>
            <a:spLocks noChangeAspect="1" noChangeArrowheads="1"/>
          </p:cNvSpPr>
          <p:nvPr/>
        </p:nvSpPr>
        <p:spPr bwMode="auto">
          <a:xfrm>
            <a:off x="1600200" y="32289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1766" name="Rectangle 66"/>
          <p:cNvSpPr>
            <a:spLocks noChangeArrowheads="1"/>
          </p:cNvSpPr>
          <p:nvPr/>
        </p:nvSpPr>
        <p:spPr bwMode="auto">
          <a:xfrm>
            <a:off x="5715000" y="2819400"/>
            <a:ext cx="58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p</a:t>
            </a:r>
            <a:r>
              <a:rPr lang="en-US" sz="3200" baseline="-25000">
                <a:solidFill>
                  <a:srgbClr val="008000"/>
                </a:solidFill>
              </a:rPr>
              <a:t>G</a:t>
            </a:r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>
                <a:solidFill>
                  <a:schemeClr val="accent2"/>
                </a:solidFill>
              </a:rPr>
              <a:t>’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(1/2)p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 + </a:t>
            </a:r>
            <a:r>
              <a:rPr lang="en-US">
                <a:solidFill>
                  <a:srgbClr val="008000"/>
                </a:solidFill>
              </a:rPr>
              <a:t>1p</a:t>
            </a:r>
            <a:r>
              <a:rPr lang="en-US" baseline="-25000">
                <a:solidFill>
                  <a:srgbClr val="008000"/>
                </a:solidFill>
              </a:rPr>
              <a:t>G</a:t>
            </a:r>
            <a:endParaRPr lang="en-US" i="1" baseline="-2500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>
                <a:solidFill>
                  <a:srgbClr val="FF6600"/>
                </a:solidFill>
              </a:rPr>
              <a:t>’ </a:t>
            </a:r>
            <a:r>
              <a:rPr lang="en-US"/>
              <a:t>= </a:t>
            </a:r>
            <a:r>
              <a:rPr lang="en-US">
                <a:solidFill>
                  <a:schemeClr val="accent2"/>
                </a:solidFill>
              </a:rPr>
              <a:t>(1/4)p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 + </a:t>
            </a:r>
            <a:r>
              <a:rPr lang="en-US">
                <a:solidFill>
                  <a:srgbClr val="FF6600"/>
                </a:solidFill>
              </a:rPr>
              <a:t>(1/3)p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endParaRPr lang="en-US"/>
          </a:p>
          <a:p>
            <a:pPr eaLnBrk="1" hangingPunct="1">
              <a:buFontTx/>
              <a:buNone/>
            </a:pP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baseline="-25000">
                <a:solidFill>
                  <a:srgbClr val="008000"/>
                </a:solidFill>
              </a:rPr>
              <a:t>G</a:t>
            </a:r>
            <a:r>
              <a:rPr lang="en-US">
                <a:solidFill>
                  <a:srgbClr val="008000"/>
                </a:solidFill>
              </a:rPr>
              <a:t>’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(1/4)p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 + </a:t>
            </a:r>
            <a:r>
              <a:rPr lang="en-US">
                <a:solidFill>
                  <a:srgbClr val="FF6600"/>
                </a:solidFill>
              </a:rPr>
              <a:t>(2/3)p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endParaRPr lang="en-US"/>
          </a:p>
        </p:txBody>
      </p:sp>
      <p:sp>
        <p:nvSpPr>
          <p:cNvPr id="33799" name="Oval 19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p</a:t>
            </a:r>
            <a:r>
              <a:rPr lang="en-US" sz="3200" baseline="-25000">
                <a:solidFill>
                  <a:schemeClr val="accent2"/>
                </a:solidFill>
              </a:rPr>
              <a:t>B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3800" name="Oval 20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rgbClr val="FF6600"/>
                </a:solidFill>
              </a:rPr>
              <a:t>p</a:t>
            </a:r>
            <a:r>
              <a:rPr lang="en-US" sz="3200" baseline="-25000">
                <a:solidFill>
                  <a:srgbClr val="FF6600"/>
                </a:solidFill>
              </a:rPr>
              <a:t>O</a:t>
            </a:r>
            <a:endParaRPr lang="en-US" sz="3200">
              <a:solidFill>
                <a:srgbClr val="FF6600"/>
              </a:solidFill>
            </a:endParaRPr>
          </a:p>
        </p:txBody>
      </p:sp>
      <p:sp>
        <p:nvSpPr>
          <p:cNvPr id="33801" name="Oval 21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cxnSp>
        <p:nvCxnSpPr>
          <p:cNvPr id="33802" name="AutoShape 22"/>
          <p:cNvCxnSpPr>
            <a:cxnSpLocks noChangeAspect="1" noChangeShapeType="1"/>
            <a:stCxn id="33799" idx="0"/>
            <a:endCxn id="33800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03" name="AutoShape 23"/>
          <p:cNvCxnSpPr>
            <a:cxnSpLocks noChangeAspect="1" noChangeShapeType="1"/>
            <a:stCxn id="33800" idx="6"/>
            <a:endCxn id="33800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4" name="AutoShape 24"/>
          <p:cNvCxnSpPr>
            <a:cxnSpLocks noChangeAspect="1" noChangeShapeType="1"/>
            <a:stCxn id="33800" idx="6"/>
            <a:endCxn id="33801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5" name="AutoShape 25"/>
          <p:cNvCxnSpPr>
            <a:cxnSpLocks noChangeAspect="1" noChangeShapeType="1"/>
            <a:stCxn id="33801" idx="4"/>
            <a:endCxn id="33799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3806" name="Rectangle 26"/>
          <p:cNvSpPr>
            <a:spLocks noChangeAspect="1" noChangeArrowheads="1"/>
          </p:cNvSpPr>
          <p:nvPr/>
        </p:nvSpPr>
        <p:spPr bwMode="auto">
          <a:xfrm>
            <a:off x="2743200" y="16002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7" name="Rectangle 27"/>
          <p:cNvSpPr>
            <a:spLocks noChangeAspect="1" noChangeArrowheads="1"/>
          </p:cNvSpPr>
          <p:nvPr/>
        </p:nvSpPr>
        <p:spPr bwMode="auto">
          <a:xfrm>
            <a:off x="4419600" y="27733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8" name="Rectangle 28"/>
          <p:cNvSpPr>
            <a:spLocks noChangeAspect="1" noChangeArrowheads="1"/>
          </p:cNvSpPr>
          <p:nvPr/>
        </p:nvSpPr>
        <p:spPr bwMode="auto">
          <a:xfrm>
            <a:off x="6350000" y="1828800"/>
            <a:ext cx="88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3809" name="Rectangle 29"/>
          <p:cNvSpPr>
            <a:spLocks noChangeAspect="1" noChangeArrowheads="1"/>
          </p:cNvSpPr>
          <p:nvPr/>
        </p:nvSpPr>
        <p:spPr bwMode="auto">
          <a:xfrm>
            <a:off x="59436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3810" name="Rectangle 30"/>
          <p:cNvSpPr>
            <a:spLocks noChangeAspect="1" noChangeArrowheads="1"/>
          </p:cNvSpPr>
          <p:nvPr/>
        </p:nvSpPr>
        <p:spPr bwMode="auto">
          <a:xfrm>
            <a:off x="4724400" y="32004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3811" name="AutoShape 31"/>
          <p:cNvCxnSpPr>
            <a:cxnSpLocks noChangeAspect="1" noChangeShapeType="1"/>
            <a:stCxn id="33799" idx="7"/>
            <a:endCxn id="33801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12" name="AutoShape 32"/>
          <p:cNvCxnSpPr>
            <a:cxnSpLocks noChangeAspect="1" noChangeShapeType="1"/>
            <a:stCxn id="33799" idx="4"/>
            <a:endCxn id="33799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3813" name="Rectangle 33"/>
          <p:cNvSpPr>
            <a:spLocks noChangeAspect="1" noChangeArrowheads="1"/>
          </p:cNvSpPr>
          <p:nvPr/>
        </p:nvSpPr>
        <p:spPr bwMode="auto">
          <a:xfrm>
            <a:off x="1600200" y="32289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814" name="Rectangle 34"/>
          <p:cNvSpPr>
            <a:spLocks noChangeArrowheads="1"/>
          </p:cNvSpPr>
          <p:nvPr/>
        </p:nvSpPr>
        <p:spPr bwMode="auto">
          <a:xfrm>
            <a:off x="5715000" y="2819400"/>
            <a:ext cx="58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p</a:t>
            </a:r>
            <a:r>
              <a:rPr lang="en-US" sz="3200" baseline="-25000">
                <a:solidFill>
                  <a:srgbClr val="008000"/>
                </a:solidFill>
              </a:rPr>
              <a:t>G</a:t>
            </a:r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/>
              <a:t> + </a:t>
            </a:r>
            <a:r>
              <a:rPr lang="en-US" sz="3600">
                <a:solidFill>
                  <a:srgbClr val="FF6600"/>
                </a:solidFill>
              </a:rPr>
              <a:t>p</a:t>
            </a:r>
            <a:r>
              <a:rPr lang="en-US" sz="3600" baseline="-25000">
                <a:solidFill>
                  <a:srgbClr val="FF6600"/>
                </a:solidFill>
              </a:rPr>
              <a:t>O</a:t>
            </a:r>
            <a:r>
              <a:rPr lang="en-US" sz="3600"/>
              <a:t> +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 baseline="-25000">
                <a:solidFill>
                  <a:srgbClr val="008000"/>
                </a:solidFill>
              </a:rPr>
              <a:t>G</a:t>
            </a:r>
            <a:r>
              <a:rPr lang="en-US" sz="3600"/>
              <a:t> = 1</a:t>
            </a:r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FF6600"/>
                </a:solidFill>
              </a:rPr>
              <a:t>p</a:t>
            </a:r>
            <a:r>
              <a:rPr lang="en-US" sz="3600" baseline="-25000">
                <a:solidFill>
                  <a:srgbClr val="FF6600"/>
                </a:solidFill>
              </a:rPr>
              <a:t>O</a:t>
            </a:r>
            <a:r>
              <a:rPr lang="en-US" sz="3600">
                <a:solidFill>
                  <a:srgbClr val="FF6600"/>
                </a:solidFill>
              </a:rPr>
              <a:t> </a:t>
            </a:r>
            <a:r>
              <a:rPr lang="en-US" sz="360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 baseline="-25000">
                <a:solidFill>
                  <a:srgbClr val="008000"/>
                </a:solidFill>
              </a:rPr>
              <a:t>G</a:t>
            </a:r>
            <a:r>
              <a:rPr lang="en-US" sz="3600"/>
              <a:t> =</a:t>
            </a:r>
          </a:p>
        </p:txBody>
      </p:sp>
      <p:sp useBgFill="1">
        <p:nvSpPr>
          <p:cNvPr id="48169" name="Rectangle 41"/>
          <p:cNvSpPr>
            <a:spLocks noChangeArrowheads="1"/>
          </p:cNvSpPr>
          <p:nvPr/>
        </p:nvSpPr>
        <p:spPr bwMode="auto">
          <a:xfrm>
            <a:off x="457200" y="3962400"/>
            <a:ext cx="8001000" cy="2667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743200" y="4495800"/>
            <a:ext cx="4191000" cy="6699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(</a:t>
            </a:r>
            <a:r>
              <a:rPr lang="en-US" sz="3600">
                <a:solidFill>
                  <a:schemeClr val="accent2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8/15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, </a:t>
            </a:r>
            <a:r>
              <a:rPr lang="en-US" sz="3600">
                <a:solidFill>
                  <a:srgbClr val="FF6600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3/15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, </a:t>
            </a:r>
            <a:r>
              <a:rPr lang="en-US" sz="3600">
                <a:solidFill>
                  <a:srgbClr val="008000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4/15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)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3" grpId="0" autoUpdateAnimBg="0"/>
      <p:bldP spid="21532" grpId="0" autoUpdateAnimBg="0"/>
      <p:bldP spid="48169" grpId="0" animBg="1" autoUpdateAnimBg="0"/>
      <p:bldP spid="4816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 &amp; Google 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View the entire web as a graph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Vertices are webpages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Edge (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,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/>
              <a:t>) exists if link from page 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 to page </a:t>
            </a:r>
            <a:r>
              <a:rPr lang="en-US">
                <a:solidFill>
                  <a:schemeClr val="accent2"/>
                </a:solidFill>
              </a:rPr>
              <a:t>v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Pr{go to 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/>
              <a:t> from 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} = </a:t>
            </a:r>
            <a:r>
              <a:rPr lang="en-US">
                <a:solidFill>
                  <a:schemeClr val="accent2"/>
                </a:solidFill>
              </a:rPr>
              <a:t>1/outdeg(u)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Find stationary distribution {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u</a:t>
            </a:r>
            <a:r>
              <a:rPr lang="en-US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Rank 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 above 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/>
              <a:t> if 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u</a:t>
            </a:r>
            <a:r>
              <a:rPr lang="en-US">
                <a:solidFill>
                  <a:schemeClr val="accent2"/>
                </a:solidFill>
              </a:rPr>
              <a:t> &gt; p</a:t>
            </a:r>
            <a:r>
              <a:rPr lang="en-US" baseline="-25000">
                <a:solidFill>
                  <a:schemeClr val="accent2"/>
                </a:solidFill>
              </a:rPr>
              <a:t>v</a:t>
            </a:r>
            <a:r>
              <a:rPr lang="en-US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/>
              <a:t>Does a stationary dist exist?</a:t>
            </a:r>
          </a:p>
          <a:p>
            <a:pPr eaLnBrk="1" hangingPunct="1"/>
            <a:r>
              <a:rPr lang="en-US"/>
              <a:t>Is it unique?</a:t>
            </a:r>
          </a:p>
          <a:p>
            <a:pPr eaLnBrk="1" hangingPunct="1"/>
            <a:r>
              <a:rPr lang="en-US"/>
              <a:t>Does a random walk approach it from any starting distribution?</a:t>
            </a:r>
          </a:p>
          <a:p>
            <a:pPr lvl="1" eaLnBrk="1" hangingPunct="1"/>
            <a:r>
              <a:rPr lang="en-US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  <p:bldP spid="86022" grpId="0"/>
      <p:bldP spid="86023" grpId="0"/>
      <p:bldP spid="860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BA9CD94-4669-0B46-B053-A48B6134F8AC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Let’s Go to Vegas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Decide to place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bets until either going broke or reaching some target amount of money.</a:t>
            </a:r>
          </a:p>
          <a:p>
            <a:pPr eaLnBrk="1" hangingPunct="1"/>
            <a:r>
              <a:rPr lang="en-US"/>
              <a:t>What is Pr{reach target}?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A58DCCE-006C-2247-9099-C179D2709666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Suppose we’re playing a fair game: </a:t>
            </a:r>
          </a:p>
          <a:p>
            <a:pPr eaLnBrk="1" hangingPunct="1"/>
            <a:r>
              <a:rPr lang="en-US"/>
              <a:t>Pr{win bet} = </a:t>
            </a:r>
            <a:r>
              <a:rPr lang="en-US">
                <a:solidFill>
                  <a:schemeClr val="accent2"/>
                </a:solidFill>
              </a:rPr>
              <a:t>1/2</a:t>
            </a:r>
            <a:r>
              <a:rPr lang="en-US"/>
              <a:t>.</a:t>
            </a:r>
          </a:p>
          <a:p>
            <a:pPr eaLnBrk="1" hangingPunct="1">
              <a:buFontTx/>
              <a:buNone/>
            </a:pPr>
            <a:r>
              <a:rPr lang="en-US"/>
              <a:t>What is Pr{reach </a:t>
            </a:r>
            <a:r>
              <a:rPr lang="en-US">
                <a:solidFill>
                  <a:schemeClr val="accent2"/>
                </a:solidFill>
              </a:rPr>
              <a:t>$200</a:t>
            </a:r>
            <a:r>
              <a:rPr lang="en-US"/>
              <a:t>} if we start with </a:t>
            </a:r>
            <a:r>
              <a:rPr lang="en-US">
                <a:solidFill>
                  <a:schemeClr val="accent2"/>
                </a:solidFill>
              </a:rPr>
              <a:t>$100</a:t>
            </a:r>
            <a:r>
              <a:rPr lang="en-US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648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about Pr{reach </a:t>
            </a:r>
            <a:r>
              <a:rPr lang="en-US" sz="3600">
                <a:solidFill>
                  <a:schemeClr val="accent2"/>
                </a:solidFill>
              </a:rPr>
              <a:t>$600</a:t>
            </a:r>
            <a:r>
              <a:rPr lang="en-US" sz="3600"/>
              <a:t>} if we start with </a:t>
            </a:r>
            <a:r>
              <a:rPr lang="en-US" sz="3600">
                <a:solidFill>
                  <a:schemeClr val="accent2"/>
                </a:solidFill>
              </a:rPr>
              <a:t>$500</a:t>
            </a:r>
            <a:r>
              <a:rPr lang="en-US" sz="360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400685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912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B818657-C012-2D4E-9D91-E82567AD91A2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/>
              <a:t>In general, if we start with </a:t>
            </a:r>
            <a:r>
              <a:rPr lang="en-US" sz="4000">
                <a:solidFill>
                  <a:schemeClr val="accent2"/>
                </a:solidFill>
              </a:rPr>
              <a:t>$n</a:t>
            </a:r>
            <a:r>
              <a:rPr lang="en-US" sz="400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2249488" y="3124200"/>
            <a:ext cx="4684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/>
              <a:t>Pr{reach </a:t>
            </a:r>
            <a:r>
              <a:rPr lang="en-US" sz="4000">
                <a:solidFill>
                  <a:schemeClr val="accent2"/>
                </a:solidFill>
              </a:rPr>
              <a:t>$T</a:t>
            </a:r>
            <a:r>
              <a:rPr lang="en-US" sz="4000"/>
              <a:t>} = </a:t>
            </a:r>
            <a:r>
              <a:rPr lang="en-US" sz="4000">
                <a:solidFill>
                  <a:schemeClr val="accent2"/>
                </a:solidFill>
              </a:rPr>
              <a:t>n/T</a:t>
            </a:r>
            <a:endParaRPr lang="en-US" sz="400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800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B4C27B2-6C40-2848-B9DB-97D985B6043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DEDA1A4-F92A-C247-BD53-F6346675D8E3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What is Pr{reach $</a:t>
            </a:r>
            <a:r>
              <a:rPr lang="en-US">
                <a:solidFill>
                  <a:schemeClr val="accent2"/>
                </a:solidFill>
              </a:rPr>
              <a:t>500</a:t>
            </a:r>
            <a:r>
              <a:rPr lang="en-US"/>
              <a:t>+</a:t>
            </a:r>
            <a:r>
              <a:rPr lang="en-US">
                <a:solidFill>
                  <a:srgbClr val="008000"/>
                </a:solidFill>
              </a:rPr>
              <a:t>100</a:t>
            </a:r>
            <a:r>
              <a:rPr lang="en-US"/>
              <a:t>} starting with $</a:t>
            </a:r>
            <a:r>
              <a:rPr lang="en-US">
                <a:solidFill>
                  <a:schemeClr val="accent2"/>
                </a:solidFill>
              </a:rPr>
              <a:t>500</a:t>
            </a:r>
            <a:r>
              <a:rPr lang="en-US"/>
              <a:t>?  (5/6 for 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3400" y="38100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$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+</a:t>
            </a:r>
            <a:r>
              <a:rPr lang="en-US" sz="3600">
                <a:solidFill>
                  <a:srgbClr val="008000"/>
                </a:solidFill>
              </a:rPr>
              <a:t>100</a:t>
            </a:r>
            <a:r>
              <a:rPr lang="en-US" sz="3600"/>
              <a:t>} starting with $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?          (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/(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+</a:t>
            </a:r>
            <a:r>
              <a:rPr lang="en-US" sz="3600">
                <a:solidFill>
                  <a:srgbClr val="008000"/>
                </a:solidFill>
              </a:rPr>
              <a:t>100</a:t>
            </a:r>
            <a:r>
              <a:rPr lang="en-US" sz="3600"/>
              <a:t>) for 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971800" y="518160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27F5B8B-217C-0D4F-99AD-868E856C8FC1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Play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bets until going broke or make enough money.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i="1"/>
              <a:t> </a:t>
            </a:r>
            <a:r>
              <a:rPr lang="en-US"/>
              <a:t>::= Pr{</a:t>
            </a:r>
            <a:r>
              <a:rPr lang="en-US">
                <a:solidFill>
                  <a:srgbClr val="008000"/>
                </a:solidFill>
              </a:rPr>
              <a:t>win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::= i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T</a:t>
            </a:r>
            <a:r>
              <a:rPr lang="en-US"/>
              <a:t> ::= gambler’s </a:t>
            </a:r>
            <a:r>
              <a:rPr lang="en-US" b="1">
                <a:solidFill>
                  <a:schemeClr val="accent2"/>
                </a:solidFill>
              </a:rPr>
              <a:t>t</a:t>
            </a:r>
            <a:r>
              <a:rPr lang="en-US"/>
              <a:t>arget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Question: What is Pr{reach target}?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Finance — stocks, options</a:t>
            </a:r>
          </a:p>
          <a:p>
            <a:pPr eaLnBrk="1" hangingPunct="1"/>
            <a:r>
              <a:rPr lang="en-US" dirty="0"/>
              <a:t>Algorithms — web search, clustering</a:t>
            </a:r>
          </a:p>
          <a:p>
            <a:pPr eaLnBrk="1" hangingPunct="1"/>
            <a:r>
              <a:rPr lang="en-US" dirty="0"/>
              <a:t>Physics — Brownian motion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C4461F72-8397-A54C-8A8A-56C7DBF0D442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B826CD8C-0477-834C-B53A-FCC4FCE3844A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AFF3B048-DFE0-4C46-9EA8-032933489598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Pr{target | 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5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      </a:t>
            </a:r>
            <a:r>
              <a:rPr lang="en-US" sz="1200"/>
              <a:t> </a:t>
            </a:r>
            <a:r>
              <a:rPr lang="en-US" sz="3600"/>
              <a:t>     •     </a:t>
            </a:r>
            <a:r>
              <a:rPr lang="en-US" sz="3600">
                <a:solidFill>
                  <a:srgbClr val="CC0000"/>
                </a:solidFill>
              </a:rPr>
              <a:t>q</a:t>
            </a:r>
            <a:endParaRPr lang="en-US" sz="3600" b="1"/>
          </a:p>
        </p:txBody>
      </p:sp>
      <p:sp>
        <p:nvSpPr>
          <p:cNvPr id="32793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Pr{target | 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4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   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     </a:t>
            </a:r>
            <a:r>
              <a:rPr lang="en-US" sz="1400"/>
              <a:t> </a:t>
            </a:r>
            <a:r>
              <a:rPr lang="en-US" sz="3600"/>
              <a:t> •    </a:t>
            </a:r>
            <a:r>
              <a:rPr lang="en-US" sz="3600">
                <a:solidFill>
                  <a:srgbClr val="008000"/>
                </a:solidFill>
              </a:rPr>
              <a:t>p</a:t>
            </a:r>
            <a:endParaRPr lang="en-US" sz="3600" b="1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09600" y="3581400"/>
            <a:ext cx="8382000" cy="28956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85800" y="4267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+ 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= (1/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- (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/>
              <a:t>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endParaRPr lang="en-US" sz="3600" b="1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85800" y="571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</a:t>
            </a:r>
            <a:r>
              <a:rPr lang="en-US" sz="3600" b="1"/>
              <a:t>we 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E6E6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2" grpId="1"/>
      <p:bldP spid="32795" grpId="0"/>
      <p:bldP spid="32795" grpId="1"/>
      <p:bldP spid="32793" grpId="0"/>
      <p:bldP spid="32793" grpId="1"/>
      <p:bldP spid="32794" grpId="0"/>
      <p:bldP spid="32794" grpId="1"/>
      <p:bldP spid="32796" grpId="0" animBg="1"/>
      <p:bldP spid="19475" grpId="0" build="allAtOnce"/>
      <p:bldP spid="194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CB8D558-C5D6-7E41-8E71-BB0C744D2D8B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71DCE68-83CD-E84B-A3DE-B86BB2400F98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Solving the Recurrence: Biased Case</a:t>
            </a:r>
          </a:p>
        </p:txBody>
      </p:sp>
      <p:sp>
        <p:nvSpPr>
          <p:cNvPr id="60422" name="Rectangle 21"/>
          <p:cNvSpPr>
            <a:spLocks noChangeArrowheads="1"/>
          </p:cNvSpPr>
          <p:nvPr/>
        </p:nvSpPr>
        <p:spPr bwMode="auto">
          <a:xfrm>
            <a:off x="3048000" y="292576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endParaRPr lang="en-US" sz="3600"/>
          </a:p>
        </p:txBody>
      </p:sp>
      <p:sp>
        <p:nvSpPr>
          <p:cNvPr id="60423" name="Rectangle 22"/>
          <p:cNvSpPr>
            <a:spLocks noChangeArrowheads="1"/>
          </p:cNvSpPr>
          <p:nvPr/>
        </p:nvSpPr>
        <p:spPr bwMode="auto">
          <a:xfrm>
            <a:off x="4033838" y="2635250"/>
            <a:ext cx="1293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0424" name="Rectangle 23"/>
          <p:cNvSpPr>
            <a:spLocks noChangeArrowheads="1"/>
          </p:cNvSpPr>
          <p:nvPr/>
        </p:nvSpPr>
        <p:spPr bwMode="auto">
          <a:xfrm>
            <a:off x="4102100" y="3276600"/>
            <a:ext cx="1135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-1)</a:t>
            </a:r>
          </a:p>
        </p:txBody>
      </p:sp>
      <p:sp>
        <p:nvSpPr>
          <p:cNvPr id="60425" name="Line 24"/>
          <p:cNvSpPr>
            <a:spLocks noChangeShapeType="1"/>
          </p:cNvSpPr>
          <p:nvPr/>
        </p:nvSpPr>
        <p:spPr bwMode="auto">
          <a:xfrm flipV="1">
            <a:off x="4191000" y="32766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685800" y="41910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But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>
                <a:solidFill>
                  <a:schemeClr val="accent2"/>
                </a:solidFill>
              </a:rPr>
              <a:t> = 1</a:t>
            </a:r>
            <a:r>
              <a:rPr lang="en-US" sz="3600"/>
              <a:t>, so can solve for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endParaRPr lang="en-US" sz="360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Let </a:t>
            </a:r>
            <a:r>
              <a:rPr lang="en-US" altLang="ja-JP">
                <a:solidFill>
                  <a:srgbClr val="FF00FF"/>
                </a:solidFill>
              </a:rPr>
              <a:t>r</a:t>
            </a:r>
            <a:r>
              <a:rPr lang="en-US" altLang="ja-JP"/>
              <a:t> ::= </a:t>
            </a:r>
            <a:r>
              <a:rPr lang="en-US" altLang="ja-JP">
                <a:solidFill>
                  <a:srgbClr val="CC0000"/>
                </a:solidFill>
              </a:rPr>
              <a:t>q</a:t>
            </a:r>
            <a:r>
              <a:rPr lang="en-US" altLang="ja-JP"/>
              <a:t>/</a:t>
            </a:r>
            <a:r>
              <a:rPr lang="en-US" altLang="ja-JP">
                <a:solidFill>
                  <a:srgbClr val="008000"/>
                </a:solidFill>
              </a:rPr>
              <a:t>p </a:t>
            </a:r>
            <a:r>
              <a:rPr lang="en-US" altLang="ja-JP"/>
              <a:t>≠ 1.</a:t>
            </a:r>
            <a:endParaRPr lang="en-US"/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3048000" y="518001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4038600" y="4889500"/>
            <a:ext cx="1293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4043363" y="5530850"/>
            <a:ext cx="134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</a:t>
            </a:r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flipV="1">
            <a:off x="4195763" y="553085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828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32813" grpId="0"/>
      <p:bldP spid="32814" grpId="0"/>
      <p:bldP spid="32815" grpId="0"/>
      <p:bldP spid="32816" grpId="0" animBg="1"/>
      <p:bldP spid="328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AF848F9-8936-D246-AA1C-2FD33CAFBEED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1752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Suppose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&lt; 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/>
              <a:t>. (Recall </a:t>
            </a:r>
            <a:r>
              <a:rPr lang="en-US" altLang="ja-JP" sz="3600">
                <a:solidFill>
                  <a:srgbClr val="FF00FF"/>
                </a:solidFill>
              </a:rPr>
              <a:t>r</a:t>
            </a:r>
            <a:r>
              <a:rPr lang="en-US" altLang="ja-JP" sz="3600"/>
              <a:t> ::= </a:t>
            </a:r>
            <a:r>
              <a:rPr lang="en-US" altLang="ja-JP" sz="3600">
                <a:solidFill>
                  <a:srgbClr val="CC0000"/>
                </a:solidFill>
              </a:rPr>
              <a:t>q</a:t>
            </a:r>
            <a:r>
              <a:rPr lang="en-US" altLang="ja-JP" sz="3600"/>
              <a:t>/</a:t>
            </a:r>
            <a:r>
              <a:rPr lang="en-US" altLang="ja-JP" sz="3600">
                <a:solidFill>
                  <a:srgbClr val="008000"/>
                </a:solidFill>
              </a:rPr>
              <a:t>p </a:t>
            </a:r>
            <a:r>
              <a:rPr lang="en-US" altLang="ja-JP" sz="3600"/>
              <a:t>&gt; 1.)</a:t>
            </a:r>
            <a:endParaRPr lang="en-US" sz="3600"/>
          </a:p>
        </p:txBody>
      </p:sp>
      <p:sp>
        <p:nvSpPr>
          <p:cNvPr id="62471" name="Rectangle 28"/>
          <p:cNvSpPr>
            <a:spLocks noChangeArrowheads="1"/>
          </p:cNvSpPr>
          <p:nvPr/>
        </p:nvSpPr>
        <p:spPr bwMode="auto">
          <a:xfrm>
            <a:off x="2819400" y="303371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</a:t>
            </a:r>
          </a:p>
        </p:txBody>
      </p:sp>
      <p:sp>
        <p:nvSpPr>
          <p:cNvPr id="62472" name="Rectangle 29"/>
          <p:cNvSpPr>
            <a:spLocks noChangeArrowheads="1"/>
          </p:cNvSpPr>
          <p:nvPr/>
        </p:nvSpPr>
        <p:spPr bwMode="auto">
          <a:xfrm>
            <a:off x="3810000" y="2743200"/>
            <a:ext cx="1293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2473" name="Rectangle 30"/>
          <p:cNvSpPr>
            <a:spLocks noChangeArrowheads="1"/>
          </p:cNvSpPr>
          <p:nvPr/>
        </p:nvSpPr>
        <p:spPr bwMode="auto">
          <a:xfrm>
            <a:off x="3814763" y="3384550"/>
            <a:ext cx="134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</a:t>
            </a:r>
          </a:p>
        </p:txBody>
      </p:sp>
      <p:sp>
        <p:nvSpPr>
          <p:cNvPr id="62474" name="Line 31"/>
          <p:cNvSpPr>
            <a:spLocks noChangeShapeType="1"/>
          </p:cNvSpPr>
          <p:nvPr/>
        </p:nvSpPr>
        <p:spPr bwMode="auto">
          <a:xfrm flipV="1">
            <a:off x="3967163" y="338455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Rectangle 32"/>
          <p:cNvSpPr>
            <a:spLocks noChangeArrowheads="1"/>
          </p:cNvSpPr>
          <p:nvPr/>
        </p:nvSpPr>
        <p:spPr bwMode="auto">
          <a:xfrm>
            <a:off x="4038600" y="4800600"/>
            <a:ext cx="563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35852" name="Rectangle 33"/>
          <p:cNvSpPr>
            <a:spLocks noChangeArrowheads="1"/>
          </p:cNvSpPr>
          <p:nvPr/>
        </p:nvSpPr>
        <p:spPr bwMode="auto">
          <a:xfrm>
            <a:off x="4071938" y="5441950"/>
            <a:ext cx="611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endParaRPr lang="en-US" sz="3600"/>
          </a:p>
        </p:txBody>
      </p:sp>
      <p:sp>
        <p:nvSpPr>
          <p:cNvPr id="35853" name="Line 34"/>
          <p:cNvSpPr>
            <a:spLocks noChangeShapeType="1"/>
          </p:cNvSpPr>
          <p:nvPr/>
        </p:nvSpPr>
        <p:spPr bwMode="auto">
          <a:xfrm flipV="1">
            <a:off x="4073525" y="5410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Rectangle 35"/>
          <p:cNvSpPr>
            <a:spLocks noChangeArrowheads="1"/>
          </p:cNvSpPr>
          <p:nvPr/>
        </p:nvSpPr>
        <p:spPr bwMode="auto">
          <a:xfrm>
            <a:off x="2743200" y="50736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    </a:t>
            </a:r>
            <a:r>
              <a:rPr lang="en-US" sz="3600"/>
              <a:t> &lt;</a:t>
            </a:r>
          </a:p>
        </p:txBody>
      </p:sp>
      <p:sp>
        <p:nvSpPr>
          <p:cNvPr id="35855" name="Rectangle 35"/>
          <p:cNvSpPr>
            <a:spLocks noChangeArrowheads="1"/>
          </p:cNvSpPr>
          <p:nvPr/>
        </p:nvSpPr>
        <p:spPr bwMode="auto">
          <a:xfrm>
            <a:off x="4953000" y="507365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=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</a:t>
            </a:r>
            <a:r>
              <a:rPr lang="en-US" sz="3600" baseline="30000">
                <a:solidFill>
                  <a:schemeClr val="accent2"/>
                </a:solidFill>
              </a:rPr>
              <a:t>T-n</a:t>
            </a:r>
            <a:endParaRPr lang="en-US" sz="360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  <p:bldP spid="35852" grpId="0"/>
      <p:bldP spid="35853" grpId="0" animBg="1"/>
      <p:bldP spid="35854" grpId="0"/>
      <p:bldP spid="358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E64F7034-A11A-0644-94AE-9DEDC6AA55D3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w</a:t>
            </a:r>
            <a:r>
              <a:rPr lang="en-US" sz="4000" baseline="-25000">
                <a:solidFill>
                  <a:schemeClr val="accent2"/>
                </a:solidFill>
              </a:rPr>
              <a:t>n</a:t>
            </a:r>
            <a:r>
              <a:rPr lang="en-US" sz="4000"/>
              <a:t> &lt; (1/</a:t>
            </a:r>
            <a:r>
              <a:rPr lang="en-US" sz="4000">
                <a:solidFill>
                  <a:srgbClr val="FF00FF"/>
                </a:solidFill>
              </a:rPr>
              <a:t>r</a:t>
            </a:r>
            <a:r>
              <a:rPr lang="en-US" sz="4000"/>
              <a:t>)</a:t>
            </a:r>
            <a:r>
              <a:rPr lang="en-US" sz="4000" baseline="30000"/>
              <a:t>intended profit</a:t>
            </a:r>
            <a:r>
              <a:rPr lang="en-US" sz="400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A69EEA4-35FB-7045-A76F-2B5F28C09DC4}" type="slidenum">
              <a:rPr lang="en-US" smtClean="0"/>
              <a:pPr/>
              <a:t>27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/>
              <a:t>Pr{Profit $</a:t>
            </a:r>
            <a:r>
              <a:rPr lang="en-US" sz="4000">
                <a:solidFill>
                  <a:schemeClr val="accent2"/>
                </a:solidFill>
              </a:rPr>
              <a:t>100</a:t>
            </a:r>
            <a:r>
              <a:rPr lang="en-US" sz="4000"/>
              <a:t>} &lt; (</a:t>
            </a:r>
            <a:r>
              <a:rPr lang="en-US" sz="4000">
                <a:solidFill>
                  <a:srgbClr val="FF00FF"/>
                </a:solidFill>
              </a:rPr>
              <a:t>9/10</a:t>
            </a:r>
            <a:r>
              <a:rPr lang="en-US" sz="4000"/>
              <a:t>)</a:t>
            </a:r>
            <a:r>
              <a:rPr lang="en-US" sz="4000" baseline="30000">
                <a:solidFill>
                  <a:schemeClr val="accent2"/>
                </a:solidFill>
              </a:rPr>
              <a:t>100</a:t>
            </a:r>
            <a:endParaRPr lang="en-US" sz="400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&lt;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3D48029B-5376-4F4C-AE87-D656A8848B70}" type="slidenum">
              <a:rPr lang="en-US" smtClean="0"/>
              <a:pPr/>
              <a:t>28</a:t>
            </a:fld>
            <a:endParaRPr lang="en-US" dirty="0"/>
          </a:p>
          <a:p>
            <a:endParaRPr lang="en-US" dirty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16250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/>
              <a:t>Pr{Profit $</a:t>
            </a:r>
            <a:r>
              <a:rPr lang="en-US" sz="4000">
                <a:solidFill>
                  <a:schemeClr val="accent2"/>
                </a:solidFill>
              </a:rPr>
              <a:t>200</a:t>
            </a:r>
            <a:r>
              <a:rPr lang="en-US" sz="4000"/>
              <a:t>} &lt; (</a:t>
            </a:r>
            <a:r>
              <a:rPr lang="en-US" sz="4000">
                <a:solidFill>
                  <a:srgbClr val="FF00FF"/>
                </a:solidFill>
              </a:rPr>
              <a:t>9/10</a:t>
            </a:r>
            <a:r>
              <a:rPr lang="en-US" sz="4000"/>
              <a:t>)</a:t>
            </a:r>
            <a:r>
              <a:rPr lang="en-US" sz="4000" baseline="30000">
                <a:solidFill>
                  <a:schemeClr val="accent2"/>
                </a:solidFill>
              </a:rPr>
              <a:t>200</a:t>
            </a:r>
            <a:endParaRPr lang="en-US" sz="4000"/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&lt; 1/70,000,000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77593A4-8B7D-AB44-BAA0-E529A5D995E7}" type="slidenum">
              <a:rPr lang="en-US" smtClean="0"/>
              <a:pPr/>
              <a:t>29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= 1.)</a:t>
            </a:r>
            <a:endParaRPr lang="en-US" sz="3200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2819400" y="303371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</a:t>
            </a:r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3810000" y="2743200"/>
            <a:ext cx="1293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70666" name="Rectangle 7"/>
          <p:cNvSpPr>
            <a:spLocks noChangeArrowheads="1"/>
          </p:cNvSpPr>
          <p:nvPr/>
        </p:nvSpPr>
        <p:spPr bwMode="auto">
          <a:xfrm>
            <a:off x="3814763" y="3384550"/>
            <a:ext cx="134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</a:t>
            </a:r>
          </a:p>
        </p:txBody>
      </p:sp>
      <p:sp>
        <p:nvSpPr>
          <p:cNvPr id="70667" name="Line 8"/>
          <p:cNvSpPr>
            <a:spLocks noChangeShapeType="1"/>
          </p:cNvSpPr>
          <p:nvPr/>
        </p:nvSpPr>
        <p:spPr bwMode="auto">
          <a:xfrm flipV="1">
            <a:off x="3967163" y="338455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411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/>
              <a:t>Use l’H</a:t>
            </a:r>
            <a:r>
              <a:rPr lang="en-US" altLang="ja-JP" sz="3600"/>
              <a:t>ôpital’s Rule</a:t>
            </a:r>
            <a:endParaRPr lang="en-US" sz="3600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47800" y="5103813"/>
            <a:ext cx="670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lim</a:t>
            </a:r>
            <a:r>
              <a:rPr lang="en-US" sz="3600" baseline="-25000">
                <a:solidFill>
                  <a:srgbClr val="FF00FF"/>
                </a:solidFill>
              </a:rPr>
              <a:t>r</a:t>
            </a:r>
            <a:r>
              <a:rPr lang="en-US" sz="3600" baseline="-25000">
                <a:sym typeface="Symbol" pitchFamily="-111" charset="2"/>
              </a:rPr>
              <a:t></a:t>
            </a:r>
            <a:r>
              <a:rPr lang="en-US" sz="3600" baseline="-25000"/>
              <a:t>1</a:t>
            </a:r>
            <a:r>
              <a:rPr lang="en-US" sz="3600"/>
              <a:t>                 =          =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/</a:t>
            </a:r>
            <a:r>
              <a:rPr lang="en-US" sz="3600">
                <a:solidFill>
                  <a:schemeClr val="accent2"/>
                </a:solidFill>
              </a:rPr>
              <a:t>T</a:t>
            </a:r>
            <a:endParaRPr lang="en-US" sz="3600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743200" y="48133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d(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-1)/dr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747963" y="5454650"/>
            <a:ext cx="233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d(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-1)/dr</a:t>
            </a: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2895600" y="5461000"/>
            <a:ext cx="2057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5486400" y="4800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n-1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491163" y="5441950"/>
            <a:ext cx="1185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T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T-1</a:t>
            </a:r>
            <a:endParaRPr lang="en-US" sz="3600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V="1">
            <a:off x="5643563" y="5441950"/>
            <a:ext cx="914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/>
      <p:bldP spid="98314" grpId="0"/>
      <p:bldP spid="98315" grpId="0"/>
      <p:bldP spid="98316" grpId="0"/>
      <p:bldP spid="98317" grpId="0" animBg="1"/>
      <p:bldP spid="98318" grpId="0"/>
      <p:bldP spid="98319" grpId="0"/>
      <p:bldP spid="983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F859011-7C7E-724A-9635-B330832E05C4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/>
              <a:t>Random steps with “up” bias.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/>
              <a:t>Similar to “gambler’s ruin”—later today.</a:t>
            </a:r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8C43B83-FFFA-DF4E-A03B-97AA17DF8C4C}" type="slidenum">
              <a:rPr lang="en-US" smtClean="0"/>
              <a:pPr/>
              <a:t>30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 </a:t>
            </a:r>
            <a:r>
              <a:rPr lang="en-US" sz="9600" dirty="0"/>
              <a:t>— 4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About the Graph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924800" cy="3124200"/>
          </a:xfrm>
        </p:spPr>
        <p:txBody>
          <a:bodyPr/>
          <a:lstStyle/>
          <a:p>
            <a:pPr eaLnBrk="1" hangingPunct="1"/>
            <a:r>
              <a:rPr lang="en-US" dirty="0" err="1"/>
              <a:t>Pr{reach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/>
              <a:t> before </a:t>
            </a:r>
            <a:r>
              <a:rPr lang="en-US" dirty="0">
                <a:solidFill>
                  <a:srgbClr val="FF6600"/>
                </a:solidFill>
              </a:rPr>
              <a:t>O</a:t>
            </a:r>
            <a:r>
              <a:rPr lang="en-US" dirty="0"/>
              <a:t> | start at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}</a:t>
            </a:r>
          </a:p>
          <a:p>
            <a:pPr eaLnBrk="1" hangingPunct="1"/>
            <a:r>
              <a:rPr lang="en-US" dirty="0" err="1"/>
              <a:t>Pr{ever</a:t>
            </a:r>
            <a:r>
              <a:rPr lang="en-US" dirty="0"/>
              <a:t> reach </a:t>
            </a:r>
            <a:r>
              <a:rPr lang="en-US" dirty="0">
                <a:solidFill>
                  <a:srgbClr val="FF6600"/>
                </a:solidFill>
              </a:rPr>
              <a:t>O</a:t>
            </a:r>
            <a:r>
              <a:rPr lang="en-US" dirty="0"/>
              <a:t> | start at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}</a:t>
            </a:r>
          </a:p>
          <a:p>
            <a:pPr eaLnBrk="1" hangingPunct="1"/>
            <a:r>
              <a:rPr lang="en-US" dirty="0"/>
              <a:t>Average # steps for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>
                <a:sym typeface="Symbol" pitchFamily="-111" charset="2"/>
              </a:rPr>
              <a:t> to </a:t>
            </a:r>
            <a:r>
              <a:rPr lang="en-US" dirty="0" smtClean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/>
            <a:r>
              <a:rPr lang="en-US" dirty="0"/>
              <a:t>Average fraction of time at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endParaRPr lang="en-US" dirty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</a:t>
            </a:r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>
                <a:solidFill>
                  <a:schemeClr val="accent2"/>
                </a:solidFill>
              </a:rPr>
              <a:t>’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 baseline="-25000">
                <a:solidFill>
                  <a:srgbClr val="008000"/>
                </a:solidFill>
              </a:rPr>
              <a:t>G</a:t>
            </a:r>
            <a:r>
              <a:rPr lang="en-US" sz="3600">
                <a:solidFill>
                  <a:srgbClr val="008000"/>
                </a:solidFill>
              </a:rPr>
              <a:t>’</a:t>
            </a:r>
            <a:r>
              <a:rPr lang="en-US" sz="3600"/>
              <a:t>, or </a:t>
            </a:r>
            <a:r>
              <a:rPr lang="en-US" sz="3600">
                <a:solidFill>
                  <a:srgbClr val="FF6600"/>
                </a:solidFill>
              </a:rPr>
              <a:t>p</a:t>
            </a:r>
            <a:r>
              <a:rPr lang="en-US" sz="3600" baseline="-25000">
                <a:solidFill>
                  <a:srgbClr val="FF6600"/>
                </a:solidFill>
              </a:rPr>
              <a:t>O</a:t>
            </a:r>
            <a:r>
              <a:rPr lang="en-US" sz="3600">
                <a:solidFill>
                  <a:srgbClr val="FF6600"/>
                </a:solidFill>
              </a:rPr>
              <a:t>’</a:t>
            </a:r>
            <a:r>
              <a:rPr lang="en-US" sz="3600"/>
              <a:t> 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304800" y="57912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Dist after </a:t>
            </a:r>
            <a:r>
              <a:rPr lang="en-US" sz="3600">
                <a:solidFill>
                  <a:schemeClr val="accent2"/>
                </a:solidFill>
              </a:rPr>
              <a:t>1</a:t>
            </a:r>
            <a:r>
              <a:rPr lang="en-US" sz="3600"/>
              <a:t> step is: (</a:t>
            </a:r>
            <a:r>
              <a:rPr lang="en-US" sz="3600">
                <a:solidFill>
                  <a:schemeClr val="accent2"/>
                </a:solidFill>
              </a:rPr>
              <a:t>1/2</a:t>
            </a:r>
            <a:r>
              <a:rPr lang="en-US" sz="3600"/>
              <a:t>, </a:t>
            </a:r>
            <a:r>
              <a:rPr lang="en-US" sz="3600">
                <a:solidFill>
                  <a:srgbClr val="FF6600"/>
                </a:solidFill>
              </a:rPr>
              <a:t>1/4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1/4</a:t>
            </a:r>
            <a:r>
              <a:rPr lang="en-US" sz="3600"/>
              <a:t>)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Suppose you start at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>
                <a:solidFill>
                  <a:schemeClr val="accent2"/>
                </a:solidFill>
              </a:rPr>
              <a:t>=1</a:t>
            </a:r>
            <a:r>
              <a:rPr lang="en-US">
                <a:solidFill>
                  <a:schemeClr val="tx2"/>
                </a:solidFill>
              </a:rPr>
              <a:t>)</a:t>
            </a:r>
            <a:r>
              <a:rPr lang="en-US"/>
              <a:t>:</a:t>
            </a: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7010400" y="4038600"/>
            <a:ext cx="180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41014" grpId="0"/>
      <p:bldP spid="143426" grpId="0" animBg="1"/>
      <p:bldP spid="41045" grpId="0"/>
      <p:bldP spid="41047" grpId="0"/>
      <p:bldP spid="41046" grpId="0"/>
      <p:bldP spid="1434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5334000" y="54102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</a:t>
            </a:r>
            <a:r>
              <a:rPr lang="en-US" sz="3200" dirty="0" err="1">
                <a:sym typeface="Symbol" pitchFamily="-111" charset="2"/>
              </a:rPr>
              <a:t>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228600" y="54102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3124200" y="6019800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+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</a:t>
            </a:r>
            <a:r>
              <a:rPr lang="en-US" sz="3200" dirty="0" err="1">
                <a:sym typeface="Symbol" pitchFamily="-111" charset="2"/>
              </a:rPr>
              <a:t>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304800" y="60960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distribution after </a:t>
            </a:r>
            <a:r>
              <a:rPr lang="en-US" sz="3600" dirty="0" err="1">
                <a:solidFill>
                  <a:schemeClr val="accent2"/>
                </a:solidFill>
              </a:rPr>
              <a:t>t</a:t>
            </a:r>
            <a:r>
              <a:rPr lang="en-US" sz="3600" dirty="0"/>
              <a:t> steps?</a:t>
            </a:r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124200" y="601980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+</a:t>
            </a:r>
            <a:r>
              <a:rPr lang="en-US" sz="3600">
                <a:solidFill>
                  <a:srgbClr val="008000"/>
                </a:solidFill>
              </a:rPr>
              <a:t>          </a:t>
            </a:r>
            <a:r>
              <a:rPr lang="en-US" sz="3600">
                <a:solidFill>
                  <a:srgbClr val="FF6600"/>
                </a:solidFill>
              </a:rPr>
              <a:t>0</a:t>
            </a:r>
            <a:r>
              <a:rPr lang="en-US" sz="3600">
                <a:solidFill>
                  <a:srgbClr val="008000"/>
                </a:solidFill>
              </a:rPr>
              <a:t>        </a:t>
            </a:r>
            <a:r>
              <a:rPr lang="en-US" sz="3600">
                <a:sym typeface="Symbol" pitchFamily="-111" charset="2"/>
              </a:rPr>
              <a:t>•</a:t>
            </a:r>
            <a:r>
              <a:rPr lang="en-US" sz="3600">
                <a:solidFill>
                  <a:srgbClr val="FF6600"/>
                </a:solidFill>
                <a:sym typeface="Symbol" pitchFamily="-111" charset="2"/>
              </a:rPr>
              <a:t>1/4</a:t>
            </a:r>
            <a:endParaRPr lang="en-US" sz="3600"/>
          </a:p>
        </p:txBody>
      </p:sp>
      <p:sp>
        <p:nvSpPr>
          <p:cNvPr id="2" name="Rectangle 55"/>
          <p:cNvSpPr>
            <a:spLocks noChangeArrowheads="1"/>
          </p:cNvSpPr>
          <p:nvPr/>
        </p:nvSpPr>
        <p:spPr bwMode="auto">
          <a:xfrm>
            <a:off x="228600" y="54102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          </a:t>
            </a:r>
            <a:r>
              <a:rPr lang="en-US" sz="3600" dirty="0">
                <a:solidFill>
                  <a:schemeClr val="accent2"/>
                </a:solidFill>
              </a:rPr>
              <a:t>1/2</a:t>
            </a:r>
            <a:r>
              <a:rPr lang="en-US" sz="3600" dirty="0"/>
              <a:t>     </a:t>
            </a:r>
            <a:r>
              <a:rPr lang="en-US" sz="3600" dirty="0">
                <a:sym typeface="Symbol" pitchFamily="-111" charset="2"/>
              </a:rPr>
              <a:t>•</a:t>
            </a:r>
            <a:r>
              <a:rPr lang="en-US" sz="3600" dirty="0">
                <a:solidFill>
                  <a:schemeClr val="accent2"/>
                </a:solidFill>
                <a:sym typeface="Symbol" pitchFamily="-111" charset="2"/>
              </a:rPr>
              <a:t>1/2</a:t>
            </a:r>
            <a:r>
              <a:rPr lang="en-US" sz="3600" dirty="0">
                <a:sym typeface="Symbol" pitchFamily="-111" charset="2"/>
              </a:rPr>
              <a:t> +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403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Dist after </a:t>
            </a:r>
            <a:r>
              <a:rPr lang="en-US" sz="3600">
                <a:solidFill>
                  <a:schemeClr val="accent2"/>
                </a:solidFill>
              </a:rPr>
              <a:t>1</a:t>
            </a:r>
            <a:r>
              <a:rPr lang="en-US" sz="3600"/>
              <a:t> step is: (</a:t>
            </a:r>
            <a:r>
              <a:rPr lang="en-US" sz="3600">
                <a:solidFill>
                  <a:schemeClr val="accent2"/>
                </a:solidFill>
              </a:rPr>
              <a:t>1/2</a:t>
            </a:r>
            <a:r>
              <a:rPr lang="en-US" sz="3600"/>
              <a:t>, </a:t>
            </a:r>
            <a:r>
              <a:rPr lang="en-US" sz="3600">
                <a:solidFill>
                  <a:srgbClr val="FF6600"/>
                </a:solidFill>
              </a:rPr>
              <a:t>1/4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1/4</a:t>
            </a:r>
            <a:r>
              <a:rPr lang="en-US" sz="3600"/>
              <a:t>)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5334000" y="54102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008000"/>
                </a:solidFill>
              </a:rPr>
              <a:t>          1        </a:t>
            </a:r>
            <a:r>
              <a:rPr lang="en-US" sz="3600">
                <a:sym typeface="Symbol" pitchFamily="-111" charset="2"/>
              </a:rPr>
              <a:t>•</a:t>
            </a:r>
            <a:r>
              <a:rPr lang="en-US" sz="3600">
                <a:solidFill>
                  <a:srgbClr val="008000"/>
                </a:solidFill>
                <a:sym typeface="Symbol" pitchFamily="-111" charset="2"/>
              </a:rPr>
              <a:t>1/4</a:t>
            </a:r>
            <a:endParaRPr lang="en-US" sz="3600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28600" y="5334000"/>
            <a:ext cx="8991600" cy="13716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667000" y="5410200"/>
            <a:ext cx="4191000" cy="6699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3600" dirty="0"/>
              <a:t>(</a:t>
            </a:r>
            <a:r>
              <a:rPr lang="en-US" sz="3600" dirty="0">
                <a:solidFill>
                  <a:schemeClr val="accent2"/>
                </a:solidFill>
              </a:rPr>
              <a:t>1/2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00"/>
                </a:solidFill>
              </a:rPr>
              <a:t>5/24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8000"/>
                </a:solidFill>
              </a:rPr>
              <a:t>7/24</a:t>
            </a:r>
            <a:r>
              <a:rPr lang="en-US" sz="3600" dirty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9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1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4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7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9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0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3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2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5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8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1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4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7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0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8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1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4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7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3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6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9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1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2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5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7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8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1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4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7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0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0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1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3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4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6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7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9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0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3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6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8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9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2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5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7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8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0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1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3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4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6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7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9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0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2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3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41015" grpId="0"/>
      <p:bldP spid="2" grpId="0"/>
      <p:bldP spid="145436" grpId="0"/>
      <p:bldP spid="145436" grpId="1"/>
      <p:bldP spid="145436" grpId="2"/>
      <p:bldP spid="145436" grpId="3"/>
      <p:bldP spid="145436" grpId="4"/>
      <p:bldP spid="145436" grpId="5"/>
      <p:bldP spid="145437" grpId="0"/>
      <p:bldP spid="145437" grpId="1"/>
      <p:bldP spid="145437" grpId="2"/>
      <p:bldP spid="145437" grpId="3"/>
      <p:bldP spid="145437" grpId="4"/>
      <p:bldP spid="145437" grpId="5"/>
      <p:bldP spid="145438" grpId="0"/>
      <p:bldP spid="145438" grpId="1"/>
      <p:bldP spid="145438" grpId="2"/>
      <p:bldP spid="145438" grpId="3"/>
      <p:bldP spid="145438" grpId="4"/>
      <p:bldP spid="145438" grpId="5"/>
      <p:bldP spid="145439" grpId="0"/>
      <p:bldP spid="145439" grpId="1"/>
      <p:bldP spid="145439" grpId="2"/>
      <p:bldP spid="145439" grpId="3"/>
      <p:bldP spid="145439" grpId="4"/>
      <p:bldP spid="145439" grpId="5"/>
      <p:bldP spid="145440" grpId="0"/>
      <p:bldP spid="145440" grpId="1"/>
      <p:bldP spid="145440" grpId="2"/>
      <p:bldP spid="145440" grpId="3"/>
      <p:bldP spid="145442" grpId="0"/>
      <p:bldP spid="145442" grpId="1"/>
      <p:bldP spid="145442" grpId="2"/>
      <p:bldP spid="145442" grpId="3"/>
      <p:bldP spid="145443" grpId="0" animBg="1"/>
      <p:bldP spid="145443" grpId="1" animBg="1"/>
      <p:bldP spid="145443" grpId="2" animBg="1"/>
      <p:bldP spid="145443" grpId="3" animBg="1"/>
      <p:bldP spid="41045" grpId="0"/>
      <p:bldP spid="41045" grpId="1"/>
      <p:bldP spid="41045" grpId="2"/>
      <p:bldP spid="41045" grpId="3"/>
      <p:bldP spid="145448" grpId="0" animBg="1"/>
      <p:bldP spid="145448" grpId="1" animBg="1"/>
      <p:bldP spid="145448" grpId="2" animBg="1"/>
      <p:bldP spid="145448" grpId="3" animBg="1"/>
      <p:bldP spid="41047" grpId="0"/>
      <p:bldP spid="41047" grpId="1"/>
      <p:bldP spid="41047" grpId="2"/>
      <p:bldP spid="41047" grpId="3"/>
      <p:bldP spid="41046" grpId="0"/>
      <p:bldP spid="41046" grpId="1"/>
      <p:bldP spid="41046" grpId="2"/>
      <p:bldP spid="41046" grpId="3"/>
      <p:bldP spid="4" grpId="0"/>
      <p:bldP spid="145460" grpId="0" animBg="1"/>
      <p:bldP spid="481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304800" y="60960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distribution after </a:t>
            </a:r>
            <a:r>
              <a:rPr lang="en-US" sz="3600" dirty="0" err="1">
                <a:solidFill>
                  <a:schemeClr val="accent2"/>
                </a:solidFill>
              </a:rPr>
              <a:t>t</a:t>
            </a:r>
            <a:r>
              <a:rPr lang="en-US" sz="3600" dirty="0"/>
              <a:t> steps?</a:t>
            </a:r>
          </a:p>
        </p:txBody>
      </p:sp>
      <p:sp>
        <p:nvSpPr>
          <p:cNvPr id="145467" name="AutoShape 59"/>
          <p:cNvSpPr>
            <a:spLocks noChangeArrowheads="1"/>
          </p:cNvSpPr>
          <p:nvPr/>
        </p:nvSpPr>
        <p:spPr bwMode="auto">
          <a:xfrm>
            <a:off x="4648200" y="4876800"/>
            <a:ext cx="4191000" cy="762000"/>
          </a:xfrm>
          <a:prstGeom prst="wedgeRectCallout">
            <a:avLst>
              <a:gd name="adj1" fmla="val -11477"/>
              <a:gd name="adj2" fmla="val 127083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dirty="0"/>
              <a:t>What about as </a:t>
            </a:r>
            <a:r>
              <a:rPr lang="en-US" sz="3200" dirty="0" err="1">
                <a:solidFill>
                  <a:schemeClr val="accent2"/>
                </a:solidFill>
              </a:rPr>
              <a:t>t</a:t>
            </a:r>
            <a:r>
              <a:rPr lang="en-US" sz="3200" dirty="0">
                <a:sym typeface="Symbol" pitchFamily="-111" charset="2"/>
              </a:rPr>
              <a:t>→</a:t>
            </a:r>
            <a:r>
              <a:rPr lang="en-US" altLang="ja-JP" sz="3200" dirty="0"/>
              <a:t>∞</a:t>
            </a:r>
            <a:r>
              <a:rPr lang="en-US" altLang="ja-JP" sz="1000" dirty="0"/>
              <a:t> </a:t>
            </a:r>
            <a:r>
              <a:rPr lang="en-US" altLang="ja-JP" sz="3200" dirty="0"/>
              <a:t>?</a:t>
            </a:r>
            <a:endParaRPr lang="en-US" sz="32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403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Dist after </a:t>
            </a:r>
            <a:r>
              <a:rPr lang="en-US" sz="3600">
                <a:solidFill>
                  <a:schemeClr val="accent2"/>
                </a:solidFill>
              </a:rPr>
              <a:t>1</a:t>
            </a:r>
            <a:r>
              <a:rPr lang="en-US" sz="3600"/>
              <a:t> step is: (</a:t>
            </a:r>
            <a:r>
              <a:rPr lang="en-US" sz="3600">
                <a:solidFill>
                  <a:schemeClr val="accent2"/>
                </a:solidFill>
              </a:rPr>
              <a:t>1/2</a:t>
            </a:r>
            <a:r>
              <a:rPr lang="en-US" sz="3600"/>
              <a:t>, </a:t>
            </a:r>
            <a:r>
              <a:rPr lang="en-US" sz="3600">
                <a:solidFill>
                  <a:srgbClr val="FF6600"/>
                </a:solidFill>
              </a:rPr>
              <a:t>1/4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1/4</a:t>
            </a:r>
            <a:r>
              <a:rPr lang="en-US" sz="3600"/>
              <a:t>)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546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1946</Words>
  <Application>Microsoft Macintosh PowerPoint</Application>
  <PresentationFormat>On-screen Show (4:3)</PresentationFormat>
  <Paragraphs>363</Paragraphs>
  <Slides>30</Slides>
  <Notes>30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Blank Presentation</vt:lpstr>
      <vt:lpstr>Random Walks</vt:lpstr>
      <vt:lpstr>Applications of Random Walk</vt:lpstr>
      <vt:lpstr>Dow Jones Trend</vt:lpstr>
      <vt:lpstr>Google Page Rank</vt:lpstr>
      <vt:lpstr>Graph With Probable Transitions</vt:lpstr>
      <vt:lpstr>Questions About the Graph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Stationary Distribution &amp; Google Page Rank</vt:lpstr>
      <vt:lpstr>Questions on Stationary Dist</vt:lpstr>
      <vt:lpstr>Let’s Go to Vegas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General Approach</vt:lpstr>
      <vt:lpstr>Linear Recurrence</vt:lpstr>
      <vt:lpstr>Solving the Recurrence: Biased Case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256</cp:revision>
  <cp:lastPrinted>2008-05-04T21:04:19Z</cp:lastPrinted>
  <dcterms:created xsi:type="dcterms:W3CDTF">2010-05-07T23:04:21Z</dcterms:created>
  <dcterms:modified xsi:type="dcterms:W3CDTF">2010-05-07T23:54:45Z</dcterms:modified>
</cp:coreProperties>
</file>