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tags/tag1.xml" ContentType="application/vnd.openxmlformats-officedocument.presentationml.tags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tags/tag2.xml" ContentType="application/vnd.openxmlformats-officedocument.presentationml.tags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Default Extension="emf" ContentType="image/x-emf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tags/tag3.xml" ContentType="application/vnd.openxmlformats-officedocument.presentationml.tag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tags/tag4.xml" ContentType="application/vnd.openxmlformats-officedocument.presentationml.tags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73"/>
  </p:notesMasterIdLst>
  <p:handoutMasterIdLst>
    <p:handoutMasterId r:id="rId7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96" r:id="rId11"/>
    <p:sldId id="265" r:id="rId12"/>
    <p:sldId id="266" r:id="rId13"/>
    <p:sldId id="267" r:id="rId14"/>
    <p:sldId id="291" r:id="rId15"/>
    <p:sldId id="269" r:id="rId16"/>
    <p:sldId id="270" r:id="rId17"/>
    <p:sldId id="271" r:id="rId18"/>
    <p:sldId id="283" r:id="rId19"/>
    <p:sldId id="289" r:id="rId20"/>
    <p:sldId id="287" r:id="rId21"/>
    <p:sldId id="288" r:id="rId22"/>
    <p:sldId id="272" r:id="rId23"/>
    <p:sldId id="273" r:id="rId24"/>
    <p:sldId id="274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290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Euclid Math Two" charset="2"/>
      <p:regular r:id="rId77"/>
      <p:bold r:id="rId78"/>
    </p:embeddedFont>
    <p:embeddedFont>
      <p:font typeface="msbm9"/>
      <p:regular r:id="rId79"/>
    </p:embeddedFont>
    <p:embeddedFont>
      <p:font typeface="Euclid Symbol" charset="2"/>
      <p:regular r:id="rId80"/>
      <p:bold r:id="rId81"/>
      <p:italic r:id="rId82"/>
      <p:boldItalic r:id="rId83"/>
    </p:embeddedFont>
    <p:embeddedFont>
      <p:font typeface="cmmi10"/>
      <p:regular r:id="rId84"/>
    </p:embeddedFont>
    <p:embeddedFont>
      <p:font typeface="cmsy10"/>
      <p:regular r:id="rId85"/>
    </p:embeddedFont>
    <p:embeddedFont>
      <p:font typeface="Euclid"/>
      <p:regular r:id="rId86"/>
      <p:bold r:id="rId87"/>
      <p:italic r:id="rId88"/>
      <p:boldItalic r:id="rId89"/>
    </p:embeddedFont>
    <p:embeddedFont>
      <p:font typeface="EUSM10"/>
      <p:regular r:id="rId90"/>
    </p:embeddedFont>
    <p:embeddedFont>
      <p:font typeface="EUFM10"/>
      <p:regular r:id="rId91"/>
    </p:embeddedFont>
    <p:embeddedFont>
      <p:font typeface="Helvetica"/>
      <p:regular r:id="rId92"/>
      <p:bold r:id="rId93"/>
      <p:italic r:id="rId94"/>
      <p:boldItalic r:id="rId95"/>
    </p:embeddedFont>
    <p:embeddedFont>
      <p:font typeface="EURM10"/>
      <p:regular r:id="rId96"/>
    </p:embeddedFont>
    <p:embeddedFont>
      <p:font typeface="CMEX10"/>
      <p:regular r:id="rId97"/>
    </p:embeddedFont>
    <p:embeddedFont>
      <p:font typeface="EUEX10"/>
      <p:regular r:id="rId98"/>
    </p:embeddedFont>
    <p:embeddedFont>
      <p:font typeface="CMSS17"/>
      <p:regular r:id="rId99"/>
    </p:embeddedFont>
    <p:embeddedFont>
      <p:font typeface="Mistral"/>
      <p:regular r:id="rId100"/>
    </p:embeddedFont>
  </p:embeddedFontLst>
  <p:custDataLst>
    <p:tags r:id="rId10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72" autoAdjust="0"/>
    <p:restoredTop sz="94549" autoAdjust="0"/>
  </p:normalViewPr>
  <p:slideViewPr>
    <p:cSldViewPr snapToGrid="0" showGuides="1">
      <p:cViewPr>
        <p:scale>
          <a:sx n="140" d="100"/>
          <a:sy n="140" d="100"/>
        </p:scale>
        <p:origin x="-88" y="5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1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tags" Target="tags/tag1.xml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font" Target="fonts/font1.fntdata"/><Relationship Id="rId76" Type="http://schemas.openxmlformats.org/officeDocument/2006/relationships/font" Target="fonts/font2.fntdata"/><Relationship Id="rId77" Type="http://schemas.openxmlformats.org/officeDocument/2006/relationships/font" Target="fonts/font3.fntdata"/><Relationship Id="rId78" Type="http://schemas.openxmlformats.org/officeDocument/2006/relationships/font" Target="fonts/font4.fntdata"/><Relationship Id="rId79" Type="http://schemas.openxmlformats.org/officeDocument/2006/relationships/font" Target="fonts/font5.fntdata"/><Relationship Id="rId90" Type="http://schemas.openxmlformats.org/officeDocument/2006/relationships/font" Target="fonts/font16.fntdata"/><Relationship Id="rId91" Type="http://schemas.openxmlformats.org/officeDocument/2006/relationships/font" Target="fonts/font17.fntdata"/><Relationship Id="rId92" Type="http://schemas.openxmlformats.org/officeDocument/2006/relationships/font" Target="fonts/font18.fntdata"/><Relationship Id="rId93" Type="http://schemas.openxmlformats.org/officeDocument/2006/relationships/font" Target="fonts/font19.fntdata"/><Relationship Id="rId94" Type="http://schemas.openxmlformats.org/officeDocument/2006/relationships/font" Target="fonts/font20.fntdata"/><Relationship Id="rId95" Type="http://schemas.openxmlformats.org/officeDocument/2006/relationships/font" Target="fonts/font21.fntdata"/><Relationship Id="rId96" Type="http://schemas.openxmlformats.org/officeDocument/2006/relationships/font" Target="fonts/font22.fntdata"/><Relationship Id="rId97" Type="http://schemas.openxmlformats.org/officeDocument/2006/relationships/font" Target="fonts/font23.fntdata"/><Relationship Id="rId98" Type="http://schemas.openxmlformats.org/officeDocument/2006/relationships/font" Target="fonts/font24.fntdata"/><Relationship Id="rId99" Type="http://schemas.openxmlformats.org/officeDocument/2006/relationships/font" Target="fonts/font25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font" Target="fonts/font26.fntdata"/><Relationship Id="rId80" Type="http://schemas.openxmlformats.org/officeDocument/2006/relationships/font" Target="fonts/font6.fntdata"/><Relationship Id="rId81" Type="http://schemas.openxmlformats.org/officeDocument/2006/relationships/font" Target="fonts/font7.fntdata"/><Relationship Id="rId82" Type="http://schemas.openxmlformats.org/officeDocument/2006/relationships/font" Target="fonts/font8.fntdata"/><Relationship Id="rId83" Type="http://schemas.openxmlformats.org/officeDocument/2006/relationships/font" Target="fonts/font9.fntdata"/><Relationship Id="rId84" Type="http://schemas.openxmlformats.org/officeDocument/2006/relationships/font" Target="fonts/font10.fntdata"/><Relationship Id="rId85" Type="http://schemas.openxmlformats.org/officeDocument/2006/relationships/font" Target="fonts/font11.fntdata"/><Relationship Id="rId86" Type="http://schemas.openxmlformats.org/officeDocument/2006/relationships/font" Target="fonts/font12.fntdata"/><Relationship Id="rId87" Type="http://schemas.openxmlformats.org/officeDocument/2006/relationships/font" Target="fonts/font13.fntdata"/><Relationship Id="rId88" Type="http://schemas.openxmlformats.org/officeDocument/2006/relationships/font" Target="fonts/font14.fntdata"/><Relationship Id="rId89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64168-540E-4983-8DA2-6F8DF21876A5}" type="slidenum">
              <a:rPr lang="en-US"/>
              <a:pPr/>
              <a:t>13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A088E-465E-4693-84F9-14985633023B}" type="slidenum">
              <a:rPr lang="en-US"/>
              <a:pPr/>
              <a:t>17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F3751-5D3B-46E1-A04E-5C71A423C987}" type="slidenum">
              <a:rPr lang="en-US"/>
              <a:pPr/>
              <a:t>22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1DF4A-5688-4F83-9276-4FA96510C1D8}" type="slidenum">
              <a:rPr lang="en-US"/>
              <a:pPr/>
              <a:t>23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2BE0-E4D4-4194-8C53-30C870293F98}" type="slidenum">
              <a:rPr lang="en-US"/>
              <a:pPr/>
              <a:t>24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0712-7D77-497C-AB68-E91E533CA543}" type="slidenum">
              <a:rPr lang="en-US"/>
              <a:pPr/>
              <a:t>27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28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29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30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35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39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7362E-72C4-4252-A60F-D4ABC9C0B360}" type="slidenum">
              <a:rPr lang="en-US"/>
              <a:pPr/>
              <a:t>44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48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DC2-5A0C-4F76-87AF-290444A6A787}" type="slidenum">
              <a:rPr lang="en-US"/>
              <a:pPr/>
              <a:t>51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C2BA-437E-4922-94CA-C53126175051}" type="slidenum">
              <a:rPr lang="en-US"/>
              <a:pPr/>
              <a:t>52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1E314-D3AE-4A2B-BA67-46CBD96B70DF}" type="slidenum">
              <a:rPr lang="en-US"/>
              <a:pPr/>
              <a:t>53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582A6-E4A6-4A26-A205-52550E9613F7}" type="slidenum">
              <a:rPr lang="en-US"/>
              <a:pPr/>
              <a:t>57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58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59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46091-A512-495D-8871-028F617329A2}" type="slidenum">
              <a:rPr lang="en-US"/>
              <a:pPr/>
              <a:t>61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BC50-C4CC-4462-85BD-E0A124F8C562}" type="slidenum">
              <a:rPr lang="en-US"/>
              <a:pPr/>
              <a:t>65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BB843-DB79-4395-AD3F-B1DC758EFAED}" type="slidenum">
              <a:rPr lang="en-US"/>
              <a:pPr/>
              <a:t>68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70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</a:t>
            </a:r>
            <a:r>
              <a:rPr lang="en-US" sz="1000" dirty="0" smtClean="0">
                <a:latin typeface="Comic Sans MS" pitchFamily="66" charset="0"/>
              </a:rPr>
              <a:t>14, 2011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0.xml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1.xml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 &amp;</a:t>
            </a:r>
            <a:endParaRPr kumimoji="0" lang="en-US" sz="8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Relations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387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def: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 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latin typeface="Comic Sans MS" pitchFamily="66" charset="0"/>
              </a:rPr>
              <a:t>B</a:t>
            </a:r>
            <a:endParaRPr lang="en-US" sz="54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3630300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elements</a:t>
            </a:r>
            <a:r>
              <a:rPr lang="en-US" sz="4800" dirty="0">
                <a:latin typeface="Comic Sans MS" pitchFamily="66" charset="0"/>
              </a:rPr>
              <a:t>, x, in 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6959" y="3489960"/>
          <a:ext cx="6932814" cy="2118360"/>
        </p:xfrm>
        <a:graphic>
          <a:graphicData uri="http://schemas.openxmlformats.org/presentationml/2006/ole">
            <p:oleObj spid="_x0000_s530433" name="Equation" r:id="rId4" imgW="91440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33375" y="1815465"/>
            <a:ext cx="8477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The set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even</a:t>
            </a:r>
            <a:r>
              <a:rPr lang="en-US" sz="54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p:oleObj spid="_x0000_s528385" name="Equation" r:id="rId4" imgW="914400" imgH="220320" progId="Equation.DSMT4">
              <p:embed/>
            </p:oleObj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470217" y="2864485"/>
          <a:ext cx="8203565" cy="1900357"/>
        </p:xfrm>
        <a:graphic>
          <a:graphicData uri="http://schemas.openxmlformats.org/presentationml/2006/ole">
            <p:oleObj spid="_x0000_s528386" name="Equation" r:id="rId5" imgW="120636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r>
              <a:rPr lang="en-US" dirty="0"/>
              <a:t>New sets from old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50863" y="2287588"/>
          <a:ext cx="7580312" cy="803275"/>
        </p:xfrm>
        <a:graphic>
          <a:graphicData uri="http://schemas.openxmlformats.org/presentationml/2006/ole">
            <p:oleObj spid="_x0000_s506882" name="Equation" r:id="rId4" imgW="1917360" imgH="203040" progId="Equation.DSMT4">
              <p:embed/>
            </p:oleObj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36600" y="1552575"/>
            <a:ext cx="184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union: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317625" y="3871913"/>
          <a:ext cx="6726238" cy="803275"/>
        </p:xfrm>
        <a:graphic>
          <a:graphicData uri="http://schemas.openxmlformats.org/presentationml/2006/ole">
            <p:oleObj spid="_x0000_s506883" name="Equation" r:id="rId5" imgW="1701720" imgH="203040" progId="Equation.DSMT4">
              <p:embed/>
            </p:oleObj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07999" y="3133165"/>
            <a:ext cx="37009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intersection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60400" y="4585446"/>
            <a:ext cx="3252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difference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62013" y="5224463"/>
          <a:ext cx="7427912" cy="803275"/>
        </p:xfrm>
        <a:graphic>
          <a:graphicData uri="http://schemas.openxmlformats.org/presentationml/2006/ole">
            <p:oleObj spid="_x0000_s506884" name="Equation" r:id="rId6" imgW="18795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p:oleObj spid="_x0000_s577537" name="Equation" r:id="rId4" imgW="2019240" imgH="279360" progId="Equation.DSMT4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43200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2692400" y="1676400"/>
            <a:ext cx="2184400" cy="2260600"/>
          </a:xfrm>
          <a:prstGeom prst="ellipse">
            <a:avLst/>
          </a:prstGeom>
          <a:solidFill>
            <a:srgbClr val="0000FF">
              <a:alpha val="6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118100" y="2451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34740" y="1571942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4051300" y="1689100"/>
            <a:ext cx="2184400" cy="2260600"/>
          </a:xfrm>
          <a:prstGeom prst="ellipse">
            <a:avLst/>
          </a:prstGeom>
          <a:solidFill>
            <a:srgbClr val="0000FF">
              <a:alpha val="7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111500" y="24257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p:oleObj spid="_x0000_s575489" name="Equation" r:id="rId4" imgW="2108160" imgH="279360" progId="Equation.DSMT4">
              <p:embed/>
            </p:oleObj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891280" y="16129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2527300" y="15494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Freeform 18"/>
          <p:cNvSpPr>
            <a:spLocks/>
          </p:cNvSpPr>
          <p:nvPr/>
        </p:nvSpPr>
        <p:spPr bwMode="auto">
          <a:xfrm>
            <a:off x="2501900" y="1562100"/>
            <a:ext cx="1803400" cy="2247900"/>
          </a:xfrm>
          <a:custGeom>
            <a:avLst/>
            <a:gdLst/>
            <a:ahLst/>
            <a:cxnLst>
              <a:cxn ang="0">
                <a:pos x="1136" y="144"/>
              </a:cxn>
              <a:cxn ang="0">
                <a:pos x="1032" y="288"/>
              </a:cxn>
              <a:cxn ang="0">
                <a:pos x="968" y="376"/>
              </a:cxn>
              <a:cxn ang="0">
                <a:pos x="912" y="472"/>
              </a:cxn>
              <a:cxn ang="0">
                <a:pos x="896" y="544"/>
              </a:cxn>
              <a:cxn ang="0">
                <a:pos x="856" y="720"/>
              </a:cxn>
              <a:cxn ang="0">
                <a:pos x="896" y="904"/>
              </a:cxn>
              <a:cxn ang="0">
                <a:pos x="936" y="1016"/>
              </a:cxn>
              <a:cxn ang="0">
                <a:pos x="960" y="1104"/>
              </a:cxn>
              <a:cxn ang="0">
                <a:pos x="1080" y="1264"/>
              </a:cxn>
              <a:cxn ang="0">
                <a:pos x="1088" y="1288"/>
              </a:cxn>
              <a:cxn ang="0">
                <a:pos x="1040" y="1304"/>
              </a:cxn>
              <a:cxn ang="0">
                <a:pos x="1016" y="1320"/>
              </a:cxn>
              <a:cxn ang="0">
                <a:pos x="872" y="1400"/>
              </a:cxn>
              <a:cxn ang="0">
                <a:pos x="792" y="1416"/>
              </a:cxn>
              <a:cxn ang="0">
                <a:pos x="560" y="1408"/>
              </a:cxn>
              <a:cxn ang="0">
                <a:pos x="480" y="1392"/>
              </a:cxn>
              <a:cxn ang="0">
                <a:pos x="432" y="1376"/>
              </a:cxn>
              <a:cxn ang="0">
                <a:pos x="408" y="1352"/>
              </a:cxn>
              <a:cxn ang="0">
                <a:pos x="384" y="1344"/>
              </a:cxn>
              <a:cxn ang="0">
                <a:pos x="368" y="1320"/>
              </a:cxn>
              <a:cxn ang="0">
                <a:pos x="288" y="1256"/>
              </a:cxn>
              <a:cxn ang="0">
                <a:pos x="248" y="1216"/>
              </a:cxn>
              <a:cxn ang="0">
                <a:pos x="200" y="1184"/>
              </a:cxn>
              <a:cxn ang="0">
                <a:pos x="104" y="1064"/>
              </a:cxn>
              <a:cxn ang="0">
                <a:pos x="32" y="920"/>
              </a:cxn>
              <a:cxn ang="0">
                <a:pos x="8" y="848"/>
              </a:cxn>
              <a:cxn ang="0">
                <a:pos x="0" y="824"/>
              </a:cxn>
              <a:cxn ang="0">
                <a:pos x="8" y="592"/>
              </a:cxn>
              <a:cxn ang="0">
                <a:pos x="72" y="448"/>
              </a:cxn>
              <a:cxn ang="0">
                <a:pos x="112" y="304"/>
              </a:cxn>
              <a:cxn ang="0">
                <a:pos x="208" y="224"/>
              </a:cxn>
              <a:cxn ang="0">
                <a:pos x="256" y="192"/>
              </a:cxn>
              <a:cxn ang="0">
                <a:pos x="280" y="176"/>
              </a:cxn>
              <a:cxn ang="0">
                <a:pos x="320" y="136"/>
              </a:cxn>
              <a:cxn ang="0">
                <a:pos x="336" y="112"/>
              </a:cxn>
              <a:cxn ang="0">
                <a:pos x="616" y="0"/>
              </a:cxn>
              <a:cxn ang="0">
                <a:pos x="840" y="24"/>
              </a:cxn>
              <a:cxn ang="0">
                <a:pos x="1104" y="136"/>
              </a:cxn>
              <a:cxn ang="0">
                <a:pos x="1136" y="144"/>
              </a:cxn>
            </a:cxnLst>
            <a:rect l="0" t="0" r="r" b="b"/>
            <a:pathLst>
              <a:path w="1136" h="1416">
                <a:moveTo>
                  <a:pt x="1136" y="144"/>
                </a:moveTo>
                <a:cubicBezTo>
                  <a:pt x="1117" y="200"/>
                  <a:pt x="1068" y="242"/>
                  <a:pt x="1032" y="288"/>
                </a:cubicBezTo>
                <a:cubicBezTo>
                  <a:pt x="1007" y="320"/>
                  <a:pt x="1000" y="355"/>
                  <a:pt x="968" y="376"/>
                </a:cubicBezTo>
                <a:cubicBezTo>
                  <a:pt x="946" y="409"/>
                  <a:pt x="929" y="437"/>
                  <a:pt x="912" y="472"/>
                </a:cubicBezTo>
                <a:cubicBezTo>
                  <a:pt x="902" y="492"/>
                  <a:pt x="900" y="524"/>
                  <a:pt x="896" y="544"/>
                </a:cubicBezTo>
                <a:cubicBezTo>
                  <a:pt x="885" y="604"/>
                  <a:pt x="868" y="661"/>
                  <a:pt x="856" y="720"/>
                </a:cubicBezTo>
                <a:cubicBezTo>
                  <a:pt x="861" y="789"/>
                  <a:pt x="858" y="847"/>
                  <a:pt x="896" y="904"/>
                </a:cubicBezTo>
                <a:cubicBezTo>
                  <a:pt x="906" y="945"/>
                  <a:pt x="918" y="979"/>
                  <a:pt x="936" y="1016"/>
                </a:cubicBezTo>
                <a:cubicBezTo>
                  <a:pt x="950" y="1044"/>
                  <a:pt x="945" y="1077"/>
                  <a:pt x="960" y="1104"/>
                </a:cubicBezTo>
                <a:cubicBezTo>
                  <a:pt x="990" y="1157"/>
                  <a:pt x="1030" y="1231"/>
                  <a:pt x="1080" y="1264"/>
                </a:cubicBezTo>
                <a:cubicBezTo>
                  <a:pt x="1083" y="1272"/>
                  <a:pt x="1094" y="1282"/>
                  <a:pt x="1088" y="1288"/>
                </a:cubicBezTo>
                <a:cubicBezTo>
                  <a:pt x="1076" y="1300"/>
                  <a:pt x="1056" y="1299"/>
                  <a:pt x="1040" y="1304"/>
                </a:cubicBezTo>
                <a:cubicBezTo>
                  <a:pt x="1031" y="1307"/>
                  <a:pt x="1025" y="1316"/>
                  <a:pt x="1016" y="1320"/>
                </a:cubicBezTo>
                <a:cubicBezTo>
                  <a:pt x="968" y="1344"/>
                  <a:pt x="917" y="1370"/>
                  <a:pt x="872" y="1400"/>
                </a:cubicBezTo>
                <a:cubicBezTo>
                  <a:pt x="864" y="1405"/>
                  <a:pt x="792" y="1416"/>
                  <a:pt x="792" y="1416"/>
                </a:cubicBezTo>
                <a:cubicBezTo>
                  <a:pt x="715" y="1413"/>
                  <a:pt x="637" y="1413"/>
                  <a:pt x="560" y="1408"/>
                </a:cubicBezTo>
                <a:cubicBezTo>
                  <a:pt x="533" y="1406"/>
                  <a:pt x="506" y="1399"/>
                  <a:pt x="480" y="1392"/>
                </a:cubicBezTo>
                <a:cubicBezTo>
                  <a:pt x="464" y="1388"/>
                  <a:pt x="432" y="1376"/>
                  <a:pt x="432" y="1376"/>
                </a:cubicBezTo>
                <a:cubicBezTo>
                  <a:pt x="424" y="1368"/>
                  <a:pt x="417" y="1358"/>
                  <a:pt x="408" y="1352"/>
                </a:cubicBezTo>
                <a:cubicBezTo>
                  <a:pt x="401" y="1347"/>
                  <a:pt x="391" y="1349"/>
                  <a:pt x="384" y="1344"/>
                </a:cubicBezTo>
                <a:cubicBezTo>
                  <a:pt x="376" y="1338"/>
                  <a:pt x="375" y="1327"/>
                  <a:pt x="368" y="1320"/>
                </a:cubicBezTo>
                <a:cubicBezTo>
                  <a:pt x="345" y="1297"/>
                  <a:pt x="313" y="1278"/>
                  <a:pt x="288" y="1256"/>
                </a:cubicBezTo>
                <a:cubicBezTo>
                  <a:pt x="274" y="1243"/>
                  <a:pt x="263" y="1228"/>
                  <a:pt x="248" y="1216"/>
                </a:cubicBezTo>
                <a:cubicBezTo>
                  <a:pt x="233" y="1204"/>
                  <a:pt x="200" y="1184"/>
                  <a:pt x="200" y="1184"/>
                </a:cubicBezTo>
                <a:cubicBezTo>
                  <a:pt x="172" y="1142"/>
                  <a:pt x="140" y="1100"/>
                  <a:pt x="104" y="1064"/>
                </a:cubicBezTo>
                <a:cubicBezTo>
                  <a:pt x="87" y="1013"/>
                  <a:pt x="54" y="969"/>
                  <a:pt x="32" y="920"/>
                </a:cubicBezTo>
                <a:cubicBezTo>
                  <a:pt x="32" y="920"/>
                  <a:pt x="12" y="860"/>
                  <a:pt x="8" y="848"/>
                </a:cubicBezTo>
                <a:cubicBezTo>
                  <a:pt x="5" y="840"/>
                  <a:pt x="0" y="824"/>
                  <a:pt x="0" y="824"/>
                </a:cubicBezTo>
                <a:cubicBezTo>
                  <a:pt x="3" y="747"/>
                  <a:pt x="3" y="669"/>
                  <a:pt x="8" y="592"/>
                </a:cubicBezTo>
                <a:cubicBezTo>
                  <a:pt x="10" y="555"/>
                  <a:pt x="63" y="493"/>
                  <a:pt x="72" y="448"/>
                </a:cubicBezTo>
                <a:cubicBezTo>
                  <a:pt x="76" y="427"/>
                  <a:pt x="97" y="323"/>
                  <a:pt x="112" y="304"/>
                </a:cubicBezTo>
                <a:cubicBezTo>
                  <a:pt x="130" y="282"/>
                  <a:pt x="184" y="243"/>
                  <a:pt x="208" y="224"/>
                </a:cubicBezTo>
                <a:cubicBezTo>
                  <a:pt x="223" y="212"/>
                  <a:pt x="240" y="203"/>
                  <a:pt x="256" y="192"/>
                </a:cubicBezTo>
                <a:cubicBezTo>
                  <a:pt x="264" y="187"/>
                  <a:pt x="280" y="176"/>
                  <a:pt x="280" y="176"/>
                </a:cubicBezTo>
                <a:cubicBezTo>
                  <a:pt x="323" y="112"/>
                  <a:pt x="267" y="189"/>
                  <a:pt x="320" y="136"/>
                </a:cubicBezTo>
                <a:cubicBezTo>
                  <a:pt x="327" y="129"/>
                  <a:pt x="329" y="118"/>
                  <a:pt x="336" y="112"/>
                </a:cubicBezTo>
                <a:cubicBezTo>
                  <a:pt x="418" y="41"/>
                  <a:pt x="518" y="33"/>
                  <a:pt x="616" y="0"/>
                </a:cubicBezTo>
                <a:cubicBezTo>
                  <a:pt x="713" y="5"/>
                  <a:pt x="758" y="8"/>
                  <a:pt x="840" y="24"/>
                </a:cubicBezTo>
                <a:cubicBezTo>
                  <a:pt x="919" y="77"/>
                  <a:pt x="1024" y="82"/>
                  <a:pt x="1104" y="136"/>
                </a:cubicBezTo>
                <a:cubicBezTo>
                  <a:pt x="1124" y="166"/>
                  <a:pt x="1113" y="167"/>
                  <a:pt x="1136" y="144"/>
                </a:cubicBezTo>
                <a:close/>
              </a:path>
            </a:pathLst>
          </a:custGeom>
          <a:solidFill>
            <a:srgbClr val="008000">
              <a:alpha val="6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>
                <a:solidFill>
                  <a:srgbClr val="008000"/>
                </a:solidFill>
              </a:rPr>
              <a:t>set difference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4963" y="4429125"/>
          <a:ext cx="8482012" cy="1158875"/>
        </p:xfrm>
        <a:graphic>
          <a:graphicData uri="http://schemas.openxmlformats.org/presentationml/2006/ole">
            <p:oleObj spid="_x0000_s565249" name="Equation" r:id="rId4" imgW="2044440" imgH="279360" progId="Equation.DSMT4">
              <p:embed/>
            </p:oleObj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953000" y="2324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73400" y="24130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P OR (Q AND R)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(P OR Q) AND (P OR R)</a:t>
            </a:r>
            <a:endParaRPr lang="en-US" sz="4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i="1" dirty="0"/>
              <a:t>set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i="1" dirty="0"/>
              <a:t>collection</a:t>
            </a:r>
            <a:r>
              <a:rPr lang="en-US" dirty="0"/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981200" y="1530360"/>
            <a:ext cx="4749800" cy="3149600"/>
          </a:xfrm>
          <a:prstGeom prst="rect">
            <a:avLst/>
          </a:prstGeom>
          <a:solidFill>
            <a:srgbClr val="92D050">
              <a:alpha val="3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00400" y="1860560"/>
            <a:ext cx="2184400" cy="2260600"/>
            <a:chOff x="1576" y="976"/>
            <a:chExt cx="1376" cy="1424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576" y="9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2024" y="1456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3200400" y="1873260"/>
            <a:ext cx="2184400" cy="226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>
          <a:xfrm>
            <a:off x="1651000" y="371474"/>
            <a:ext cx="5807075" cy="995363"/>
          </a:xfrm>
        </p:spPr>
        <p:txBody>
          <a:bodyPr/>
          <a:lstStyle/>
          <a:p>
            <a:r>
              <a:rPr lang="en-US" sz="5400" b="0" dirty="0">
                <a:solidFill>
                  <a:srgbClr val="008000"/>
                </a:solidFill>
              </a:rPr>
              <a:t>complement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559425" y="1770984"/>
            <a:ext cx="1010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A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89526" y="1778015"/>
            <a:ext cx="4006851" cy="1416050"/>
            <a:chOff x="3206" y="740"/>
            <a:chExt cx="2524" cy="892"/>
          </a:xfrm>
        </p:grpSpPr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3206" y="740"/>
              <a:ext cx="39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4246" y="798"/>
              <a:ext cx="148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known</a:t>
              </a:r>
            </a:p>
            <a:p>
              <a:r>
                <a:rPr lang="en-US" sz="4000" dirty="0">
                  <a:latin typeface="Comic Sans MS" pitchFamily="66" charset="0"/>
                </a:rPr>
                <a:t>domain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98550" y="5102225"/>
          <a:ext cx="7451725" cy="1173163"/>
        </p:xfrm>
        <a:graphic>
          <a:graphicData uri="http://schemas.openxmlformats.org/presentationml/2006/ole">
            <p:oleObj spid="_x0000_s563201" name="Equation" r:id="rId4" imgW="1854000" imgH="29196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32164" y="1241199"/>
          <a:ext cx="1817688" cy="1295400"/>
        </p:xfrm>
        <a:graphic>
          <a:graphicData uri="http://schemas.openxmlformats.org/presentationml/2006/ole">
            <p:oleObj spid="_x0000_s563203" name="Equation" r:id="rId5" imgW="355600" imgH="254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1" grpId="0" animBg="1"/>
      <p:bldP spid="1495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 b="0" dirty="0">
                <a:solidFill>
                  <a:srgbClr val="4663F4"/>
                </a:solidFill>
              </a:rPr>
              <a:t>power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858" y="1404418"/>
            <a:ext cx="835011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 </a:t>
            </a:r>
            <a:r>
              <a:rPr lang="en-US" sz="5400" b="1" dirty="0" smtClean="0">
                <a:latin typeface="Euclid"/>
              </a:rPr>
              <a:t>::=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{S | S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A}</a:t>
            </a:r>
          </a:p>
          <a:p>
            <a:pPr>
              <a:spcBef>
                <a:spcPts val="1200"/>
              </a:spcBef>
            </a:pPr>
            <a:r>
              <a:rPr lang="en-US" sz="5400" dirty="0" err="1" smtClean="0">
                <a:latin typeface="Comic Sans MS" pitchFamily="66" charset="0"/>
              </a:rPr>
              <a:t>pow</a:t>
            </a:r>
            <a:r>
              <a:rPr lang="en-US" sz="5400" dirty="0" smtClean="0">
                <a:latin typeface="Comic Sans MS" pitchFamily="66" charset="0"/>
              </a:rPr>
              <a:t>({1,2}) </a:t>
            </a:r>
            <a:r>
              <a:rPr lang="en-US" sz="5400" b="1" dirty="0" smtClean="0">
                <a:latin typeface="Euclid"/>
              </a:rPr>
              <a:t>=</a:t>
            </a:r>
          </a:p>
          <a:p>
            <a:r>
              <a:rPr lang="en-US" sz="5400" b="1" dirty="0" smtClean="0">
                <a:latin typeface="Euclid"/>
              </a:rPr>
              <a:t>	</a:t>
            </a:r>
            <a:r>
              <a:rPr lang="en-US" sz="5400" dirty="0" smtClean="0">
                <a:latin typeface="Comic Sans MS" pitchFamily="66" charset="0"/>
              </a:rPr>
              <a:t>{ {1,2}</a:t>
            </a:r>
            <a:r>
              <a:rPr lang="en-US" sz="5400" b="1" dirty="0" smtClean="0">
                <a:latin typeface="Euclid"/>
              </a:rPr>
              <a:t>,</a:t>
            </a:r>
            <a:r>
              <a:rPr lang="en-US" sz="5400" dirty="0" smtClean="0">
                <a:latin typeface="Comic Sans MS" pitchFamily="66" charset="0"/>
              </a:rPr>
              <a:t> {1}, {2},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∅</a:t>
            </a:r>
            <a:r>
              <a:rPr lang="en-US" sz="5400" dirty="0" smtClean="0">
                <a:latin typeface="Comic Sans MS" pitchFamily="66" charset="0"/>
              </a:rPr>
              <a:t>}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S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  <a:sym typeface="Symbol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S </a:t>
            </a:r>
            <a:r>
              <a:rPr lang="en-US" sz="5400" b="1" dirty="0" smtClean="0">
                <a:solidFill>
                  <a:srgbClr val="F74BE3"/>
                </a:solidFill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5400" dirty="0" smtClean="0">
                <a:sym typeface="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 smtClean="0">
              <a:latin typeface="Eucli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4161423"/>
            <a:ext cx="7891976" cy="1252024"/>
          </a:xfrm>
          <a:prstGeom prst="rect">
            <a:avLst/>
          </a:prstGeom>
          <a:noFill/>
          <a:ln w="38100">
            <a:solidFill>
              <a:srgbClr val="F74BE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Quickie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</p:spPr>
        <p:txBody>
          <a:bodyPr/>
          <a:lstStyle/>
          <a:p>
            <a:r>
              <a:rPr lang="en-US" sz="5400" dirty="0"/>
              <a:t>What is </a:t>
            </a:r>
            <a:r>
              <a:rPr lang="en-US" sz="5400" dirty="0" err="1"/>
              <a:t>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  <a:p>
            <a:r>
              <a:rPr lang="en-US" sz="5400" dirty="0"/>
              <a:t>What is </a:t>
            </a:r>
            <a:r>
              <a:rPr lang="en-US" sz="5400" dirty="0" err="1"/>
              <a:t>Pow(Pow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)?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{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r>
              <a:rPr lang="en-US" sz="5400" dirty="0"/>
              <a:t>,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EUSM10"/>
              </a:rPr>
              <a:t>A</a:t>
            </a:r>
            <a:r>
              <a:rPr lang="en-US" smtClean="0">
                <a:latin typeface="EUFM10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SY10"/>
              </a:rPr>
              <a:t>A</a:t>
            </a:r>
            <a:r>
              <a:rPr lang="en-US" smtClean="0">
                <a:latin typeface="EURM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OURIER"/>
              </a:rPr>
              <a:t>A</a:t>
            </a:r>
            <a:r>
              <a:rPr lang="en-US" smtClean="0">
                <a:latin typeface="EUEX10"/>
              </a:rPr>
              <a:t>A</a:t>
            </a:r>
            <a:r>
              <a:rPr lang="en-US" smtClean="0">
                <a:latin typeface="CMSS17"/>
              </a:rPr>
              <a:t>A</a:t>
            </a:r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2286000"/>
            <a:ext cx="2209800" cy="396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6.012</a:t>
            </a: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667000" y="3352800"/>
            <a:ext cx="3657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667000" y="3352800"/>
            <a:ext cx="381000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743200" y="5334000"/>
            <a:ext cx="3581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714500"/>
            <a:ext cx="21804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subjects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600200" y="1758950"/>
            <a:ext cx="20762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s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tudents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81400" y="270510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is taking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743200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“is taking subject” relation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388440" y="1787525"/>
            <a:ext cx="2209800" cy="4460875"/>
            <a:chOff x="5388440" y="1787525"/>
            <a:chExt cx="2209800" cy="4460875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5388440" y="22860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3</a:t>
              </a: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2</a:t>
              </a:r>
              <a:endParaRPr lang="en-US" sz="3200" dirty="0">
                <a:latin typeface="Comic Sans MS" pitchFamily="66" charset="0"/>
              </a:endParaRPr>
            </a:p>
          </p:txBody>
        </p:sp>
        <p:sp>
          <p:nvSpPr>
            <p:cNvPr id="665609" name="Text Box 9"/>
            <p:cNvSpPr txBox="1">
              <a:spLocks noChangeArrowheads="1"/>
            </p:cNvSpPr>
            <p:nvPr/>
          </p:nvSpPr>
          <p:spPr bwMode="auto">
            <a:xfrm>
              <a:off x="5608884" y="1787525"/>
              <a:ext cx="1797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 dirty="0" smtClean="0">
                  <a:solidFill>
                    <a:srgbClr val="0033CC"/>
                  </a:solidFill>
                  <a:latin typeface="Comic Sans MS" pitchFamily="66" charset="0"/>
                </a:rPr>
                <a:t>numbers</a:t>
              </a:r>
              <a:endParaRPr lang="en-US" sz="32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665602" name="Oval 2"/>
          <p:cNvSpPr>
            <a:spLocks noChangeArrowheads="1"/>
          </p:cNvSpPr>
          <p:nvPr/>
        </p:nvSpPr>
        <p:spPr bwMode="auto">
          <a:xfrm>
            <a:off x="1338936" y="2286000"/>
            <a:ext cx="2514600" cy="3962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  1+2</a:t>
            </a: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Comic Sans MS" pitchFamily="66" charset="0"/>
              </a:rPr>
              <a:t>s</a:t>
            </a:r>
            <a:r>
              <a:rPr lang="en-US" sz="2000" b="1" dirty="0" err="1" smtClean="0">
                <a:latin typeface="Comic Sans MS" pitchFamily="66" charset="0"/>
              </a:rPr>
              <a:t>qrt</a:t>
            </a:r>
            <a:r>
              <a:rPr lang="en-US" sz="2000" b="1" dirty="0" smtClean="0">
                <a:latin typeface="Comic Sans MS" pitchFamily="66" charset="0"/>
              </a:rPr>
              <a:t>(9</a:t>
            </a:r>
            <a:r>
              <a:rPr lang="en-US" sz="2000" b="1" dirty="0">
                <a:latin typeface="Comic Sans MS" pitchFamily="66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 smtClean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mic Sans MS" pitchFamily="66" charset="0"/>
              </a:rPr>
              <a:t>50/10 – 3 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“evaluation” relation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2716000" y="3276600"/>
            <a:ext cx="3505200" cy="1981200"/>
            <a:chOff x="2716000" y="3276600"/>
            <a:chExt cx="3505200" cy="1981200"/>
          </a:xfrm>
        </p:grpSpPr>
        <p:sp>
          <p:nvSpPr>
            <p:cNvPr id="665605" name="Line 5"/>
            <p:cNvSpPr>
              <a:spLocks noChangeShapeType="1"/>
            </p:cNvSpPr>
            <p:nvPr/>
          </p:nvSpPr>
          <p:spPr bwMode="auto">
            <a:xfrm>
              <a:off x="2716000" y="3276600"/>
              <a:ext cx="35052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6" name="Line 6"/>
            <p:cNvSpPr>
              <a:spLocks noChangeShapeType="1"/>
            </p:cNvSpPr>
            <p:nvPr/>
          </p:nvSpPr>
          <p:spPr bwMode="auto">
            <a:xfrm flipV="1">
              <a:off x="2716000" y="3429000"/>
              <a:ext cx="35052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2944600" y="52578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475016" y="1254125"/>
            <a:ext cx="220284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arithmetic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formulas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3341899" y="2359029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evaluates to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V="1">
            <a:off x="3429000" y="3352800"/>
            <a:ext cx="25908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666636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" y="1423992"/>
            <a:ext cx="8343900" cy="4260527"/>
          </a:xfrm>
        </p:spPr>
        <p:txBody>
          <a:bodyPr/>
          <a:lstStyle/>
          <a:p>
            <a:r>
              <a:rPr lang="en-US" sz="3600" dirty="0"/>
              <a:t>real numbers,         </a:t>
            </a:r>
            <a:r>
              <a:rPr lang="en-US" sz="3600" dirty="0" smtClean="0"/>
              <a:t> </a:t>
            </a:r>
            <a:r>
              <a:rPr lang="en-US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3600" dirty="0"/>
              <a:t>complex numbers,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3600" dirty="0"/>
              <a:t>integers,                 </a:t>
            </a:r>
            <a:r>
              <a:rPr lang="en-US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3600" dirty="0"/>
              <a:t>empty set,             </a:t>
            </a:r>
            <a:r>
              <a:rPr lang="en-US" sz="3600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r>
              <a:rPr lang="en-US" sz="3600" dirty="0"/>
              <a:t>set of all subsets of integers</a:t>
            </a:r>
          </a:p>
          <a:p>
            <a:endParaRPr lang="en-US" sz="2800" dirty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624003" y="4286765"/>
            <a:ext cx="20361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pow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1748" y="3705160"/>
            <a:ext cx="4611811" cy="2645863"/>
            <a:chOff x="497" y="2256"/>
            <a:chExt cx="2272" cy="1755"/>
          </a:xfrm>
        </p:grpSpPr>
        <p:graphicFrame>
          <p:nvGraphicFramePr>
            <p:cNvPr id="102404" name="Object 4"/>
            <p:cNvGraphicFramePr>
              <a:graphicFrameLocks noChangeAspect="1"/>
            </p:cNvGraphicFramePr>
            <p:nvPr/>
          </p:nvGraphicFramePr>
          <p:xfrm>
            <a:off x="497" y="2256"/>
            <a:ext cx="1926" cy="1755"/>
          </p:xfrm>
          <a:graphic>
            <a:graphicData uri="http://schemas.openxmlformats.org/presentationml/2006/ole">
              <p:oleObj spid="_x0000_s505858" name="Equation" r:id="rId4" imgW="520700" imgH="457200" progId="Equation.DSMT4">
                <p:embed/>
              </p:oleObj>
            </a:graphicData>
          </a:graphic>
        </p:graphicFrame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560" y="3111"/>
              <a:ext cx="220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the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power</a:t>
              </a:r>
              <a:r>
                <a:rPr lang="en-US" sz="4000" dirty="0">
                  <a:latin typeface="Comic Sans MS" pitchFamily="66" charset="0"/>
                </a:rPr>
                <a:t> set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2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220664" y="228600"/>
            <a:ext cx="4440563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) </a:t>
            </a:r>
            <a:r>
              <a:rPr lang="en-US" sz="4400" dirty="0" smtClean="0"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400" dirty="0" smtClean="0">
                <a:sym typeface="Euclid Symbol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sets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xfrm>
            <a:off x="1493157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function property	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37498" y="2037563"/>
            <a:ext cx="7688046" cy="103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R:A→B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function:</a:t>
            </a:r>
            <a:endParaRPr lang="en-US" sz="28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59" y="3213846"/>
            <a:ext cx="83070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aRc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b=c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20901" y="1695096"/>
            <a:ext cx="8077816" cy="34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total 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every </a:t>
            </a:r>
            <a:r>
              <a:rPr lang="en-US" sz="5400" dirty="0">
                <a:latin typeface="Comic Sans MS" pitchFamily="66" charset="0"/>
              </a:rPr>
              <a:t>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at least  </a:t>
            </a:r>
            <a:r>
              <a:rPr lang="en-US" sz="5400" dirty="0" smtClean="0">
                <a:latin typeface="Comic Sans MS" pitchFamily="66" charset="0"/>
              </a:rPr>
              <a:t>one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</a:t>
            </a:r>
            <a:r>
              <a:rPr lang="en-US" sz="4400" dirty="0" smtClean="0"/>
              <a:t> property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708075" y="1711660"/>
            <a:ext cx="65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6600" i="1" dirty="0" smtClean="0">
                <a:latin typeface="Comic Sans MS" pitchFamily="66" charset="0"/>
              </a:rPr>
              <a:t>total:</a:t>
            </a:r>
            <a:endParaRPr lang="en-US" sz="32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552" y="3100857"/>
            <a:ext cx="8426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" name="Date Placeholder 4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29333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A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all pairs of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/>
              <a:t>all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i="1" dirty="0" smtClean="0"/>
              <a:t>not total :</a:t>
            </a:r>
            <a:endParaRPr lang="en-US" sz="4400" i="1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53482" y="1285501"/>
            <a:ext cx="4551412" cy="1170363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35596" y="414338"/>
            <a:ext cx="4851043" cy="78573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193" y="2781306"/>
            <a:ext cx="8515351" cy="2662238"/>
          </a:xfrm>
        </p:spPr>
        <p:txBody>
          <a:bodyPr/>
          <a:lstStyle/>
          <a:p>
            <a:pPr marL="0" indent="0"/>
            <a:r>
              <a:rPr lang="en-US" sz="4400" dirty="0" smtClean="0"/>
              <a:t>where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endParaRPr lang="en-US" sz="4400" dirty="0">
              <a:solidFill>
                <a:schemeClr val="accent2"/>
              </a:solidFill>
            </a:endParaRPr>
          </a:p>
          <a:p>
            <a:pPr marL="0" indent="0"/>
            <a:r>
              <a:rPr lang="en-US" sz="4400" dirty="0" smtClean="0"/>
              <a:t>Now </a:t>
            </a:r>
            <a:r>
              <a:rPr lang="en-US" sz="4400" dirty="0" smtClean="0">
                <a:solidFill>
                  <a:srgbClr val="0000FF"/>
                </a:solidFill>
              </a:rPr>
              <a:t>h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0000FF"/>
                </a:solidFill>
              </a:rPr>
              <a:t>total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</a:t>
            </a:r>
            <a:r>
              <a:rPr lang="en-US" sz="4400" dirty="0" smtClean="0"/>
              <a:t>defined on</a:t>
            </a:r>
          </a:p>
          <a:p>
            <a:pPr marL="0" indent="0"/>
            <a:r>
              <a:rPr lang="en-US" sz="4400" dirty="0" smtClean="0"/>
              <a:t>all </a:t>
            </a:r>
            <a:r>
              <a:rPr lang="en-US" sz="4400" dirty="0"/>
              <a:t>pairs in domain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06422" y="1285500"/>
            <a:ext cx="4617018" cy="117051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27136" y="414337"/>
            <a:ext cx="3524986" cy="65024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43146" y="2726148"/>
            <a:ext cx="6686550" cy="801281"/>
          </a:xfrm>
          <a:prstGeom prst="rect">
            <a:avLst/>
          </a:prstGeom>
          <a:noFill/>
          <a:ln/>
          <a:effectLst/>
        </p:spPr>
      </p:pic>
      <p:sp>
        <p:nvSpPr>
          <p:cNvPr id="6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306" y="1742607"/>
            <a:ext cx="7937129" cy="3447958"/>
          </a:xfrm>
        </p:spPr>
        <p:txBody>
          <a:bodyPr/>
          <a:lstStyle/>
          <a:p>
            <a:r>
              <a:rPr lang="en-US" i="1" dirty="0" smtClean="0"/>
              <a:t>Example</a:t>
            </a:r>
            <a:r>
              <a:rPr lang="en-US" sz="4800" i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is the string-length function.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(“</a:t>
            </a:r>
            <a:r>
              <a:rPr lang="en-US" sz="4800" dirty="0" err="1" smtClean="0"/>
              <a:t>aabd</a:t>
            </a:r>
            <a:r>
              <a:rPr lang="en-US" sz="4800" dirty="0" smtClean="0"/>
              <a:t>”) = 4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  l</a:t>
            </a:r>
            <a:r>
              <a:rPr lang="en-US" sz="4800" dirty="0" smtClean="0">
                <a:solidFill>
                  <a:schemeClr val="tx2"/>
                </a:solidFill>
              </a:rPr>
              <a:t>: Strings </a:t>
            </a:r>
            <a:r>
              <a:rPr lang="en-US" sz="4800" b="1" dirty="0" smtClean="0">
                <a:solidFill>
                  <a:schemeClr val="tx2"/>
                </a:solidFill>
                <a:cs typeface="Times New Roman" pitchFamily="18" charset="0"/>
              </a:rPr>
              <a:t>→ </a:t>
            </a:r>
            <a:r>
              <a:rPr lang="en-US" sz="4800" b="1" dirty="0" smtClean="0">
                <a:solidFill>
                  <a:schemeClr val="tx2"/>
                </a:solidFill>
                <a:sym typeface="Euclid Math Two" pitchFamily="18" charset="2"/>
              </a:rPr>
              <a:t></a:t>
            </a:r>
            <a:endParaRPr lang="en-US" sz="4800" dirty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string-length, 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sz="5400" b="1" dirty="0">
              <a:solidFill>
                <a:schemeClr val="tx2"/>
              </a:solidFill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443752" y="1707779"/>
            <a:ext cx="8135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surjection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every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some </a:t>
            </a:r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9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surjections</a:t>
            </a:r>
            <a:r>
              <a:rPr lang="en-US" sz="4400" dirty="0" smtClean="0">
                <a:solidFill>
                  <a:schemeClr val="tx1"/>
                </a:solidFill>
              </a:rPr>
              <a:t> (onto)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56347" y="1707563"/>
            <a:ext cx="84313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surjection: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surjection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490" y="3149600"/>
            <a:ext cx="7847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81163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dirty="0" smtClean="0">
                <a:latin typeface="Comic Sans MS" pitchFamily="66" charset="0"/>
              </a:rPr>
              <a:t>is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i="1" dirty="0" smtClean="0">
                <a:solidFill>
                  <a:srgbClr val="7030A0"/>
                </a:solidFill>
                <a:latin typeface="Comic Sans MS" pitchFamily="66" charset="0"/>
              </a:rPr>
              <a:t>as big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643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800" dirty="0" err="1"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8039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66" charset="0"/>
              </a:rPr>
              <a:t>Examples: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77825" y="1744655"/>
            <a:ext cx="84026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an </a:t>
            </a:r>
            <a:r>
              <a:rPr lang="en-US" sz="5400" i="1" dirty="0">
                <a:latin typeface="Comic Sans MS" pitchFamily="66" charset="0"/>
              </a:rPr>
              <a:t>injection</a:t>
            </a:r>
          </a:p>
          <a:p>
            <a:r>
              <a:rPr lang="en-US" sz="5400" dirty="0" err="1">
                <a:latin typeface="Comic Sans MS" pitchFamily="66" charset="0"/>
              </a:rPr>
              <a:t>iff</a:t>
            </a:r>
            <a:r>
              <a:rPr lang="en-US" sz="5400" dirty="0">
                <a:latin typeface="Comic Sans MS" pitchFamily="66" charset="0"/>
              </a:rPr>
              <a:t> every 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</a:t>
            </a:r>
          </a:p>
          <a:p>
            <a:r>
              <a:rPr lang="en-US" sz="5400" dirty="0" smtClean="0">
                <a:latin typeface="Comic Sans MS" pitchFamily="66" charset="0"/>
              </a:rPr>
              <a:t>associated with </a:t>
            </a:r>
            <a:r>
              <a:rPr lang="en-US" sz="5400" i="1" dirty="0">
                <a:latin typeface="Comic Sans MS" pitchFamily="66" charset="0"/>
              </a:rPr>
              <a:t>at most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1</a:t>
            </a:r>
          </a:p>
          <a:p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injections (1 to 1)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28622" y="2207845"/>
            <a:ext cx="8323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latin typeface="Comic Sans MS" pitchFamily="66" charset="0"/>
              </a:rPr>
              <a:t>an </a:t>
            </a:r>
            <a:r>
              <a:rPr lang="en-US" sz="6000" i="1" dirty="0" smtClean="0">
                <a:latin typeface="Comic Sans MS" pitchFamily="66" charset="0"/>
              </a:rPr>
              <a:t>injection:</a:t>
            </a:r>
            <a:endParaRPr lang="en-US" sz="6000" i="1" dirty="0">
              <a:latin typeface="Comic Sans MS" pitchFamily="66" charset="0"/>
            </a:endParaRPr>
          </a:p>
        </p:txBody>
      </p:sp>
      <p:sp>
        <p:nvSpPr>
          <p:cNvPr id="18" name="Date Placeholder 29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title"/>
          </p:nvPr>
        </p:nvSpPr>
        <p:spPr>
          <a:xfrm>
            <a:off x="1733176" y="269407"/>
            <a:ext cx="5677648" cy="1142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363" y="3402104"/>
            <a:ext cx="888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a,a’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a’Rb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a=a’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53988"/>
            <a:ext cx="8557278" cy="412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total injective relation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total: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1457311"/>
            <a:ext cx="8743951" cy="4114801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/>
              <a:t> is </a:t>
            </a:r>
            <a:r>
              <a:rPr lang="en-US" sz="5400" dirty="0"/>
              <a:t>a </a:t>
            </a:r>
            <a:r>
              <a:rPr lang="en-US" sz="5400" i="1" dirty="0" err="1"/>
              <a:t>bijection</a:t>
            </a:r>
            <a:r>
              <a:rPr lang="en-US" sz="5400" dirty="0"/>
              <a:t> </a:t>
            </a:r>
            <a:r>
              <a:rPr lang="en-US" sz="5400" dirty="0" err="1"/>
              <a:t>iff</a:t>
            </a:r>
            <a:endParaRPr lang="en-US" sz="5400" dirty="0"/>
          </a:p>
          <a:p>
            <a:r>
              <a:rPr lang="en-US" sz="5400" dirty="0"/>
              <a:t>it is all those good things:</a:t>
            </a:r>
          </a:p>
          <a:p>
            <a:r>
              <a:rPr lang="en-US" sz="5400" i="1" dirty="0" smtClean="0"/>
              <a:t>   total</a:t>
            </a:r>
            <a:r>
              <a:rPr lang="en-US" sz="5400" i="1" dirty="0"/>
              <a:t>, </a:t>
            </a:r>
            <a:r>
              <a:rPr lang="en-US" sz="5400" i="1" dirty="0" smtClean="0"/>
              <a:t>surjection,</a:t>
            </a:r>
            <a:r>
              <a:rPr lang="en-US" sz="5400" dirty="0" smtClean="0"/>
              <a:t> and</a:t>
            </a:r>
          </a:p>
          <a:p>
            <a:r>
              <a:rPr lang="en-US" sz="5400" i="1" dirty="0" smtClean="0"/>
              <a:t>   injection</a:t>
            </a:r>
            <a:endParaRPr lang="en-US" sz="5400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solidFill>
                  <a:schemeClr val="tx1"/>
                </a:solidFill>
              </a:rPr>
              <a:t>b</a:t>
            </a:r>
            <a:r>
              <a:rPr lang="en-US" sz="4800" dirty="0" err="1" smtClean="0">
                <a:solidFill>
                  <a:schemeClr val="tx1"/>
                </a:solidFill>
              </a:rPr>
              <a:t>ijections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>
                <a:solidFill>
                  <a:srgbClr val="0000FF"/>
                </a:solidFill>
              </a:rPr>
              <a:t>(No notion of being in the set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more than once)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612232"/>
            <a:ext cx="856648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600" dirty="0" smtClean="0">
                <a:latin typeface="Comic Sans MS" pitchFamily="66" charset="0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1" dirty="0" smtClean="0">
                <a:solidFill>
                  <a:srgbClr val="7030A0"/>
                </a:solidFill>
                <a:latin typeface="Comic Sans MS" pitchFamily="66" charset="0"/>
              </a:rPr>
              <a:t>same size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/>
              <a:t>―4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063408" y="1276630"/>
            <a:ext cx="57726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subset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B</a:t>
            </a:r>
          </a:p>
          <a:p>
            <a:r>
              <a:rPr lang="en-US" sz="4800" dirty="0">
                <a:latin typeface="Comic Sans MS" pitchFamily="66" charset="0"/>
              </a:rPr>
              <a:t>A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contained in</a:t>
            </a:r>
            <a:r>
              <a:rPr lang="en-US" sz="4800" dirty="0">
                <a:latin typeface="Comic Sans MS" pitchFamily="66" charset="0"/>
              </a:rPr>
              <a:t> 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2880360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A is also an element of </a:t>
            </a:r>
            <a:r>
              <a:rPr lang="en-US" sz="4800" dirty="0" smtClean="0">
                <a:latin typeface="Comic Sans MS" pitchFamily="66" charset="0"/>
              </a:rPr>
              <a:t>B: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latin typeface="Comic Sans MS" pitchFamily="66" charset="0"/>
              </a:rPr>
              <a:t>B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4818" y="177070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62552" y="4171815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4"/>
  <p:tag name="PICTUREFILESIZE" val="4544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: \reals \times \reals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3776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4544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: D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91"/>
  <p:tag name="PICTUREFILESIZE" val="2776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D\eqdef \reals^2 -\set{(r,r) \suchthat r \in \reals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214"/>
  <p:tag name="PICTUREFILESIZE" val="76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2008</Words>
  <Application>Microsoft Macintosh PowerPoint</Application>
  <PresentationFormat>On-screen Show (4:3)</PresentationFormat>
  <Paragraphs>512</Paragraphs>
  <Slides>71</Slides>
  <Notes>71</Notes>
  <HiddenSlides>29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EUSM10</vt:lpstr>
      <vt:lpstr>EUFM10</vt:lpstr>
      <vt:lpstr>Helvetica</vt:lpstr>
      <vt:lpstr>EURM10</vt:lpstr>
      <vt:lpstr>CMEX10</vt:lpstr>
      <vt:lpstr>EUEX10</vt:lpstr>
      <vt:lpstr>CMSS17</vt:lpstr>
      <vt:lpstr>Mistral</vt:lpstr>
      <vt:lpstr>1_Custom Design</vt:lpstr>
      <vt:lpstr>Equation</vt:lpstr>
      <vt:lpstr>Slide 1</vt:lpstr>
      <vt:lpstr>What is a Set?</vt:lpstr>
      <vt:lpstr>Some sets</vt:lpstr>
      <vt:lpstr>Some sets</vt:lpstr>
      <vt:lpstr>Membership</vt:lpstr>
      <vt:lpstr>Synonyms for Membership</vt:lpstr>
      <vt:lpstr>In or Not In</vt:lpstr>
      <vt:lpstr>Subset (⊆)</vt:lpstr>
      <vt:lpstr>Subset</vt:lpstr>
      <vt:lpstr>∅ ⊆ everything</vt:lpstr>
      <vt:lpstr>Defining Sets</vt:lpstr>
      <vt:lpstr>Defining Sets</vt:lpstr>
      <vt:lpstr>New sets from old</vt:lpstr>
      <vt:lpstr>Venn Diagram for 2 Sets</vt:lpstr>
      <vt:lpstr>union</vt:lpstr>
      <vt:lpstr>intersection</vt:lpstr>
      <vt:lpstr>set difference</vt:lpstr>
      <vt:lpstr>A set-theoretic equality</vt:lpstr>
      <vt:lpstr>A set-theoretic equality</vt:lpstr>
      <vt:lpstr>A set-theoretic equality</vt:lpstr>
      <vt:lpstr>A set-theoretic equality</vt:lpstr>
      <vt:lpstr>complement</vt:lpstr>
      <vt:lpstr>power set</vt:lpstr>
      <vt:lpstr>Quickie</vt:lpstr>
      <vt:lpstr>Slide 25</vt:lpstr>
      <vt:lpstr>“is taking subject” relation</vt:lpstr>
      <vt:lpstr>formula “evaluation” relation</vt:lpstr>
      <vt:lpstr>“nonstop bus trip” relation </vt:lpstr>
      <vt:lpstr>“nonstop bus trip” relation </vt:lpstr>
      <vt:lpstr>“nonstop bus trip” relation </vt:lpstr>
      <vt:lpstr>“nonstop bus trip” relation </vt:lpstr>
      <vt:lpstr>“nonstop bus trip” relation </vt:lpstr>
      <vt:lpstr>Slide 33</vt:lpstr>
      <vt:lpstr>Binary relation R from A to B</vt:lpstr>
      <vt:lpstr>Binary relation R from A to B</vt:lpstr>
      <vt:lpstr>graph(R) ⊆ A×B</vt:lpstr>
      <vt:lpstr>Binary relation R from A to B</vt:lpstr>
      <vt:lpstr>archery on relations </vt:lpstr>
      <vt:lpstr>Slide 39</vt:lpstr>
      <vt:lpstr>function archery</vt:lpstr>
      <vt:lpstr>function archery</vt:lpstr>
      <vt:lpstr>function archery</vt:lpstr>
      <vt:lpstr>function property </vt:lpstr>
      <vt:lpstr>total relations</vt:lpstr>
      <vt:lpstr>total relation archery</vt:lpstr>
      <vt:lpstr>total relation archery</vt:lpstr>
      <vt:lpstr>total relation archery</vt:lpstr>
      <vt:lpstr>total property</vt:lpstr>
      <vt:lpstr>total &amp; function archery</vt:lpstr>
      <vt:lpstr>Slide 50</vt:lpstr>
      <vt:lpstr>Slide 51</vt:lpstr>
      <vt:lpstr>Slide 52</vt:lpstr>
      <vt:lpstr>surjections (onto)</vt:lpstr>
      <vt:lpstr>surjection archery</vt:lpstr>
      <vt:lpstr>surjection archery</vt:lpstr>
      <vt:lpstr>surjection archery</vt:lpstr>
      <vt:lpstr>surjection property</vt:lpstr>
      <vt:lpstr>surjective &amp; function</vt:lpstr>
      <vt:lpstr>Mapping Rule (surj)</vt:lpstr>
      <vt:lpstr>Mapping Rule archery</vt:lpstr>
      <vt:lpstr>injections (1 to 1)</vt:lpstr>
      <vt:lpstr>injection archery </vt:lpstr>
      <vt:lpstr>injection archery </vt:lpstr>
      <vt:lpstr>injection archery </vt:lpstr>
      <vt:lpstr>injection property</vt:lpstr>
      <vt:lpstr>Mapping Rule (inj)</vt:lpstr>
      <vt:lpstr>Mapping Rule archery</vt:lpstr>
      <vt:lpstr>bijections</vt:lpstr>
      <vt:lpstr>bijection archery</vt:lpstr>
      <vt:lpstr>Mapping Rule (bij)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320</cp:revision>
  <cp:lastPrinted>2011-02-14T14:26:34Z</cp:lastPrinted>
  <dcterms:created xsi:type="dcterms:W3CDTF">2011-02-14T14:12:51Z</dcterms:created>
  <dcterms:modified xsi:type="dcterms:W3CDTF">2011-02-14T18:22:31Z</dcterms:modified>
</cp:coreProperties>
</file>