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306" r:id="rId2"/>
    <p:sldId id="296" r:id="rId3"/>
    <p:sldId id="369" r:id="rId4"/>
    <p:sldId id="404" r:id="rId5"/>
    <p:sldId id="314" r:id="rId6"/>
    <p:sldId id="391" r:id="rId7"/>
    <p:sldId id="401" r:id="rId8"/>
    <p:sldId id="302" r:id="rId9"/>
    <p:sldId id="403" r:id="rId10"/>
    <p:sldId id="324" r:id="rId11"/>
    <p:sldId id="400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1" autoAdjust="0"/>
    <p:restoredTop sz="99832" autoAdjust="0"/>
  </p:normalViewPr>
  <p:slideViewPr>
    <p:cSldViewPr snapToGrid="0" showGuides="1">
      <p:cViewPr varScale="1">
        <p:scale>
          <a:sx n="137" d="100"/>
          <a:sy n="137" d="100"/>
        </p:scale>
        <p:origin x="-200" y="-96"/>
      </p:cViewPr>
      <p:guideLst>
        <p:guide orient="horz" pos="216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F52A8-AB7C-401C-B8E1-CA4A14F1C98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D234-A79E-41E3-B31D-576D2B5D4D1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3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4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Conditional Probability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3E4C6C7A-C13C-402F-A962-0DA50AE1253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657225" y="1243192"/>
            <a:ext cx="77771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[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B|A]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is the probability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i="1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660066"/>
                </a:solidFill>
                <a:latin typeface="Comic Sans MS" pitchFamily="66" charset="0"/>
              </a:rPr>
              <a:t>given</a:t>
            </a:r>
            <a:r>
              <a:rPr lang="en-US" sz="4800" dirty="0">
                <a:latin typeface="Comic Sans MS" pitchFamily="66" charset="0"/>
              </a:rPr>
              <a:t> that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has </a:t>
            </a:r>
            <a:r>
              <a:rPr lang="en-US" sz="4800" dirty="0" smtClean="0">
                <a:latin typeface="Comic Sans MS" pitchFamily="66" charset="0"/>
              </a:rPr>
              <a:t>occurre</a:t>
            </a:r>
            <a:r>
              <a:rPr lang="en-US" sz="4400" dirty="0" smtClean="0">
                <a:latin typeface="Comic Sans MS" pitchFamily="66" charset="0"/>
              </a:rPr>
              <a:t>d: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11235" y="3850292"/>
            <a:ext cx="8225215" cy="2245707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252461"/>
              </p:ext>
            </p:extLst>
          </p:nvPr>
        </p:nvGraphicFramePr>
        <p:xfrm>
          <a:off x="625475" y="3717925"/>
          <a:ext cx="7808913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4" imgW="1600200" imgH="495300" progId="Equation.DSMT4">
                  <p:embed/>
                </p:oleObj>
              </mc:Choice>
              <mc:Fallback>
                <p:oleObj name="Equation" r:id="rId4" imgW="16002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3717925"/>
                        <a:ext cx="7808913" cy="241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361864"/>
              </p:ext>
            </p:extLst>
          </p:nvPr>
        </p:nvGraphicFramePr>
        <p:xfrm>
          <a:off x="1186016" y="1630277"/>
          <a:ext cx="57658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88" name="Equation" r:id="rId4" imgW="1066800" imgH="215900" progId="Equation.DSMT4">
                  <p:embed/>
                </p:oleObj>
              </mc:Choice>
              <mc:Fallback>
                <p:oleObj name="Equation" r:id="rId4" imgW="1066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016" y="1630277"/>
                        <a:ext cx="5765800" cy="1165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6243465B-1FAC-4BC8-AF6F-DE32C2D781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207610" y="1563007"/>
            <a:ext cx="8548648" cy="3883097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6759" y="317499"/>
            <a:ext cx="7515651" cy="943641"/>
          </a:xfrm>
          <a:noFill/>
        </p:spPr>
        <p:txBody>
          <a:bodyPr/>
          <a:lstStyle/>
          <a:p>
            <a:pPr eaLnBrk="1" hangingPunct="1"/>
            <a:r>
              <a:rPr lang="en-US" sz="5400" b="0" dirty="0" smtClean="0">
                <a:solidFill>
                  <a:schemeClr val="tx1"/>
                </a:solidFill>
              </a:rPr>
              <a:t>Product Rule for 3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514834"/>
              </p:ext>
            </p:extLst>
          </p:nvPr>
        </p:nvGraphicFramePr>
        <p:xfrm>
          <a:off x="1920450" y="2804871"/>
          <a:ext cx="5466786" cy="1251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89" name="Equation" r:id="rId6" imgW="1054100" imgH="241300" progId="Equation.DSMT4">
                  <p:embed/>
                </p:oleObj>
              </mc:Choice>
              <mc:Fallback>
                <p:oleObj name="Equation" r:id="rId6" imgW="1054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20450" y="2804871"/>
                        <a:ext cx="5466786" cy="1251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10049"/>
              </p:ext>
            </p:extLst>
          </p:nvPr>
        </p:nvGraphicFramePr>
        <p:xfrm>
          <a:off x="3420716" y="3983106"/>
          <a:ext cx="4839940" cy="1227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0" name="Equation" r:id="rId8" imgW="901700" imgH="228600" progId="Equation.DSMT4">
                  <p:embed/>
                </p:oleObj>
              </mc:Choice>
              <mc:Fallback>
                <p:oleObj name="Equation" r:id="rId8" imgW="901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0716" y="3983106"/>
                        <a:ext cx="4839940" cy="1227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4195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52B71504-A7D4-4915-9F12-4FB8BCF73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Conditional Probability: A Fair Die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41313" y="2717800"/>
            <a:ext cx="83978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“knowledge” changes probabilities:</a:t>
            </a:r>
          </a:p>
          <a:p>
            <a:pPr algn="l"/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      </a:t>
            </a:r>
            <a:r>
              <a:rPr lang="en-US" sz="40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[roll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1 </a:t>
            </a:r>
            <a:r>
              <a:rPr lang="en-US" sz="4000" dirty="0">
                <a:solidFill>
                  <a:srgbClr val="1B7F3C"/>
                </a:solidFill>
                <a:latin typeface="Comic Sans MS" pitchFamily="66" charset="0"/>
              </a:rPr>
              <a:t>knowing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rolled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odd]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830935"/>
              </p:ext>
            </p:extLst>
          </p:nvPr>
        </p:nvGraphicFramePr>
        <p:xfrm>
          <a:off x="922338" y="835025"/>
          <a:ext cx="7264400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4" imgW="2222500" imgH="635000" progId="Equation.DSMT4">
                  <p:embed/>
                </p:oleObj>
              </mc:Choice>
              <mc:Fallback>
                <p:oleObj name="Equation" r:id="rId4" imgW="2222500" imgH="63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835025"/>
                        <a:ext cx="7264400" cy="207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41500" y="4006850"/>
          <a:ext cx="4589463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6" imgW="1117440" imgH="533160" progId="Equation.DSMT4">
                  <p:embed/>
                </p:oleObj>
              </mc:Choice>
              <mc:Fallback>
                <p:oleObj name="Equation" r:id="rId6" imgW="111744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006850"/>
                        <a:ext cx="4589463" cy="218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22476"/>
              </p:ext>
            </p:extLst>
          </p:nvPr>
        </p:nvGraphicFramePr>
        <p:xfrm>
          <a:off x="123289" y="1422906"/>
          <a:ext cx="8846050" cy="1476190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174598"/>
              </p:ext>
            </p:extLst>
          </p:nvPr>
        </p:nvGraphicFramePr>
        <p:xfrm>
          <a:off x="5737753" y="1416030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753" y="1416030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46397"/>
              </p:ext>
            </p:extLst>
          </p:nvPr>
        </p:nvGraphicFramePr>
        <p:xfrm>
          <a:off x="564468" y="3094038"/>
          <a:ext cx="5332412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Equation" r:id="rId6" imgW="1701800" imgH="495300" progId="Equation.DSMT4">
                  <p:embed/>
                </p:oleObj>
              </mc:Choice>
              <mc:Fallback>
                <p:oleObj name="Equation" r:id="rId6" imgW="1701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4468" y="3094038"/>
                        <a:ext cx="5332412" cy="155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09918"/>
              </p:ext>
            </p:extLst>
          </p:nvPr>
        </p:nvGraphicFramePr>
        <p:xfrm>
          <a:off x="123289" y="1422906"/>
          <a:ext cx="8846050" cy="1476190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388847"/>
              </p:ext>
            </p:extLst>
          </p:nvPr>
        </p:nvGraphicFramePr>
        <p:xfrm>
          <a:off x="5737753" y="1416030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5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753" y="1416030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656837"/>
              </p:ext>
            </p:extLst>
          </p:nvPr>
        </p:nvGraphicFramePr>
        <p:xfrm>
          <a:off x="531813" y="3086100"/>
          <a:ext cx="823595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6" name="Equation" r:id="rId6" imgW="2628900" imgH="495300" progId="Equation.DSMT4">
                  <p:embed/>
                </p:oleObj>
              </mc:Choice>
              <mc:Fallback>
                <p:oleObj name="Equation" r:id="rId6" imgW="262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1813" y="3086100"/>
                        <a:ext cx="8235950" cy="155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008615"/>
              </p:ext>
            </p:extLst>
          </p:nvPr>
        </p:nvGraphicFramePr>
        <p:xfrm>
          <a:off x="587375" y="4813300"/>
          <a:ext cx="8234363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7" name="Equation" r:id="rId8" imgW="2628900" imgH="520700" progId="Equation.DSMT4">
                  <p:embed/>
                </p:oleObj>
              </mc:Choice>
              <mc:Fallback>
                <p:oleObj name="Equation" r:id="rId8" imgW="26289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7375" y="4813300"/>
                        <a:ext cx="8234363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46902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+mj-lt"/>
              </a:rPr>
              <a:t>condprob</a:t>
            </a:r>
            <a:r>
              <a:rPr lang="en-US" dirty="0" smtClean="0">
                <a:latin typeface="+mj-lt"/>
              </a:rPr>
              <a:t>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5</a:t>
            </a:fld>
            <a:endParaRPr lang="en-US" dirty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5800" y="1752600"/>
            <a:ext cx="4208463" cy="3505200"/>
            <a:chOff x="685800" y="1752600"/>
            <a:chExt cx="4208463" cy="350520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685800" y="2895600"/>
              <a:ext cx="19812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{1,2,3,4,5,6}</a:t>
              </a:r>
            </a:p>
          </p:txBody>
        </p:sp>
        <p:sp>
          <p:nvSpPr>
            <p:cNvPr id="16413" name="Oval 7"/>
            <p:cNvSpPr>
              <a:spLocks noChangeArrowheads="1"/>
            </p:cNvSpPr>
            <p:nvPr/>
          </p:nvSpPr>
          <p:spPr bwMode="auto">
            <a:xfrm>
              <a:off x="3675063" y="1752600"/>
              <a:ext cx="1143000" cy="114300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{1,3,5}</a:t>
              </a:r>
            </a:p>
          </p:txBody>
        </p:sp>
        <p:sp>
          <p:nvSpPr>
            <p:cNvPr id="16414" name="Oval 8"/>
            <p:cNvSpPr>
              <a:spLocks noChangeArrowheads="1"/>
            </p:cNvSpPr>
            <p:nvPr/>
          </p:nvSpPr>
          <p:spPr bwMode="auto">
            <a:xfrm>
              <a:off x="3675063" y="4114800"/>
              <a:ext cx="1219200" cy="114300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>
                  <a:solidFill>
                    <a:srgbClr val="0000FF"/>
                  </a:solidFill>
                  <a:latin typeface="+mj-lt"/>
                </a:rPr>
                <a:t>{2,4,6}</a:t>
              </a:r>
            </a:p>
          </p:txBody>
        </p:sp>
        <p:cxnSp>
          <p:nvCxnSpPr>
            <p:cNvPr id="21535" name="AutoShape 9"/>
            <p:cNvCxnSpPr>
              <a:cxnSpLocks noChangeShapeType="1"/>
              <a:stCxn id="16387" idx="7"/>
              <a:endCxn id="16413" idx="2"/>
            </p:cNvCxnSpPr>
            <p:nvPr/>
          </p:nvCxnSpPr>
          <p:spPr bwMode="auto">
            <a:xfrm flipV="1">
              <a:off x="2393951" y="2324100"/>
              <a:ext cx="1281113" cy="7381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536" name="AutoShape 10"/>
            <p:cNvCxnSpPr>
              <a:cxnSpLocks noChangeShapeType="1"/>
              <a:stCxn id="16387" idx="5"/>
              <a:endCxn id="16414" idx="2"/>
            </p:cNvCxnSpPr>
            <p:nvPr/>
          </p:nvCxnSpPr>
          <p:spPr bwMode="auto">
            <a:xfrm>
              <a:off x="2393951" y="3871913"/>
              <a:ext cx="1281113" cy="8143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417" name="Text Box 11"/>
            <p:cNvSpPr txBox="1">
              <a:spLocks noChangeArrowheads="1"/>
            </p:cNvSpPr>
            <p:nvPr/>
          </p:nvSpPr>
          <p:spPr bwMode="auto">
            <a:xfrm>
              <a:off x="2532063" y="2057400"/>
              <a:ext cx="1143000" cy="46196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Yes</a:t>
              </a:r>
            </a:p>
          </p:txBody>
        </p:sp>
        <p:sp>
          <p:nvSpPr>
            <p:cNvPr id="16418" name="Text Box 12"/>
            <p:cNvSpPr txBox="1">
              <a:spLocks noChangeArrowheads="1"/>
            </p:cNvSpPr>
            <p:nvPr/>
          </p:nvSpPr>
          <p:spPr bwMode="auto">
            <a:xfrm>
              <a:off x="2532063" y="4572000"/>
              <a:ext cx="1295400" cy="46196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sp>
          <p:nvSpPr>
            <p:cNvPr id="16419" name="Rectangle 13"/>
            <p:cNvSpPr>
              <a:spLocks noChangeArrowheads="1"/>
            </p:cNvSpPr>
            <p:nvPr/>
          </p:nvSpPr>
          <p:spPr bwMode="auto">
            <a:xfrm>
              <a:off x="2185988" y="2495550"/>
              <a:ext cx="666750" cy="46196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1/2</a:t>
              </a:r>
            </a:p>
          </p:txBody>
        </p:sp>
        <p:sp>
          <p:nvSpPr>
            <p:cNvPr id="16420" name="Rectangle 14"/>
            <p:cNvSpPr>
              <a:spLocks noChangeArrowheads="1"/>
            </p:cNvSpPr>
            <p:nvPr/>
          </p:nvSpPr>
          <p:spPr bwMode="auto">
            <a:xfrm>
              <a:off x="2262188" y="4248150"/>
              <a:ext cx="666750" cy="46196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1/2</a:t>
              </a:r>
            </a:p>
          </p:txBody>
        </p:sp>
      </p:grpSp>
      <p:grpSp>
        <p:nvGrpSpPr>
          <p:cNvPr id="21520" name="Group 37"/>
          <p:cNvGrpSpPr>
            <a:grpSpLocks/>
          </p:cNvGrpSpPr>
          <p:nvPr/>
        </p:nvGrpSpPr>
        <p:grpSpPr bwMode="auto">
          <a:xfrm>
            <a:off x="4557713" y="1319213"/>
            <a:ext cx="2860676" cy="2200275"/>
            <a:chOff x="2863" y="831"/>
            <a:chExt cx="1802" cy="1386"/>
          </a:xfrm>
        </p:grpSpPr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2863" y="1872"/>
              <a:ext cx="449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2/3</a:t>
              </a:r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930" y="831"/>
              <a:ext cx="1735" cy="1386"/>
              <a:chOff x="2930" y="831"/>
              <a:chExt cx="1735" cy="1386"/>
            </a:xfrm>
          </p:grpSpPr>
          <p:sp>
            <p:nvSpPr>
              <p:cNvPr id="16404" name="Rectangle 16"/>
              <p:cNvSpPr>
                <a:spLocks noChangeArrowheads="1"/>
              </p:cNvSpPr>
              <p:nvPr/>
            </p:nvSpPr>
            <p:spPr bwMode="auto">
              <a:xfrm>
                <a:off x="2935" y="831"/>
                <a:ext cx="418" cy="28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1/3</a:t>
                </a:r>
              </a:p>
            </p:txBody>
          </p:sp>
          <p:cxnSp>
            <p:nvCxnSpPr>
              <p:cNvPr id="21525" name="AutoShape 18"/>
              <p:cNvCxnSpPr>
                <a:cxnSpLocks noChangeShapeType="1"/>
                <a:stCxn id="16413" idx="5"/>
                <a:endCxn id="16408" idx="2"/>
              </p:cNvCxnSpPr>
              <p:nvPr/>
            </p:nvCxnSpPr>
            <p:spPr bwMode="auto">
              <a:xfrm>
                <a:off x="2930" y="1719"/>
                <a:ext cx="1015" cy="28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26" name="AutoShape 19"/>
              <p:cNvCxnSpPr>
                <a:cxnSpLocks noChangeShapeType="1"/>
                <a:stCxn id="16413" idx="7"/>
                <a:endCxn id="16407" idx="2"/>
              </p:cNvCxnSpPr>
              <p:nvPr/>
            </p:nvCxnSpPr>
            <p:spPr bwMode="auto">
              <a:xfrm flipV="1">
                <a:off x="2930" y="1185"/>
                <a:ext cx="1015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7" name="Oval 20"/>
              <p:cNvSpPr>
                <a:spLocks noChangeArrowheads="1"/>
              </p:cNvSpPr>
              <p:nvPr/>
            </p:nvSpPr>
            <p:spPr bwMode="auto">
              <a:xfrm>
                <a:off x="3945" y="969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{1}</a:t>
                </a:r>
              </a:p>
            </p:txBody>
          </p:sp>
          <p:sp>
            <p:nvSpPr>
              <p:cNvPr id="16408" name="Oval 21"/>
              <p:cNvSpPr>
                <a:spLocks noChangeArrowheads="1"/>
              </p:cNvSpPr>
              <p:nvPr/>
            </p:nvSpPr>
            <p:spPr bwMode="auto">
              <a:xfrm>
                <a:off x="3945" y="1785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{3,5}</a:t>
                </a:r>
              </a:p>
            </p:txBody>
          </p:sp>
          <p:sp>
            <p:nvSpPr>
              <p:cNvPr id="16409" name="Text Box 24"/>
              <p:cNvSpPr txBox="1">
                <a:spLocks noChangeArrowheads="1"/>
              </p:cNvSpPr>
              <p:nvPr/>
            </p:nvSpPr>
            <p:spPr bwMode="auto">
              <a:xfrm>
                <a:off x="3129" y="921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0" name="Text Box 25"/>
              <p:cNvSpPr txBox="1">
                <a:spLocks noChangeArrowheads="1"/>
              </p:cNvSpPr>
              <p:nvPr/>
            </p:nvSpPr>
            <p:spPr bwMode="auto">
              <a:xfrm>
                <a:off x="2985" y="1593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91088" y="4281488"/>
            <a:ext cx="2514600" cy="1143000"/>
            <a:chOff x="4891088" y="4281488"/>
            <a:chExt cx="2514600" cy="1143000"/>
          </a:xfrm>
        </p:grpSpPr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4891088" y="4281488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894263" y="4281488"/>
              <a:ext cx="2511425" cy="1143000"/>
              <a:chOff x="4894263" y="4281488"/>
              <a:chExt cx="2511425" cy="1143000"/>
            </a:xfrm>
          </p:grpSpPr>
          <p:sp>
            <p:nvSpPr>
              <p:cNvPr id="16396" name="Oval 22"/>
              <p:cNvSpPr>
                <a:spLocks noChangeArrowheads="1"/>
              </p:cNvSpPr>
              <p:nvPr/>
            </p:nvSpPr>
            <p:spPr bwMode="auto">
              <a:xfrm>
                <a:off x="6186488" y="4281488"/>
                <a:ext cx="1219200" cy="1143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rgbClr val="0000FF"/>
                    </a:solidFill>
                    <a:latin typeface="+mj-lt"/>
                  </a:rPr>
                  <a:t>{2,4,6}</a:t>
                </a:r>
                <a:endParaRPr 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cxnSp>
            <p:nvCxnSpPr>
              <p:cNvPr id="21517" name="AutoShape 27"/>
              <p:cNvCxnSpPr>
                <a:cxnSpLocks noChangeShapeType="1"/>
                <a:stCxn id="16414" idx="6"/>
                <a:endCxn id="16396" idx="2"/>
              </p:cNvCxnSpPr>
              <p:nvPr/>
            </p:nvCxnSpPr>
            <p:spPr bwMode="auto">
              <a:xfrm>
                <a:off x="4894263" y="4686300"/>
                <a:ext cx="1292225" cy="1666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4945724" y="4757276"/>
                <a:ext cx="3465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 smtClean="0">
                    <a:solidFill>
                      <a:srgbClr val="FF33CC"/>
                    </a:solidFill>
                    <a:latin typeface="+mj-lt"/>
                  </a:rPr>
                  <a:t>1</a:t>
                </a:r>
                <a:endParaRPr lang="en-US" sz="2800" dirty="0">
                  <a:solidFill>
                    <a:srgbClr val="FF33CC"/>
                  </a:solidFill>
                  <a:latin typeface="+mj-lt"/>
                </a:endParaRPr>
              </a:p>
            </p:txBody>
          </p:sp>
        </p:grpSp>
      </p:grpSp>
      <p:sp>
        <p:nvSpPr>
          <p:cNvPr id="16394" name="Text Box 34"/>
          <p:cNvSpPr txBox="1">
            <a:spLocks noChangeArrowheads="1"/>
          </p:cNvSpPr>
          <p:nvPr/>
        </p:nvSpPr>
        <p:spPr bwMode="auto">
          <a:xfrm>
            <a:off x="7740650" y="939800"/>
            <a:ext cx="9906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Pr:</a:t>
            </a: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1/6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1/3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1/2</a:t>
            </a: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1081088" y="357188"/>
            <a:ext cx="703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Conditional Probability: A Fair Die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03402" y="3200401"/>
            <a:ext cx="3309723" cy="754391"/>
            <a:chOff x="2803402" y="3200401"/>
            <a:chExt cx="3309723" cy="754391"/>
          </a:xfrm>
        </p:grpSpPr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03402" y="3431572"/>
              <a:ext cx="3309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[not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odd] =</a:t>
              </a:r>
              <a:endParaRPr lang="en-US" sz="24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9" name="Curved Connector 38"/>
            <p:cNvCxnSpPr>
              <a:endCxn id="16402" idx="3"/>
            </p:cNvCxnSpPr>
            <p:nvPr/>
          </p:nvCxnSpPr>
          <p:spPr bwMode="auto">
            <a:xfrm rot="10800000">
              <a:off x="5270502" y="3200401"/>
              <a:ext cx="616591" cy="395555"/>
            </a:xfrm>
            <a:prstGeom prst="curvedConnector3">
              <a:avLst>
                <a:gd name="adj1" fmla="val 11675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095700" y="5018886"/>
            <a:ext cx="4196594" cy="698634"/>
            <a:chOff x="1095700" y="5018886"/>
            <a:chExt cx="4196594" cy="698634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095700" y="5194300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  </a:t>
              </a:r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[not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even]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=</a:t>
              </a:r>
              <a:r>
                <a:rPr lang="en-US" sz="2000" dirty="0">
                  <a:solidFill>
                    <a:srgbClr val="0000CC"/>
                  </a:solidFill>
                  <a:latin typeface="+mj-lt"/>
                </a:rPr>
                <a:t> </a:t>
              </a:r>
            </a:p>
          </p:txBody>
        </p:sp>
        <p:cxnSp>
          <p:nvCxnSpPr>
            <p:cNvPr id="45" name="Curved Connector 44"/>
            <p:cNvCxnSpPr>
              <a:endCxn id="16399" idx="3"/>
            </p:cNvCxnSpPr>
            <p:nvPr/>
          </p:nvCxnSpPr>
          <p:spPr bwMode="auto">
            <a:xfrm rot="5400000" flipH="1" flipV="1">
              <a:off x="4888462" y="5082568"/>
              <a:ext cx="467514" cy="340150"/>
            </a:xfrm>
            <a:prstGeom prst="curvedConnector4">
              <a:avLst>
                <a:gd name="adj1" fmla="val 22021"/>
                <a:gd name="adj2" fmla="val 167206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592426" y="5624838"/>
            <a:ext cx="2362200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1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15938" y="5615883"/>
            <a:ext cx="436086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odd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15048" y="1026541"/>
            <a:ext cx="3556966" cy="523220"/>
            <a:chOff x="1115048" y="1026541"/>
            <a:chExt cx="3556966" cy="523220"/>
          </a:xfrm>
        </p:grpSpPr>
        <p:sp>
          <p:nvSpPr>
            <p:cNvPr id="75807" name="Text Box 31"/>
            <p:cNvSpPr txBox="1">
              <a:spLocks noChangeArrowheads="1"/>
            </p:cNvSpPr>
            <p:nvPr/>
          </p:nvSpPr>
          <p:spPr bwMode="auto">
            <a:xfrm>
              <a:off x="1115048" y="1026541"/>
              <a:ext cx="3276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[one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odd] </a:t>
              </a:r>
              <a:r>
                <a:rPr lang="en-US" sz="2400" dirty="0" smtClean="0">
                  <a:solidFill>
                    <a:srgbClr val="0000CC"/>
                  </a:solidFill>
                  <a:latin typeface="+mj-lt"/>
                </a:rPr>
                <a:t> </a:t>
              </a:r>
              <a:endParaRPr lang="en-US" sz="2400" dirty="0">
                <a:solidFill>
                  <a:srgbClr val="0000CC"/>
                </a:solidFill>
                <a:latin typeface="+mj-lt"/>
              </a:endParaRPr>
            </a:p>
          </p:txBody>
        </p:sp>
        <p:cxnSp>
          <p:nvCxnSpPr>
            <p:cNvPr id="4" name="Curved Connector 3"/>
            <p:cNvCxnSpPr>
              <a:endCxn id="16404" idx="1"/>
            </p:cNvCxnSpPr>
            <p:nvPr/>
          </p:nvCxnSpPr>
          <p:spPr bwMode="auto">
            <a:xfrm>
              <a:off x="3837907" y="1307169"/>
              <a:ext cx="834107" cy="240644"/>
            </a:xfrm>
            <a:prstGeom prst="curvedConnector3">
              <a:avLst/>
            </a:prstGeom>
            <a:solidFill>
              <a:schemeClr val="accent1"/>
            </a:solidFill>
            <a:ln w="4445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1" build="p"/>
      <p:bldP spid="54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3799" y="593514"/>
            <a:ext cx="3034805" cy="778086"/>
            <a:chOff x="1043799" y="593514"/>
            <a:chExt cx="3034805" cy="778086"/>
          </a:xfrm>
        </p:grpSpPr>
        <p:sp>
          <p:nvSpPr>
            <p:cNvPr id="2" name="TextBox 1"/>
            <p:cNvSpPr txBox="1"/>
            <p:nvPr/>
          </p:nvSpPr>
          <p:spPr>
            <a:xfrm>
              <a:off x="1043799" y="593514"/>
              <a:ext cx="3034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[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pick 1|prize 1]</a:t>
              </a:r>
            </a:p>
          </p:txBody>
        </p:sp>
        <p:cxnSp>
          <p:nvCxnSpPr>
            <p:cNvPr id="6" name="Curved Connector 5"/>
            <p:cNvCxnSpPr>
              <a:stCxn id="2" idx="2"/>
              <a:endCxn id="31826" idx="1"/>
            </p:cNvCxnSpPr>
            <p:nvPr/>
          </p:nvCxnSpPr>
          <p:spPr bwMode="auto">
            <a:xfrm rot="16200000" flipH="1">
              <a:off x="2736699" y="941236"/>
              <a:ext cx="254866" cy="605861"/>
            </a:xfrm>
            <a:prstGeom prst="curved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177257" y="4739482"/>
            <a:ext cx="3149820" cy="1348949"/>
            <a:chOff x="177257" y="4739482"/>
            <a:chExt cx="3149820" cy="1348949"/>
          </a:xfrm>
        </p:grpSpPr>
        <p:sp>
          <p:nvSpPr>
            <p:cNvPr id="130" name="TextBox 129"/>
            <p:cNvSpPr txBox="1"/>
            <p:nvPr/>
          </p:nvSpPr>
          <p:spPr>
            <a:xfrm>
              <a:off x="177257" y="5565211"/>
              <a:ext cx="3149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[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pick 2|prize 3]</a:t>
              </a:r>
            </a:p>
          </p:txBody>
        </p:sp>
        <p:cxnSp>
          <p:nvCxnSpPr>
            <p:cNvPr id="132" name="Curved Connector 131"/>
            <p:cNvCxnSpPr>
              <a:endCxn id="31833" idx="1"/>
            </p:cNvCxnSpPr>
            <p:nvPr/>
          </p:nvCxnSpPr>
          <p:spPr bwMode="auto">
            <a:xfrm flipV="1">
              <a:off x="1863521" y="4739482"/>
              <a:ext cx="1260679" cy="88698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139" name="TextBox 138"/>
          <p:cNvSpPr txBox="1"/>
          <p:nvPr/>
        </p:nvSpPr>
        <p:spPr>
          <a:xfrm>
            <a:off x="5743143" y="2289028"/>
            <a:ext cx="3320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rgbClr val="0000CC"/>
                </a:solidFill>
                <a:latin typeface="+mj-lt"/>
              </a:rPr>
              <a:t>pr</a:t>
            </a:r>
            <a:r>
              <a:rPr lang="en-US" sz="2800" dirty="0">
                <a:solidFill>
                  <a:srgbClr val="0000CC"/>
                </a:solidFill>
                <a:latin typeface="+mj-lt"/>
              </a:rPr>
              <a:t>[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open 3|</a:t>
            </a:r>
          </a:p>
          <a:p>
            <a:pPr algn="l"/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    prize 1 &amp; pick 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1]</a:t>
            </a:r>
            <a:endParaRPr lang="en-US" sz="2800" dirty="0" smtClean="0">
              <a:solidFill>
                <a:srgbClr val="0000CC"/>
              </a:solidFill>
              <a:latin typeface="+mj-lt"/>
            </a:endParaRPr>
          </a:p>
        </p:txBody>
      </p:sp>
      <p:cxnSp>
        <p:nvCxnSpPr>
          <p:cNvPr id="27" name="Curved Connector 26"/>
          <p:cNvCxnSpPr>
            <a:stCxn id="31836" idx="2"/>
            <a:endCxn id="139" idx="2"/>
          </p:cNvCxnSpPr>
          <p:nvPr/>
        </p:nvCxnSpPr>
        <p:spPr bwMode="auto">
          <a:xfrm rot="16200000" flipH="1">
            <a:off x="5117702" y="957661"/>
            <a:ext cx="1795335" cy="2775612"/>
          </a:xfrm>
          <a:prstGeom prst="curvedConnector3">
            <a:avLst>
              <a:gd name="adj1" fmla="val 112733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5754504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-12101533" y="6841086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+mj-lt"/>
              </a:rPr>
              <a:t>condprob</a:t>
            </a:r>
            <a:r>
              <a:rPr lang="en-US" dirty="0" smtClean="0">
                <a:latin typeface="+mj-lt"/>
              </a:rPr>
              <a:t>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7</a:t>
            </a:fld>
            <a:endParaRPr lang="en-US" dirty="0">
              <a:latin typeface="+mj-lt"/>
            </a:endParaRP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-17772526" y="537809"/>
            <a:ext cx="5147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600" b="1" dirty="0">
                <a:latin typeface="+mj-lt"/>
              </a:rPr>
              <a:t>Conditional </a:t>
            </a:r>
            <a:r>
              <a:rPr lang="en-US" sz="3600" b="1" dirty="0" smtClean="0">
                <a:latin typeface="+mj-lt"/>
              </a:rPr>
              <a:t>Probability</a:t>
            </a:r>
            <a:endParaRPr lang="en-US" sz="3600" b="1" dirty="0">
              <a:latin typeface="+mj-lt"/>
            </a:endParaRP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-12101533" y="6841086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4363" y="2453066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738" y="1232759"/>
            <a:ext cx="847940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>
                <a:latin typeface="Comic Sans MS"/>
                <a:cs typeface="Comic Sans MS"/>
              </a:rPr>
              <a:t>We were reasoning about conditional probability in the way we defined </a:t>
            </a:r>
            <a:r>
              <a:rPr lang="en-US" sz="5400" dirty="0" smtClean="0">
                <a:latin typeface="Comic Sans MS"/>
                <a:cs typeface="Comic Sans MS"/>
              </a:rPr>
              <a:t>our </a:t>
            </a:r>
            <a:r>
              <a:rPr lang="en-US" sz="5400" dirty="0">
                <a:latin typeface="Comic Sans MS"/>
                <a:cs typeface="Comic Sans MS"/>
              </a:rPr>
              <a:t>probability </a:t>
            </a:r>
            <a:r>
              <a:rPr lang="en-US" sz="5400" dirty="0" smtClean="0">
                <a:latin typeface="Comic Sans MS"/>
                <a:cs typeface="Comic Sans MS"/>
              </a:rPr>
              <a:t>spaces </a:t>
            </a:r>
            <a:r>
              <a:rPr lang="en-US" sz="5400" dirty="0">
                <a:latin typeface="Comic Sans MS"/>
                <a:cs typeface="Comic Sans MS"/>
              </a:rPr>
              <a:t>in the first place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7388" y="5401566"/>
            <a:ext cx="5091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We were using:</a:t>
            </a:r>
          </a:p>
        </p:txBody>
      </p:sp>
    </p:spTree>
    <p:extLst>
      <p:ext uri="{BB962C8B-B14F-4D97-AF65-F5344CB8AC3E}">
        <p14:creationId xmlns:p14="http://schemas.microsoft.com/office/powerpoint/2010/main" val="115003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6243465B-1FAC-4BC8-AF6F-DE32C2D781D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6600" b="0" dirty="0" smtClean="0">
                <a:solidFill>
                  <a:schemeClr val="tx1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706144" y="1709250"/>
            <a:ext cx="7578805" cy="3477576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628380"/>
              </p:ext>
            </p:extLst>
          </p:nvPr>
        </p:nvGraphicFramePr>
        <p:xfrm>
          <a:off x="2017713" y="1906016"/>
          <a:ext cx="505777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4" imgW="800100" imgH="203200" progId="Equation.DSMT4">
                  <p:embed/>
                </p:oleObj>
              </mc:Choice>
              <mc:Fallback>
                <p:oleObj name="Equation" r:id="rId4" imgW="8001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1906016"/>
                        <a:ext cx="5057775" cy="1282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881638"/>
              </p:ext>
            </p:extLst>
          </p:nvPr>
        </p:nvGraphicFramePr>
        <p:xfrm>
          <a:off x="1371047" y="3300370"/>
          <a:ext cx="6398732" cy="146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6" imgW="1054100" imgH="241300" progId="Equation.DSMT4">
                  <p:embed/>
                </p:oleObj>
              </mc:Choice>
              <mc:Fallback>
                <p:oleObj name="Equation" r:id="rId6" imgW="1054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047" y="3300370"/>
                        <a:ext cx="6398732" cy="1464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-12101533" y="6841086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+mj-lt"/>
              </a:rPr>
              <a:t>condprob</a:t>
            </a:r>
            <a:r>
              <a:rPr lang="en-US" dirty="0" smtClean="0">
                <a:latin typeface="+mj-lt"/>
              </a:rPr>
              <a:t>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9</a:t>
            </a:fld>
            <a:endParaRPr lang="en-US" dirty="0">
              <a:latin typeface="+mj-lt"/>
            </a:endParaRP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-17772526" y="537809"/>
            <a:ext cx="5147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600" b="1" dirty="0">
                <a:latin typeface="+mj-lt"/>
              </a:rPr>
              <a:t>Conditional </a:t>
            </a:r>
            <a:r>
              <a:rPr lang="en-US" sz="3600" b="1" dirty="0" smtClean="0">
                <a:latin typeface="+mj-lt"/>
              </a:rPr>
              <a:t>Probability</a:t>
            </a:r>
            <a:endParaRPr lang="en-US" sz="3600" b="1" dirty="0">
              <a:latin typeface="+mj-lt"/>
            </a:endParaRP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-12101533" y="6841086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4363" y="2453066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0710" y="2023239"/>
            <a:ext cx="84794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000" dirty="0" smtClean="0">
                <a:latin typeface="Comic Sans MS"/>
                <a:cs typeface="Comic Sans MS"/>
              </a:rPr>
              <a:t>In fact, we use this reasoning to </a:t>
            </a:r>
            <a:r>
              <a:rPr lang="en-US" sz="6000" dirty="0" smtClean="0">
                <a:solidFill>
                  <a:srgbClr val="660066"/>
                </a:solidFill>
                <a:latin typeface="Comic Sans MS"/>
                <a:cs typeface="Comic Sans MS"/>
              </a:rPr>
              <a:t>define</a:t>
            </a:r>
            <a:r>
              <a:rPr lang="en-US" sz="6000" dirty="0" smtClean="0">
                <a:solidFill>
                  <a:srgbClr val="A50021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latin typeface="Comic Sans MS"/>
                <a:cs typeface="Comic Sans MS"/>
              </a:rPr>
              <a:t>conditional probability: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35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3234</TotalTime>
  <Words>461</Words>
  <Application>Microsoft Macintosh PowerPoint</Application>
  <PresentationFormat>On-screen Show (4:3)</PresentationFormat>
  <Paragraphs>161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1_Default Design</vt:lpstr>
      <vt:lpstr>Equation</vt:lpstr>
      <vt:lpstr>MathType 6.0 Equation</vt:lpstr>
      <vt:lpstr>Conditional Probability</vt:lpstr>
      <vt:lpstr>Conditional Probability: A Fair Die</vt:lpstr>
      <vt:lpstr>Conditional Probability: A Fair Die</vt:lpstr>
      <vt:lpstr>Conditional Probability: A Fair Die</vt:lpstr>
      <vt:lpstr>PowerPoint Presentation</vt:lpstr>
      <vt:lpstr>PowerPoint Presentation</vt:lpstr>
      <vt:lpstr>PowerPoint Presentation</vt:lpstr>
      <vt:lpstr>Product Rule</vt:lpstr>
      <vt:lpstr>PowerPoint Presentation</vt:lpstr>
      <vt:lpstr>PowerPoint Presentation</vt:lpstr>
      <vt:lpstr>Product Rule for 3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270</cp:revision>
  <cp:lastPrinted>2013-04-30T18:32:34Z</cp:lastPrinted>
  <dcterms:created xsi:type="dcterms:W3CDTF">2011-04-25T16:32:47Z</dcterms:created>
  <dcterms:modified xsi:type="dcterms:W3CDTF">2013-05-01T00:20:37Z</dcterms:modified>
</cp:coreProperties>
</file>