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Slides/notesSlide52.xml" ContentType="application/vnd.openxmlformats-officedocument.presentationml.notesSlide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Default Extension="wmf" ContentType="image/x-wmf"/>
  <Override PartName="/ppt/notesSlides/notesSlide15.xml" ContentType="application/vnd.openxmlformats-officedocument.presentationml.notesSlide+xml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embeddings/oleObject37.bin" ContentType="application/vnd.openxmlformats-officedocument.oleObject"/>
  <Override PartName="/ppt/notesSlides/notesSlide41.xml" ContentType="application/vnd.openxmlformats-officedocument.presentationml.notesSlide+xml"/>
  <Override PartName="/ppt/notesSlides/notesSlide56.xml" ContentType="application/vnd.openxmlformats-officedocument.presentationml.notesSlide+xml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3.bin" ContentType="application/vnd.openxmlformats-officedocument.oleObject"/>
  <Override PartName="/ppt/notesSlides/notesSlide4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1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notesSlides/notesSlide45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47.xml" ContentType="application/vnd.openxmlformats-officedocument.presentationml.notesSlide+xml"/>
  <Override PartName="/ppt/embeddings/oleObject39.bin" ContentType="application/vnd.openxmlformats-officedocument.oleObject"/>
  <Override PartName="/ppt/slides/slide55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embeddings/oleObject44.bin" ContentType="application/vnd.openxmlformats-officedocument.oleObject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notesSlides/notesSlide44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slides/slide5.xml" ContentType="application/vnd.openxmlformats-officedocument.presentationml.slide+xml"/>
  <Override PartName="/ppt/embeddings/oleObject32.bin" ContentType="application/vnd.openxmlformats-officedocument.oleObject"/>
  <Override PartName="/ppt/notesSlides/notesSlide33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84" r:id="rId2"/>
    <p:sldId id="302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56" r:id="rId26"/>
    <p:sldId id="358" r:id="rId27"/>
    <p:sldId id="326" r:id="rId28"/>
    <p:sldId id="327" r:id="rId29"/>
    <p:sldId id="357" r:id="rId30"/>
    <p:sldId id="329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59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2" r:id="rId53"/>
    <p:sldId id="351" r:id="rId54"/>
    <p:sldId id="353" r:id="rId55"/>
    <p:sldId id="354" r:id="rId56"/>
    <p:sldId id="285" r:id="rId57"/>
  </p:sldIdLst>
  <p:sldSz cx="9144000" cy="6858000" type="screen4x3"/>
  <p:notesSz cx="7315200" cy="9601200"/>
  <p:embeddedFontLst>
    <p:embeddedFont>
      <p:font typeface="Comic Sans MS"/>
      <p:regular r:id="rId60"/>
      <p:bold r:id="rId61"/>
    </p:embeddedFont>
    <p:embeddedFont>
      <p:font typeface="Euclid Symbol" charset="2"/>
      <p:regular r:id="rId62"/>
      <p:bold r:id="rId63"/>
      <p:italic r:id="rId64"/>
      <p:boldItalic r:id="rId65"/>
    </p:embeddedFont>
    <p:embeddedFont>
      <p:font typeface="Euclid Math One" charset="2"/>
      <p:regular r:id="rId66"/>
      <p:bold r:id="rId67"/>
    </p:embeddedFont>
    <p:embeddedFont>
      <p:font typeface="Euclid Extra" charset="2"/>
      <p:regular r:id="rId68"/>
      <p:bold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0" autoAdjust="0"/>
    <p:restoredTop sz="94697" autoAdjust="0"/>
  </p:normalViewPr>
  <p:slideViewPr>
    <p:cSldViewPr snapToGrid="0" showGuides="1">
      <p:cViewPr>
        <p:scale>
          <a:sx n="130" d="100"/>
          <a:sy n="130" d="100"/>
        </p:scale>
        <p:origin x="-264" y="14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font" Target="fonts/font5.fntdata"/><Relationship Id="rId60" Type="http://schemas.openxmlformats.org/officeDocument/2006/relationships/font" Target="fonts/font1.fntdata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tableStyles" Target="tableStyle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63" Type="http://schemas.openxmlformats.org/officeDocument/2006/relationships/font" Target="fonts/font4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presProps" Target="pres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notesMaster" Target="notesMasters/notesMaster1.xml"/><Relationship Id="rId42" Type="http://schemas.openxmlformats.org/officeDocument/2006/relationships/slide" Target="slides/slide41.xml"/><Relationship Id="rId73" Type="http://schemas.openxmlformats.org/officeDocument/2006/relationships/theme" Target="theme/theme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font" Target="fonts/font10.fntdata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handoutMaster" Target="handoutMasters/handoutMaster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font" Target="fonts/font3.fntdata"/><Relationship Id="rId66" Type="http://schemas.openxmlformats.org/officeDocument/2006/relationships/font" Target="fonts/font7.fntdata"/><Relationship Id="rId36" Type="http://schemas.openxmlformats.org/officeDocument/2006/relationships/slide" Target="slides/slide35.xml"/><Relationship Id="rId7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font" Target="fonts/font6.fntdata"/><Relationship Id="rId67" Type="http://schemas.openxmlformats.org/officeDocument/2006/relationships/font" Target="fonts/font8.fntdata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font" Target="fonts/font2.fntdata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font" Target="fonts/font9.fntdata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3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ict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pict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pict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Relationship Id="rId3" Type="http://schemas.openxmlformats.org/officeDocument/2006/relationships/image" Target="../media/image14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D8D47-F791-4FA5-B124-E7A6B5D4D1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2859560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May 5,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6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5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5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4.bin"/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6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3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Relationship Id="rId5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5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5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8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9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4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6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87734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Distribution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19200"/>
            <a:ext cx="8877300" cy="4572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Graphs from the Web:</a:t>
            </a:r>
          </a:p>
          <a:p>
            <a:pPr algn="ctr" eaLnBrk="1" hangingPunct="1"/>
            <a:r>
              <a:rPr lang="en-US" sz="4800" dirty="0" smtClean="0"/>
              <a:t> spikier as </a:t>
            </a:r>
            <a:r>
              <a:rPr lang="en-US" sz="4800" dirty="0" err="1" smtClean="0"/>
              <a:t>n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Symbol" pitchFamily="18" charset="2"/>
              </a:rPr>
              <a:t>→ ∞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  <a:p>
            <a:pPr algn="ctr" eaLnBrk="1" hangingPunct="1"/>
            <a:r>
              <a:rPr lang="en-US" sz="4800" dirty="0" smtClean="0">
                <a:sym typeface="Symbol" pitchFamily="18" charset="2"/>
              </a:rPr>
              <a:t>(“Bell” Curves in a later lecture)</a:t>
            </a:r>
          </a:p>
          <a:p>
            <a:pPr algn="ctr" eaLnBrk="1" hangingPunct="1"/>
            <a:endParaRPr lang="en-US" sz="480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85800" y="1295400"/>
            <a:ext cx="74224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Alternative definition: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052" name="Text Box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i="0"/>
              <a:t>TexPoint fonts used in EMF. </a:t>
            </a:r>
          </a:p>
          <a:p>
            <a:r>
              <a:rPr lang="en-US" i="0"/>
              <a:t>Read the TexPoint manual before you delete this box.: A</a:t>
            </a:r>
            <a:r>
              <a:rPr lang="en-US" i="0">
                <a:latin typeface="eusm10" pitchFamily="34" charset="0"/>
              </a:rPr>
              <a:t>A</a:t>
            </a:r>
            <a:r>
              <a:rPr lang="en-US" i="0">
                <a:latin typeface="eurm10" pitchFamily="34" charset="0"/>
              </a:rPr>
              <a:t>A</a:t>
            </a:r>
            <a:r>
              <a:rPr lang="en-US" i="0">
                <a:latin typeface="eufm10" pitchFamily="34" charset="0"/>
              </a:rPr>
              <a:t>A</a:t>
            </a:r>
            <a:r>
              <a:rPr lang="en-US" i="0">
                <a:latin typeface="cmex10" pitchFamily="34" charset="0"/>
              </a:rPr>
              <a:t>A</a:t>
            </a:r>
            <a:r>
              <a:rPr lang="en-US" i="0">
                <a:latin typeface="cmsy10" pitchFamily="34" charset="0"/>
              </a:rPr>
              <a:t>A</a:t>
            </a:r>
            <a:r>
              <a:rPr lang="en-US" i="0">
                <a:latin typeface="Helvetica" pitchFamily="34" charset="0"/>
              </a:rPr>
              <a:t>A</a:t>
            </a:r>
            <a:r>
              <a:rPr lang="en-US" i="0">
                <a:latin typeface="euex10" pitchFamily="34" charset="0"/>
              </a:rPr>
              <a:t>A</a:t>
            </a:r>
            <a:endParaRPr lang="en-US" i="0">
              <a:latin typeface="cmsy10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7744428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>
                <a:latin typeface="Comic Sans MS" pitchFamily="66" charset="0"/>
              </a:rPr>
              <a:t> Space station Mir</a:t>
            </a:r>
          </a:p>
          <a:p>
            <a:r>
              <a:rPr lang="en-US" sz="4400" i="0" dirty="0">
                <a:latin typeface="Comic Sans MS" pitchFamily="66" charset="0"/>
              </a:rPr>
              <a:t>say </a:t>
            </a:r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After 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30387" y="4683125"/>
          <a:ext cx="4902200" cy="1760538"/>
        </p:xfrm>
        <a:graphic>
          <a:graphicData uri="http://schemas.openxmlformats.org/presentationml/2006/ole">
            <p:oleObj spid="_x0000_s196610" name="Equation" r:id="rId4" imgW="14859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96611" name="Equation" r:id="rId5" imgW="19050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27" name="Object 2"/>
          <p:cNvGraphicFramePr>
            <a:graphicFrameLocks noChangeAspect="1"/>
          </p:cNvGraphicFramePr>
          <p:nvPr/>
        </p:nvGraphicFramePr>
        <p:xfrm>
          <a:off x="2930525" y="4683125"/>
          <a:ext cx="4902200" cy="1760538"/>
        </p:xfrm>
        <a:graphic>
          <a:graphicData uri="http://schemas.openxmlformats.org/presentationml/2006/ole">
            <p:oleObj spid="_x0000_s1027" name="Equation" r:id="rId4" imgW="1485900" imgH="5334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54150" y="3421063"/>
          <a:ext cx="6289675" cy="1635125"/>
        </p:xfrm>
        <a:graphic>
          <a:graphicData uri="http://schemas.openxmlformats.org/presentationml/2006/ole">
            <p:oleObj spid="_x0000_s1028" name="Equation" r:id="rId5" imgW="1905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863850"/>
          <a:ext cx="8208962" cy="2451100"/>
        </p:xfrm>
        <a:graphic>
          <a:graphicData uri="http://schemas.openxmlformats.org/presentationml/2006/ole">
            <p:oleObj spid="_x0000_s210946" name="Equation" r:id="rId4" imgW="16637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19200"/>
            <a:ext cx="646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conditional expectation:</a:t>
            </a:r>
            <a:endParaRPr lang="en-US" sz="4400" i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 + 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477000" y="4745038"/>
          <a:ext cx="2335212" cy="1122362"/>
        </p:xfrm>
        <a:graphic>
          <a:graphicData uri="http://schemas.openxmlformats.org/presentationml/2006/ole">
            <p:oleObj spid="_x0000_s212995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86400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93DA0692-DAF7-4AFE-9BE7-E02439D369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37539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A,B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a,b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>
                <a:solidFill>
                  <a:srgbClr val="0000FF"/>
                </a:solidFill>
                <a:latin typeface="Comic Sans MS" pitchFamily="66" charset="0"/>
              </a:rPr>
              <a:t>bB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39196791-36AF-407D-9527-253971E27E1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3532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dirty="0" smtClean="0"/>
              <a:t>(</a:t>
            </a:r>
            <a:r>
              <a:rPr lang="en-US" dirty="0" smtClean="0">
                <a:solidFill>
                  <a:srgbClr val="006600"/>
                </a:solidFill>
              </a:rPr>
              <a:t>Sanity check:</a:t>
            </a:r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A</a:t>
            </a:r>
            <a:r>
              <a:rPr lang="en-US" baseline="-25000" dirty="0" smtClean="0"/>
              <a:t> 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33FF"/>
                </a:solidFill>
              </a:rPr>
              <a:t>I</a:t>
            </a:r>
            <a:r>
              <a:rPr lang="en-US" baseline="-25000" dirty="0" smtClean="0">
                <a:solidFill>
                  <a:srgbClr val="3333FF"/>
                </a:solidFill>
              </a:rPr>
              <a:t>B</a:t>
            </a:r>
            <a:r>
              <a:rPr lang="en-US" baseline="-25000" dirty="0" smtClean="0"/>
              <a:t>  </a:t>
            </a:r>
            <a:r>
              <a:rPr lang="en-US" dirty="0" smtClean="0"/>
              <a:t>are independent </a:t>
            </a:r>
            <a:r>
              <a:rPr lang="en-US" dirty="0" err="1" smtClean="0"/>
              <a:t>iff</a:t>
            </a:r>
            <a:endParaRPr lang="en-US" dirty="0" smtClean="0"/>
          </a:p>
          <a:p>
            <a:pPr marL="0" indent="0" algn="ctr" eaLnBrk="1" hangingPunct="1"/>
            <a:r>
              <a:rPr lang="en-US" dirty="0" smtClean="0"/>
              <a:t>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B</a:t>
            </a:r>
            <a:r>
              <a:rPr lang="en-US" dirty="0" smtClean="0"/>
              <a:t> are independent.)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912457" y="1624013"/>
          <a:ext cx="7278706" cy="1980833"/>
        </p:xfrm>
        <a:graphic>
          <a:graphicData uri="http://schemas.openxmlformats.org/presentationml/2006/ole">
            <p:oleObj spid="_x0000_s455682" name="Equation" r:id="rId4" imgW="1866600" imgH="50796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553200" cy="4572000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dirty="0" smtClean="0"/>
              <a:t>] 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43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1295400" y="1219200"/>
            <a:ext cx="5410200" cy="3505200"/>
            <a:chOff x="1295400" y="1219200"/>
            <a:chExt cx="54102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2971800" y="3505200"/>
              <a:ext cx="3733800" cy="1219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295400" y="1219200"/>
              <a:ext cx="1752600" cy="1143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39618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743200"/>
            <a:ext cx="68579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where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smtClean="0">
                <a:latin typeface="+mj-lt"/>
              </a:rPr>
              <a:t> is indicator</a:t>
            </a:r>
          </a:p>
          <a:p>
            <a:r>
              <a:rPr lang="en-US" sz="5400" i="0" dirty="0" smtClean="0">
                <a:latin typeface="+mj-lt"/>
              </a:rPr>
              <a:t>for </a:t>
            </a:r>
            <a:r>
              <a:rPr lang="en-US" sz="54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5400" i="0" dirty="0" smtClean="0">
                <a:latin typeface="+mj-lt"/>
              </a:rPr>
              <a:t> on </a:t>
            </a:r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th</a:t>
            </a:r>
            <a:r>
              <a:rPr lang="en-US" sz="5400" i="0" dirty="0" smtClean="0">
                <a:latin typeface="+mj-lt"/>
              </a:rPr>
              <a:t> flip</a:t>
            </a:r>
          </a:p>
          <a:p>
            <a:pPr algn="ctr"/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E[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H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/>
              </a:rPr>
              <a:t>i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] </a:t>
            </a:r>
            <a:r>
              <a:rPr lang="en-US" sz="5400" i="0" dirty="0" smtClean="0">
                <a:latin typeface="Comic Sans MS"/>
              </a:rPr>
              <a:t>=</a:t>
            </a:r>
            <a:r>
              <a:rPr lang="en-US" sz="5400" i="0" dirty="0" smtClean="0">
                <a:solidFill>
                  <a:srgbClr val="0000FF"/>
                </a:solidFill>
                <a:latin typeface="Comic Sans MS"/>
              </a:rPr>
              <a:t> p</a:t>
            </a:r>
            <a:endParaRPr lang="en-US" sz="54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762000" y="3505200"/>
          <a:ext cx="7761382" cy="2056195"/>
        </p:xfrm>
        <a:graphic>
          <a:graphicData uri="http://schemas.openxmlformats.org/presentationml/2006/ole">
            <p:oleObj spid="_x0000_s241667" name="Equation" r:id="rId5" imgW="1917360" imgH="5079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381000" y="1371600"/>
            <a:ext cx="4572000" cy="4191000"/>
            <a:chOff x="381000" y="1371600"/>
            <a:chExt cx="4572000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81000" y="1371600"/>
              <a:ext cx="2743200" cy="12954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276600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Expected returned hats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28600" y="1219200"/>
            <a:ext cx="8610600" cy="4648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with hats leave their hats at a hat-check station.  The hats get totally scrambled randomly.  How many hats do we expect will be returned to their owners?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Linearity of Expectation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 being returned to its owner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E[# hats returned]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E[∑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</a:t>
            </a:r>
            <a:r>
              <a:rPr lang="en-US" sz="7200" dirty="0" smtClean="0"/>
              <a:t>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E1FEF93-960A-4432-A981-01A75AA852BE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13W.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1947</Words>
  <Application>Microsoft Macintosh PowerPoint</Application>
  <PresentationFormat>On-screen Show (4:3)</PresentationFormat>
  <Paragraphs>386</Paragraphs>
  <Slides>56</Slides>
  <Notes>56</Notes>
  <HiddenSlides>24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Comic Sans MS</vt:lpstr>
      <vt:lpstr>Euclid Symbol</vt:lpstr>
      <vt:lpstr>Euclid Math One</vt:lpstr>
      <vt:lpstr>Euclid Extra</vt:lpstr>
      <vt:lpstr>Default Design</vt:lpstr>
      <vt:lpstr>Equation</vt:lpstr>
      <vt:lpstr>MathType 6.0 Equation</vt:lpstr>
      <vt:lpstr>Binomial Distribution</vt:lpstr>
      <vt:lpstr>Slide 2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Mean Time to Failure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Mean Time to “Failure”</vt:lpstr>
      <vt:lpstr>Slide 34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Expected time to Gamble</vt:lpstr>
      <vt:lpstr>Expected time to Gamble</vt:lpstr>
      <vt:lpstr>Linearity of Expectation</vt:lpstr>
      <vt:lpstr>Linearity of Expectation</vt:lpstr>
      <vt:lpstr>Indicator Variables</vt:lpstr>
      <vt:lpstr>Expectation of indicator I</vt:lpstr>
      <vt:lpstr>Expected #Heads</vt:lpstr>
      <vt:lpstr>Expected #Heads</vt:lpstr>
      <vt:lpstr>Expected returned hats</vt:lpstr>
      <vt:lpstr>Linearity of Expectation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64</cp:revision>
  <cp:lastPrinted>2009-12-04T17:34:46Z</cp:lastPrinted>
  <dcterms:created xsi:type="dcterms:W3CDTF">2010-05-03T20:40:10Z</dcterms:created>
  <dcterms:modified xsi:type="dcterms:W3CDTF">2010-05-03T21:10:14Z</dcterms:modified>
</cp:coreProperties>
</file>