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embeddings/oleObject1.bin" ContentType="application/vnd.openxmlformats-officedocument.oleObject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notesSlides/notesSlide7.xml" ContentType="application/vnd.openxmlformats-officedocument.presentationml.notesSlide+xml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notesSlides/notesSlide8.xml" ContentType="application/vnd.openxmlformats-officedocument.presentationml.notesSlide+xml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notesSlides/notesSlide9.xml" ContentType="application/vnd.openxmlformats-officedocument.presentationml.notesSlide+xml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notesSlides/notesSlide12.xml" ContentType="application/vnd.openxmlformats-officedocument.presentationml.notesSlide+xml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notesSlides/notesSlide13.xml" ContentType="application/vnd.openxmlformats-officedocument.presentationml.notesSlide+xml"/>
  <Override PartName="/ppt/embeddings/oleObject14.bin" ContentType="application/vnd.openxmlformats-officedocument.oleObject"/>
  <Override PartName="/ppt/notesSlides/notesSlide14.xml" ContentType="application/vnd.openxmlformats-officedocument.presentationml.notesSlide+xml"/>
  <Override PartName="/ppt/embeddings/oleObject15.bin" ContentType="application/vnd.openxmlformats-officedocument.oleObject"/>
  <Override PartName="/ppt/notesSlides/notesSlide15.xml" ContentType="application/vnd.openxmlformats-officedocument.presentationml.notesSlide+xml"/>
  <Override PartName="/ppt/embeddings/oleObject16.bin" ContentType="application/vnd.openxmlformats-officedocument.oleObject"/>
  <Override PartName="/ppt/embeddings/oleObject17.bin" ContentType="application/vnd.openxmlformats-officedocument.oleObject"/>
  <Override PartName="/ppt/embeddings/oleObject18.bin" ContentType="application/vnd.openxmlformats-officedocument.oleObject"/>
  <Override PartName="/ppt/notesSlides/notesSlide16.xml" ContentType="application/vnd.openxmlformats-officedocument.presentationml.notesSlide+xml"/>
  <Override PartName="/ppt/embeddings/oleObject19.bin" ContentType="application/vnd.openxmlformats-officedocument.oleObject"/>
  <Override PartName="/ppt/embeddings/oleObject20.bin" ContentType="application/vnd.openxmlformats-officedocument.oleObject"/>
  <Override PartName="/ppt/embeddings/oleObject21.bin" ContentType="application/vnd.openxmlformats-officedocument.oleObject"/>
  <Override PartName="/ppt/embeddings/oleObject22.bin" ContentType="application/vnd.openxmlformats-officedocument.oleObject"/>
  <Override PartName="/ppt/notesSlides/notesSlide17.xml" ContentType="application/vnd.openxmlformats-officedocument.presentationml.notesSlide+xml"/>
  <Override PartName="/ppt/embeddings/oleObject23.bin" ContentType="application/vnd.openxmlformats-officedocument.oleObject"/>
  <Override PartName="/ppt/embeddings/oleObject24.bin" ContentType="application/vnd.openxmlformats-officedocument.oleObject"/>
  <Override PartName="/ppt/embeddings/oleObject25.bin" ContentType="application/vnd.openxmlformats-officedocument.oleObject"/>
  <Override PartName="/ppt/notesSlides/notesSlide18.xml" ContentType="application/vnd.openxmlformats-officedocument.presentationml.notesSlide+xml"/>
  <Override PartName="/ppt/embeddings/oleObject26.bin" ContentType="application/vnd.openxmlformats-officedocument.oleObject"/>
  <Override PartName="/ppt/embeddings/oleObject27.bin" ContentType="application/vnd.openxmlformats-officedocument.oleObject"/>
  <Override PartName="/ppt/embeddings/oleObject28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0" r:id="rId1"/>
  </p:sldMasterIdLst>
  <p:notesMasterIdLst>
    <p:notesMasterId r:id="rId20"/>
  </p:notesMasterIdLst>
  <p:handoutMasterIdLst>
    <p:handoutMasterId r:id="rId21"/>
  </p:handoutMasterIdLst>
  <p:sldIdLst>
    <p:sldId id="524" r:id="rId2"/>
    <p:sldId id="497" r:id="rId3"/>
    <p:sldId id="498" r:id="rId4"/>
    <p:sldId id="506" r:id="rId5"/>
    <p:sldId id="502" r:id="rId6"/>
    <p:sldId id="561" r:id="rId7"/>
    <p:sldId id="510" r:id="rId8"/>
    <p:sldId id="559" r:id="rId9"/>
    <p:sldId id="560" r:id="rId10"/>
    <p:sldId id="511" r:id="rId11"/>
    <p:sldId id="563" r:id="rId12"/>
    <p:sldId id="564" r:id="rId13"/>
    <p:sldId id="565" r:id="rId14"/>
    <p:sldId id="567" r:id="rId15"/>
    <p:sldId id="566" r:id="rId16"/>
    <p:sldId id="568" r:id="rId17"/>
    <p:sldId id="569" r:id="rId18"/>
    <p:sldId id="570" r:id="rId19"/>
  </p:sldIdLst>
  <p:sldSz cx="9144000" cy="6858000" type="screen4x3"/>
  <p:notesSz cx="9601200" cy="7315200"/>
  <p:custDataLst>
    <p:tags r:id="rId23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8" charset="0"/>
        <a:ea typeface="+mn-ea"/>
        <a:cs typeface="+mn-cs"/>
      </a:defRPr>
    </a:lvl5pPr>
    <a:lvl6pPr marL="2286000" algn="l" defTabSz="914400" rtl="0" eaLnBrk="1" latinLnBrk="0" hangingPunct="1">
      <a:defRPr sz="3600" kern="1200">
        <a:solidFill>
          <a:schemeClr val="tx1"/>
        </a:solidFill>
        <a:latin typeface="Times New Roman" pitchFamily="8" charset="0"/>
        <a:ea typeface="+mn-ea"/>
        <a:cs typeface="+mn-cs"/>
      </a:defRPr>
    </a:lvl6pPr>
    <a:lvl7pPr marL="2743200" algn="l" defTabSz="914400" rtl="0" eaLnBrk="1" latinLnBrk="0" hangingPunct="1">
      <a:defRPr sz="3600" kern="1200">
        <a:solidFill>
          <a:schemeClr val="tx1"/>
        </a:solidFill>
        <a:latin typeface="Times New Roman" pitchFamily="8" charset="0"/>
        <a:ea typeface="+mn-ea"/>
        <a:cs typeface="+mn-cs"/>
      </a:defRPr>
    </a:lvl7pPr>
    <a:lvl8pPr marL="3200400" algn="l" defTabSz="914400" rtl="0" eaLnBrk="1" latinLnBrk="0" hangingPunct="1">
      <a:defRPr sz="3600" kern="1200">
        <a:solidFill>
          <a:schemeClr val="tx1"/>
        </a:solidFill>
        <a:latin typeface="Times New Roman" pitchFamily="8" charset="0"/>
        <a:ea typeface="+mn-ea"/>
        <a:cs typeface="+mn-cs"/>
      </a:defRPr>
    </a:lvl8pPr>
    <a:lvl9pPr marL="3657600" algn="l" defTabSz="914400" rtl="0" eaLnBrk="1" latinLnBrk="0" hangingPunct="1">
      <a:defRPr sz="3600" kern="1200">
        <a:solidFill>
          <a:schemeClr val="tx1"/>
        </a:solidFill>
        <a:latin typeface="Times New Roman" pitchFamily="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0096D"/>
    <a:srgbClr val="FF00FF"/>
    <a:srgbClr val="0000FF"/>
    <a:srgbClr val="008000"/>
    <a:srgbClr val="FF0000"/>
    <a:srgbClr val="FFFF00"/>
    <a:srgbClr val="FFFFCC"/>
    <a:srgbClr val="CCFFCC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513" autoAdjust="0"/>
    <p:restoredTop sz="98581" autoAdjust="0"/>
  </p:normalViewPr>
  <p:slideViewPr>
    <p:cSldViewPr showGuides="1">
      <p:cViewPr varScale="1">
        <p:scale>
          <a:sx n="125" d="100"/>
          <a:sy n="125" d="100"/>
        </p:scale>
        <p:origin x="-96" y="-336"/>
      </p:cViewPr>
      <p:guideLst>
        <p:guide orient="horz" pos="2208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2488"/>
    </p:cViewPr>
  </p:sorterViewPr>
  <p:notesViewPr>
    <p:cSldViewPr showGuides="1">
      <p:cViewPr varScale="1">
        <p:scale>
          <a:sx n="80" d="100"/>
          <a:sy n="80" d="100"/>
        </p:scale>
        <p:origin x="-1908" y="-90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handoutMaster" Target="handoutMasters/handoutMaster1.xml"/><Relationship Id="rId22" Type="http://schemas.openxmlformats.org/officeDocument/2006/relationships/printerSettings" Target="printerSettings/printerSettings1.bin"/><Relationship Id="rId23" Type="http://schemas.openxmlformats.org/officeDocument/2006/relationships/tags" Target="tags/tag1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Relationship Id="rId2" Type="http://schemas.openxmlformats.org/officeDocument/2006/relationships/image" Target="../media/image18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Relationship Id="rId2" Type="http://schemas.openxmlformats.org/officeDocument/2006/relationships/image" Target="../media/image19.emf"/><Relationship Id="rId3" Type="http://schemas.openxmlformats.org/officeDocument/2006/relationships/image" Target="../media/image20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Relationship Id="rId2" Type="http://schemas.openxmlformats.org/officeDocument/2006/relationships/image" Target="../media/image22.emf"/><Relationship Id="rId3" Type="http://schemas.openxmlformats.org/officeDocument/2006/relationships/image" Target="../media/image23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Relationship Id="rId2" Type="http://schemas.openxmlformats.org/officeDocument/2006/relationships/image" Target="../media/image22.emf"/><Relationship Id="rId3" Type="http://schemas.openxmlformats.org/officeDocument/2006/relationships/image" Target="../media/image2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Relationship Id="rId2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Relationship Id="rId2" Type="http://schemas.openxmlformats.org/officeDocument/2006/relationships/image" Target="../media/image7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Relationship Id="rId2" Type="http://schemas.openxmlformats.org/officeDocument/2006/relationships/image" Target="../media/image9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Relationship Id="rId2" Type="http://schemas.openxmlformats.org/officeDocument/2006/relationships/image" Target="../media/image10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Relationship Id="rId2" Type="http://schemas.openxmlformats.org/officeDocument/2006/relationships/image" Target="../media/image12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Relationship Id="rId2" Type="http://schemas.openxmlformats.org/officeDocument/2006/relationships/image" Target="../media/image14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0264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715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0264" y="6948715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20069ECF-D5E3-42ED-81A4-05A48BB268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0376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2347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9327" y="3474963"/>
            <a:ext cx="704254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325DAB6F-2DE9-4287-AA6E-5530B3F58B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24970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633D07D-4D09-4377-8308-DE25226DB6EC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67ED51-D6E5-49E3-B2E6-337A7D163646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67ED51-D6E5-49E3-B2E6-337A7D163646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67ED51-D6E5-49E3-B2E6-337A7D163646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67ED51-D6E5-49E3-B2E6-337A7D163646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67ED51-D6E5-49E3-B2E6-337A7D163646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67ED51-D6E5-49E3-B2E6-337A7D163646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67ED51-D6E5-49E3-B2E6-337A7D163646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8AFA472-19A2-4BBD-B046-EAF111414CE2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8AFA472-19A2-4BBD-B046-EAF111414CE2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245255-A9C2-4FB6-B163-B13869A8B5E1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5325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5A9FB17-094B-48A1-B29D-574C18571620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54275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2210AA9-7B9A-4C88-ABBE-98BE5068C3FA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632FD6-C242-45EA-9809-4F1CC77E488F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8AFA472-19A2-4BBD-B046-EAF111414CE2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8AFA472-19A2-4BBD-B046-EAF111414CE2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8AFA472-19A2-4BBD-B046-EAF111414CE2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8AFA472-19A2-4BBD-B046-EAF111414CE2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incexcI</a:t>
            </a:r>
            <a:r>
              <a:rPr lang="en-US" dirty="0" smtClean="0"/>
              <a:t>.</a:t>
            </a:r>
            <a:fld id="{CB2BD928-FA73-41E2-BD29-ED16D1EFD71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incexcI</a:t>
            </a:r>
            <a:r>
              <a:rPr lang="en-US" dirty="0" smtClean="0"/>
              <a:t>.</a:t>
            </a:r>
            <a:fld id="{D64AE0B5-FBC8-401C-9D58-7FCB6A8BDAB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incexcI</a:t>
            </a:r>
            <a:r>
              <a:rPr lang="en-US" dirty="0" smtClean="0"/>
              <a:t>.</a:t>
            </a:r>
            <a:fld id="{2B54D3A3-7076-4E41-BC8B-85C6A2A8061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6400800" y="6613525"/>
            <a:ext cx="2667000" cy="261938"/>
          </a:xfrm>
        </p:spPr>
        <p:txBody>
          <a:bodyPr/>
          <a:lstStyle>
            <a:lvl1pPr>
              <a:defRPr sz="1100"/>
            </a:lvl1pPr>
          </a:lstStyle>
          <a:p>
            <a:pPr>
              <a:defRPr/>
            </a:pPr>
            <a:r>
              <a:rPr lang="en-US" dirty="0" err="1" smtClean="0"/>
              <a:t>incexcI</a:t>
            </a:r>
            <a:r>
              <a:rPr lang="en-US" dirty="0" smtClean="0"/>
              <a:t>.</a:t>
            </a:r>
            <a:fld id="{9515C841-0140-49CE-8F2C-6959C7D70F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95400" y="152400"/>
            <a:ext cx="6629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title style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295400"/>
            <a:ext cx="80772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pic>
        <p:nvPicPr>
          <p:cNvPr id="11268" name="Picture 12" descr="board"/>
          <p:cNvPicPr>
            <a:picLocks noChangeAspect="1" noChangeArrowheads="1"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304800" y="4572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77000" y="6613525"/>
            <a:ext cx="2667000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10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err="1" smtClean="0"/>
              <a:t>incexcI</a:t>
            </a:r>
            <a:r>
              <a:rPr lang="en-US" dirty="0" smtClean="0"/>
              <a:t>.</a:t>
            </a:r>
            <a:fld id="{079D37AF-99FA-4D01-9518-1979F7715D4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Date Placeholder 5"/>
          <p:cNvSpPr txBox="1">
            <a:spLocks/>
          </p:cNvSpPr>
          <p:nvPr userDrawn="1"/>
        </p:nvSpPr>
        <p:spPr>
          <a:xfrm>
            <a:off x="2971800" y="6553200"/>
            <a:ext cx="3149600" cy="304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Meyer,          April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24, 2013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10" name="Picture 9" descr="license.img"/>
          <p:cNvPicPr>
            <a:picLocks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76200" y="6477000"/>
            <a:ext cx="990600" cy="3048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90" r:id="rId3"/>
    <p:sldLayoutId id="2147483695" r:id="rId4"/>
  </p:sldLayoutIdLst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None/>
        <a:defRPr sz="40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None/>
        <a:defRPr sz="3600">
          <a:solidFill>
            <a:schemeClr val="tx1"/>
          </a:solidFill>
          <a:latin typeface="Comic Sans MS" pitchFamily="66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None/>
        <a:defRPr sz="3200">
          <a:solidFill>
            <a:schemeClr val="tx1"/>
          </a:solidFill>
          <a:latin typeface="Comic Sans MS" pitchFamily="66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None/>
        <a:defRPr sz="2800">
          <a:solidFill>
            <a:schemeClr val="tx1"/>
          </a:solidFill>
          <a:latin typeface="Comic Sans MS" pitchFamily="66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None/>
        <a:defRPr sz="2800">
          <a:solidFill>
            <a:schemeClr val="tx1"/>
          </a:solidFill>
          <a:latin typeface="Comic Sans MS" pitchFamily="66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4" Type="http://schemas.openxmlformats.org/officeDocument/2006/relationships/oleObject" Target="../embeddings/oleObject10.bin"/><Relationship Id="rId5" Type="http://schemas.openxmlformats.org/officeDocument/2006/relationships/image" Target="../media/image11.emf"/><Relationship Id="rId6" Type="http://schemas.openxmlformats.org/officeDocument/2006/relationships/oleObject" Target="../embeddings/oleObject11.bin"/><Relationship Id="rId7" Type="http://schemas.openxmlformats.org/officeDocument/2006/relationships/image" Target="../media/image12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4" Type="http://schemas.openxmlformats.org/officeDocument/2006/relationships/oleObject" Target="../embeddings/oleObject12.bin"/><Relationship Id="rId5" Type="http://schemas.openxmlformats.org/officeDocument/2006/relationships/image" Target="../media/image13.emf"/><Relationship Id="rId6" Type="http://schemas.openxmlformats.org/officeDocument/2006/relationships/oleObject" Target="../embeddings/oleObject13.bin"/><Relationship Id="rId7" Type="http://schemas.openxmlformats.org/officeDocument/2006/relationships/image" Target="../media/image14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4" Type="http://schemas.openxmlformats.org/officeDocument/2006/relationships/oleObject" Target="../embeddings/oleObject14.bin"/><Relationship Id="rId5" Type="http://schemas.openxmlformats.org/officeDocument/2006/relationships/image" Target="../media/image15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4" Type="http://schemas.openxmlformats.org/officeDocument/2006/relationships/oleObject" Target="../embeddings/oleObject15.bin"/><Relationship Id="rId5" Type="http://schemas.openxmlformats.org/officeDocument/2006/relationships/image" Target="../media/image16.e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4" Type="http://schemas.openxmlformats.org/officeDocument/2006/relationships/oleObject" Target="../embeddings/oleObject16.bin"/><Relationship Id="rId5" Type="http://schemas.openxmlformats.org/officeDocument/2006/relationships/image" Target="../media/image17.emf"/><Relationship Id="rId6" Type="http://schemas.openxmlformats.org/officeDocument/2006/relationships/oleObject" Target="../embeddings/oleObject17.bin"/><Relationship Id="rId7" Type="http://schemas.openxmlformats.org/officeDocument/2006/relationships/oleObject" Target="../embeddings/oleObject18.bin"/><Relationship Id="rId8" Type="http://schemas.openxmlformats.org/officeDocument/2006/relationships/image" Target="../media/image18.e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4" Type="http://schemas.openxmlformats.org/officeDocument/2006/relationships/oleObject" Target="../embeddings/oleObject19.bin"/><Relationship Id="rId5" Type="http://schemas.openxmlformats.org/officeDocument/2006/relationships/image" Target="../media/image17.emf"/><Relationship Id="rId6" Type="http://schemas.openxmlformats.org/officeDocument/2006/relationships/oleObject" Target="../embeddings/oleObject20.bin"/><Relationship Id="rId7" Type="http://schemas.openxmlformats.org/officeDocument/2006/relationships/oleObject" Target="../embeddings/oleObject21.bin"/><Relationship Id="rId8" Type="http://schemas.openxmlformats.org/officeDocument/2006/relationships/image" Target="../media/image19.emf"/><Relationship Id="rId9" Type="http://schemas.openxmlformats.org/officeDocument/2006/relationships/oleObject" Target="../embeddings/oleObject22.bin"/><Relationship Id="rId10" Type="http://schemas.openxmlformats.org/officeDocument/2006/relationships/image" Target="../media/image20.e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4" Type="http://schemas.openxmlformats.org/officeDocument/2006/relationships/oleObject" Target="../embeddings/oleObject23.bin"/><Relationship Id="rId5" Type="http://schemas.openxmlformats.org/officeDocument/2006/relationships/image" Target="../media/image21.emf"/><Relationship Id="rId6" Type="http://schemas.openxmlformats.org/officeDocument/2006/relationships/oleObject" Target="../embeddings/oleObject24.bin"/><Relationship Id="rId7" Type="http://schemas.openxmlformats.org/officeDocument/2006/relationships/image" Target="../media/image22.emf"/><Relationship Id="rId8" Type="http://schemas.openxmlformats.org/officeDocument/2006/relationships/oleObject" Target="../embeddings/oleObject25.bin"/><Relationship Id="rId9" Type="http://schemas.openxmlformats.org/officeDocument/2006/relationships/image" Target="../media/image23.emf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4" Type="http://schemas.openxmlformats.org/officeDocument/2006/relationships/oleObject" Target="../embeddings/oleObject26.bin"/><Relationship Id="rId5" Type="http://schemas.openxmlformats.org/officeDocument/2006/relationships/image" Target="../media/image21.emf"/><Relationship Id="rId6" Type="http://schemas.openxmlformats.org/officeDocument/2006/relationships/oleObject" Target="../embeddings/oleObject27.bin"/><Relationship Id="rId7" Type="http://schemas.openxmlformats.org/officeDocument/2006/relationships/image" Target="../media/image22.emf"/><Relationship Id="rId8" Type="http://schemas.openxmlformats.org/officeDocument/2006/relationships/oleObject" Target="../embeddings/oleObject28.bin"/><Relationship Id="rId9" Type="http://schemas.openxmlformats.org/officeDocument/2006/relationships/image" Target="../media/image23.emf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4.emf"/><Relationship Id="rId6" Type="http://schemas.openxmlformats.org/officeDocument/2006/relationships/oleObject" Target="../embeddings/oleObject3.bin"/><Relationship Id="rId7" Type="http://schemas.openxmlformats.org/officeDocument/2006/relationships/image" Target="../media/image5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oleObject" Target="../embeddings/oleObject4.bin"/><Relationship Id="rId5" Type="http://schemas.openxmlformats.org/officeDocument/2006/relationships/image" Target="../media/image6.emf"/><Relationship Id="rId6" Type="http://schemas.openxmlformats.org/officeDocument/2006/relationships/oleObject" Target="../embeddings/oleObject5.bin"/><Relationship Id="rId7" Type="http://schemas.openxmlformats.org/officeDocument/2006/relationships/image" Target="../media/image7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oleObject" Target="../embeddings/oleObject6.bin"/><Relationship Id="rId5" Type="http://schemas.openxmlformats.org/officeDocument/2006/relationships/image" Target="../media/image8.emf"/><Relationship Id="rId6" Type="http://schemas.openxmlformats.org/officeDocument/2006/relationships/oleObject" Target="../embeddings/oleObject7.bin"/><Relationship Id="rId7" Type="http://schemas.openxmlformats.org/officeDocument/2006/relationships/image" Target="../media/image9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oleObject" Target="../embeddings/oleObject8.bin"/><Relationship Id="rId5" Type="http://schemas.openxmlformats.org/officeDocument/2006/relationships/image" Target="../media/image8.emf"/><Relationship Id="rId6" Type="http://schemas.openxmlformats.org/officeDocument/2006/relationships/oleObject" Target="../embeddings/oleObject9.bin"/><Relationship Id="rId7" Type="http://schemas.openxmlformats.org/officeDocument/2006/relationships/image" Target="../media/image10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1611313" y="387350"/>
            <a:ext cx="6256337" cy="106838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b="1" i="1">
                <a:solidFill>
                  <a:schemeClr val="tx2"/>
                </a:solidFill>
                <a:latin typeface="Comic Sans MS" pitchFamily="66" charset="0"/>
              </a:rPr>
              <a:t>Mathematics for Computer Science</a:t>
            </a:r>
            <a:r>
              <a:rPr lang="en-US" b="1" i="1">
                <a:solidFill>
                  <a:schemeClr val="tx2"/>
                </a:solidFill>
                <a:latin typeface="Comic Sans MS" pitchFamily="66" charset="0"/>
              </a:rPr>
              <a:t/>
            </a:r>
            <a:br>
              <a:rPr lang="en-US" b="1" i="1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sz="2400" b="1">
                <a:solidFill>
                  <a:srgbClr val="008000"/>
                </a:solidFill>
                <a:latin typeface="Comic Sans MS" pitchFamily="66" charset="0"/>
              </a:rPr>
              <a:t>MIT</a:t>
            </a:r>
            <a:r>
              <a:rPr lang="en-US" b="1" i="1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2400" b="1">
                <a:solidFill>
                  <a:srgbClr val="008000"/>
                </a:solidFill>
                <a:latin typeface="Comic Sans MS" pitchFamily="66" charset="0"/>
              </a:rPr>
              <a:t>6.042J/18.062J</a:t>
            </a:r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323850" y="1752600"/>
            <a:ext cx="8515350" cy="332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8000" b="1" dirty="0" smtClean="0">
                <a:solidFill>
                  <a:schemeClr val="tx2"/>
                </a:solidFill>
                <a:latin typeface="Comic Sans MS" pitchFamily="66" charset="0"/>
              </a:rPr>
              <a:t>Inclusion-</a:t>
            </a:r>
            <a:r>
              <a:rPr lang="en-US" sz="8000" b="1" dirty="0">
                <a:solidFill>
                  <a:schemeClr val="tx2"/>
                </a:solidFill>
                <a:latin typeface="Comic Sans MS" pitchFamily="66" charset="0"/>
              </a:rPr>
              <a:t>E</a:t>
            </a:r>
            <a:r>
              <a:rPr lang="en-US" sz="8000" b="1" dirty="0" smtClean="0">
                <a:solidFill>
                  <a:schemeClr val="tx2"/>
                </a:solidFill>
                <a:latin typeface="Comic Sans MS" pitchFamily="66" charset="0"/>
              </a:rPr>
              <a:t>xclusion</a:t>
            </a:r>
          </a:p>
        </p:txBody>
      </p:sp>
      <p:sp>
        <p:nvSpPr>
          <p:cNvPr id="13316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incexcI</a:t>
            </a:r>
            <a:r>
              <a:rPr lang="en-US" dirty="0" smtClean="0"/>
              <a:t>.</a:t>
            </a:r>
            <a:fld id="{73B57819-3F53-4064-ABEE-665935E0A2F0}" type="slidenum">
              <a:rPr lang="en-US" smtClean="0"/>
              <a:pPr/>
              <a:t>1</a:t>
            </a:fld>
            <a:endParaRPr lang="en-US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incexcI</a:t>
            </a:r>
            <a:r>
              <a:rPr lang="en-US" dirty="0" smtClean="0"/>
              <a:t>.</a:t>
            </a:r>
            <a:fld id="{83D78B86-54BD-4C40-B154-E0B4BEB7EE49}" type="slidenum">
              <a:rPr lang="en-US" smtClean="0"/>
              <a:pPr/>
              <a:t>10</a:t>
            </a:fld>
            <a:endParaRPr lang="en-US" dirty="0" smtClean="0"/>
          </a:p>
        </p:txBody>
      </p:sp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err="1" smtClean="0">
                <a:latin typeface="Comic Sans MS" pitchFamily="66" charset="0"/>
              </a:rPr>
              <a:t>Incl-Excl</a:t>
            </a:r>
            <a:r>
              <a:rPr lang="en-US" sz="3600" dirty="0" smtClean="0">
                <a:latin typeface="Comic Sans MS" pitchFamily="66" charset="0"/>
              </a:rPr>
              <a:t> Formula: Proofs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04800" y="1375350"/>
            <a:ext cx="84582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latin typeface="Comic Sans MS" pitchFamily="66" charset="0"/>
              </a:rPr>
              <a:t>by induction on 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n</a:t>
            </a:r>
          </a:p>
          <a:p>
            <a:pPr algn="r"/>
            <a:r>
              <a:rPr lang="en-US" sz="4800" dirty="0" smtClean="0">
                <a:solidFill>
                  <a:srgbClr val="660066"/>
                </a:solidFill>
                <a:latin typeface="Comic Sans MS" pitchFamily="66" charset="0"/>
              </a:rPr>
              <a:t>--uninformative</a:t>
            </a:r>
          </a:p>
          <a:p>
            <a:r>
              <a:rPr lang="en-US" sz="6000" dirty="0" smtClean="0">
                <a:latin typeface="Comic Sans MS" pitchFamily="66" charset="0"/>
              </a:rPr>
              <a:t>by </a:t>
            </a:r>
            <a:r>
              <a:rPr lang="en-US" sz="6000" dirty="0" err="1" smtClean="0">
                <a:latin typeface="Comic Sans MS" pitchFamily="66" charset="0"/>
              </a:rPr>
              <a:t>distributivity</a:t>
            </a:r>
            <a:endParaRPr lang="en-US" sz="6000" dirty="0" smtClean="0">
              <a:latin typeface="Comic Sans MS" pitchFamily="66" charset="0"/>
            </a:endParaRPr>
          </a:p>
          <a:p>
            <a:pPr algn="r"/>
            <a:r>
              <a:rPr lang="en-US" sz="4800" dirty="0" smtClean="0">
                <a:solidFill>
                  <a:srgbClr val="660066"/>
                </a:solidFill>
                <a:latin typeface="Comic Sans MS" pitchFamily="66" charset="0"/>
              </a:rPr>
              <a:t>--problem in book</a:t>
            </a:r>
          </a:p>
          <a:p>
            <a:r>
              <a:rPr lang="en-US" sz="6000" dirty="0" smtClean="0">
                <a:latin typeface="Comic Sans MS" pitchFamily="66" charset="0"/>
              </a:rPr>
              <a:t>binomial </a:t>
            </a:r>
            <a:r>
              <a:rPr lang="en-US" sz="6000" dirty="0" smtClean="0">
                <a:latin typeface="Comic Sans MS" pitchFamily="66" charset="0"/>
              </a:rPr>
              <a:t>counting</a:t>
            </a:r>
          </a:p>
          <a:p>
            <a:r>
              <a:rPr lang="en-US" sz="6000" smtClean="0">
                <a:solidFill>
                  <a:srgbClr val="90096D"/>
                </a:solidFill>
                <a:latin typeface="Comic Sans MS" pitchFamily="66" charset="0"/>
              </a:rPr>
              <a:t>              -</a:t>
            </a:r>
            <a:r>
              <a:rPr lang="en-US" sz="6000" dirty="0" smtClean="0">
                <a:solidFill>
                  <a:srgbClr val="90096D"/>
                </a:solidFill>
                <a:latin typeface="Comic Sans MS" pitchFamily="66" charset="0"/>
              </a:rPr>
              <a:t>-</a:t>
            </a:r>
            <a:r>
              <a:rPr lang="en-US" sz="6000" dirty="0" smtClean="0">
                <a:solidFill>
                  <a:srgbClr val="90096D"/>
                </a:solidFill>
                <a:latin typeface="Comic Sans MS" pitchFamily="66" charset="0"/>
              </a:rPr>
              <a:t>next</a:t>
            </a:r>
            <a:endParaRPr lang="en-US" sz="6000" dirty="0" smtClean="0">
              <a:solidFill>
                <a:srgbClr val="90096D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incexcI</a:t>
            </a:r>
            <a:r>
              <a:rPr lang="en-US" dirty="0" smtClean="0"/>
              <a:t>.</a:t>
            </a:r>
            <a:fld id="{83D78B86-54BD-4C40-B154-E0B4BEB7EE49}" type="slidenum">
              <a:rPr lang="en-US" smtClean="0"/>
              <a:pPr/>
              <a:t>11</a:t>
            </a:fld>
            <a:endParaRPr lang="en-US" dirty="0" smtClean="0"/>
          </a:p>
        </p:txBody>
      </p:sp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152400"/>
            <a:ext cx="6781800" cy="1219200"/>
          </a:xfrm>
        </p:spPr>
        <p:txBody>
          <a:bodyPr/>
          <a:lstStyle/>
          <a:p>
            <a:pPr eaLnBrk="1" hangingPunct="1"/>
            <a:r>
              <a:rPr lang="en-US" sz="4400" dirty="0" smtClean="0"/>
              <a:t>Binomial </a:t>
            </a:r>
            <a:r>
              <a:rPr lang="en-US" sz="4400" dirty="0"/>
              <a:t>C</a:t>
            </a:r>
            <a:r>
              <a:rPr lang="en-US" sz="4400" dirty="0" smtClean="0"/>
              <a:t>ounting proof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9416219"/>
              </p:ext>
            </p:extLst>
          </p:nvPr>
        </p:nvGraphicFramePr>
        <p:xfrm>
          <a:off x="111125" y="1219200"/>
          <a:ext cx="8880475" cy="219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2781" name="Equation" r:id="rId4" imgW="2159000" imgH="533400" progId="Equation.3">
                  <p:embed/>
                </p:oleObj>
              </mc:Choice>
              <mc:Fallback>
                <p:oleObj name="Equation" r:id="rId4" imgW="2159000" imgH="533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1125" y="1219200"/>
                        <a:ext cx="8880475" cy="2193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4080785"/>
              </p:ext>
            </p:extLst>
          </p:nvPr>
        </p:nvGraphicFramePr>
        <p:xfrm>
          <a:off x="152400" y="3498714"/>
          <a:ext cx="8763000" cy="183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2782" name="Equation" r:id="rId6" imgW="2552700" imgH="533400" progId="Equation.DSMT4">
                  <p:embed/>
                </p:oleObj>
              </mc:Choice>
              <mc:Fallback>
                <p:oleObj name="Equation" r:id="rId6" imgW="2552700" imgH="533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2400" y="3498714"/>
                        <a:ext cx="8763000" cy="1831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47243453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incexcI</a:t>
            </a:r>
            <a:r>
              <a:rPr lang="en-US" dirty="0" smtClean="0"/>
              <a:t>.</a:t>
            </a:r>
            <a:fld id="{83D78B86-54BD-4C40-B154-E0B4BEB7EE49}" type="slidenum">
              <a:rPr lang="en-US" smtClean="0"/>
              <a:pPr/>
              <a:t>12</a:t>
            </a:fld>
            <a:endParaRPr lang="en-US" dirty="0" smtClean="0"/>
          </a:p>
        </p:txBody>
      </p:sp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152400"/>
            <a:ext cx="6781800" cy="1219200"/>
          </a:xfrm>
        </p:spPr>
        <p:txBody>
          <a:bodyPr/>
          <a:lstStyle/>
          <a:p>
            <a:pPr eaLnBrk="1" hangingPunct="1"/>
            <a:r>
              <a:rPr lang="en-US" sz="4400" dirty="0" smtClean="0"/>
              <a:t>Binomial </a:t>
            </a:r>
            <a:r>
              <a:rPr lang="en-US" sz="4400" dirty="0"/>
              <a:t>C</a:t>
            </a:r>
            <a:r>
              <a:rPr lang="en-US" sz="4400" dirty="0" smtClean="0"/>
              <a:t>ounting proof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4282605"/>
              </p:ext>
            </p:extLst>
          </p:nvPr>
        </p:nvGraphicFramePr>
        <p:xfrm>
          <a:off x="1607740" y="1143000"/>
          <a:ext cx="5631260" cy="275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3811" name="Equation" r:id="rId4" imgW="1092200" imgH="533400" progId="Equation.DSMT4">
                  <p:embed/>
                </p:oleObj>
              </mc:Choice>
              <mc:Fallback>
                <p:oleObj name="Equation" r:id="rId4" imgW="1092200" imgH="533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07740" y="1143000"/>
                        <a:ext cx="5631260" cy="2750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1428093"/>
              </p:ext>
            </p:extLst>
          </p:nvPr>
        </p:nvGraphicFramePr>
        <p:xfrm>
          <a:off x="2286000" y="3733800"/>
          <a:ext cx="5588000" cy="25238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3812" name="Equation" r:id="rId6" imgW="1181100" imgH="533400" progId="Equation.DSMT4">
                  <p:embed/>
                </p:oleObj>
              </mc:Choice>
              <mc:Fallback>
                <p:oleObj name="Equation" r:id="rId6" imgW="1181100" imgH="533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286000" y="3733800"/>
                        <a:ext cx="5588000" cy="252386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85578191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incexcI</a:t>
            </a:r>
            <a:r>
              <a:rPr lang="en-US" dirty="0" smtClean="0"/>
              <a:t>.</a:t>
            </a:r>
            <a:fld id="{83D78B86-54BD-4C40-B154-E0B4BEB7EE49}" type="slidenum">
              <a:rPr lang="en-US" smtClean="0"/>
              <a:pPr/>
              <a:t>13</a:t>
            </a:fld>
            <a:endParaRPr lang="en-US" dirty="0" smtClean="0"/>
          </a:p>
        </p:txBody>
      </p:sp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152400"/>
            <a:ext cx="6781800" cy="1219200"/>
          </a:xfrm>
        </p:spPr>
        <p:txBody>
          <a:bodyPr/>
          <a:lstStyle/>
          <a:p>
            <a:pPr eaLnBrk="1" hangingPunct="1"/>
            <a:r>
              <a:rPr lang="en-US" sz="4400" dirty="0" smtClean="0"/>
              <a:t>Binomial </a:t>
            </a:r>
            <a:r>
              <a:rPr lang="en-US" sz="4400" dirty="0"/>
              <a:t>C</a:t>
            </a:r>
            <a:r>
              <a:rPr lang="en-US" sz="4400" dirty="0" smtClean="0"/>
              <a:t>ounting proof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81000" y="1143000"/>
            <a:ext cx="7420413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>
                <a:latin typeface="Comic Sans MS" pitchFamily="66" charset="0"/>
              </a:rPr>
              <a:t>The sum of sizes</a:t>
            </a:r>
          </a:p>
          <a:p>
            <a:r>
              <a:rPr lang="en-US" sz="6600" dirty="0" smtClean="0">
                <a:latin typeface="Comic Sans MS" pitchFamily="66" charset="0"/>
              </a:rPr>
              <a:t>of intersections </a:t>
            </a:r>
            <a:r>
              <a:rPr lang="en-US" sz="6600" b="1" dirty="0" smtClean="0">
                <a:latin typeface="Euclid Symbol" charset="2"/>
                <a:cs typeface="Euclid Symbol" charset="2"/>
              </a:rPr>
              <a:t>=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5171375"/>
              </p:ext>
            </p:extLst>
          </p:nvPr>
        </p:nvGraphicFramePr>
        <p:xfrm>
          <a:off x="666531" y="3322638"/>
          <a:ext cx="7944069" cy="2239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22" name="Equation" r:id="rId4" imgW="2070100" imgH="584200" progId="Equation.DSMT4">
                  <p:embed/>
                </p:oleObj>
              </mc:Choice>
              <mc:Fallback>
                <p:oleObj name="Equation" r:id="rId4" imgW="2070100" imgH="584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66531" y="3322638"/>
                        <a:ext cx="7944069" cy="22399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0907768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incexcI</a:t>
            </a:r>
            <a:r>
              <a:rPr lang="en-US" dirty="0" smtClean="0"/>
              <a:t>.</a:t>
            </a:r>
            <a:fld id="{83D78B86-54BD-4C40-B154-E0B4BEB7EE49}" type="slidenum">
              <a:rPr lang="en-US" smtClean="0"/>
              <a:pPr/>
              <a:t>14</a:t>
            </a:fld>
            <a:endParaRPr lang="en-US" dirty="0" smtClean="0"/>
          </a:p>
        </p:txBody>
      </p:sp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152400"/>
            <a:ext cx="6781800" cy="1219200"/>
          </a:xfrm>
        </p:spPr>
        <p:txBody>
          <a:bodyPr/>
          <a:lstStyle/>
          <a:p>
            <a:pPr eaLnBrk="1" hangingPunct="1"/>
            <a:r>
              <a:rPr lang="en-US" sz="4400" dirty="0" smtClean="0"/>
              <a:t>Binomial </a:t>
            </a:r>
            <a:r>
              <a:rPr lang="en-US" sz="4400" dirty="0"/>
              <a:t>C</a:t>
            </a:r>
            <a:r>
              <a:rPr lang="en-US" sz="4400" dirty="0" smtClean="0"/>
              <a:t>ounting proof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81000" y="1143000"/>
            <a:ext cx="7420413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>
                <a:latin typeface="Comic Sans MS" pitchFamily="66" charset="0"/>
              </a:rPr>
              <a:t>The sum of sizes</a:t>
            </a:r>
          </a:p>
          <a:p>
            <a:r>
              <a:rPr lang="en-US" sz="6600" dirty="0" smtClean="0">
                <a:latin typeface="Comic Sans MS" pitchFamily="66" charset="0"/>
              </a:rPr>
              <a:t>of intersections </a:t>
            </a:r>
            <a:r>
              <a:rPr lang="en-US" sz="6600" b="1" dirty="0" smtClean="0">
                <a:latin typeface="Euclid Symbol" charset="2"/>
                <a:cs typeface="Euclid Symbol" charset="2"/>
              </a:rPr>
              <a:t>=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3717840"/>
              </p:ext>
            </p:extLst>
          </p:nvPr>
        </p:nvGraphicFramePr>
        <p:xfrm>
          <a:off x="381000" y="3294194"/>
          <a:ext cx="8686800" cy="19815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864" name="Equation" r:id="rId4" imgW="2336800" imgH="533400" progId="Equation.DSMT4">
                  <p:embed/>
                </p:oleObj>
              </mc:Choice>
              <mc:Fallback>
                <p:oleObj name="Equation" r:id="rId4" imgW="2336800" imgH="533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81000" y="3294194"/>
                        <a:ext cx="8686800" cy="19815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53377563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incexcI</a:t>
            </a:r>
            <a:r>
              <a:rPr lang="en-US" dirty="0" smtClean="0"/>
              <a:t>.</a:t>
            </a:r>
            <a:fld id="{83D78B86-54BD-4C40-B154-E0B4BEB7EE49}" type="slidenum">
              <a:rPr lang="en-US" smtClean="0"/>
              <a:pPr/>
              <a:t>15</a:t>
            </a:fld>
            <a:endParaRPr lang="en-US" dirty="0" smtClean="0"/>
          </a:p>
        </p:txBody>
      </p:sp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152400"/>
            <a:ext cx="6781800" cy="1219200"/>
          </a:xfrm>
        </p:spPr>
        <p:txBody>
          <a:bodyPr/>
          <a:lstStyle/>
          <a:p>
            <a:pPr eaLnBrk="1" hangingPunct="1"/>
            <a:r>
              <a:rPr lang="en-US" sz="4400" dirty="0" smtClean="0"/>
              <a:t>Binomial </a:t>
            </a:r>
            <a:r>
              <a:rPr lang="en-US" sz="4400" dirty="0"/>
              <a:t>C</a:t>
            </a:r>
            <a:r>
              <a:rPr lang="en-US" sz="4400" dirty="0" smtClean="0"/>
              <a:t>ounting proof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0" y="1219200"/>
            <a:ext cx="8915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0"/>
              </a:spcAft>
            </a:pPr>
            <a:r>
              <a:rPr lang="en-US" sz="6000" dirty="0">
                <a:latin typeface="Comic Sans MS" pitchFamily="66" charset="0"/>
              </a:rPr>
              <a:t>If 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sz="6000" dirty="0" smtClean="0">
                <a:latin typeface="Comic Sans MS" pitchFamily="66" charset="0"/>
              </a:rPr>
              <a:t> of the </a:t>
            </a:r>
            <a:r>
              <a:rPr lang="en-US" sz="6000" dirty="0" err="1" smtClean="0">
                <a:solidFill>
                  <a:srgbClr val="0000FF"/>
                </a:solidFill>
                <a:latin typeface="Comic Sans MS" pitchFamily="66" charset="0"/>
              </a:rPr>
              <a:t>A</a:t>
            </a:r>
            <a:r>
              <a:rPr lang="en-US" sz="5400" baseline="-25000" dirty="0" err="1" smtClean="0">
                <a:solidFill>
                  <a:srgbClr val="0000FF"/>
                </a:solidFill>
                <a:latin typeface="Comic Sans MS" pitchFamily="66" charset="0"/>
              </a:rPr>
              <a:t>k</a:t>
            </a:r>
            <a:r>
              <a:rPr lang="en-US" sz="54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itchFamily="66" charset="0"/>
              </a:rPr>
              <a:t>’s</a:t>
            </a:r>
            <a:r>
              <a:rPr lang="en-US" sz="5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itchFamily="66" charset="0"/>
              </a:rPr>
              <a:t> include 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a</a:t>
            </a:r>
            <a:r>
              <a:rPr lang="en-US" sz="6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itchFamily="66" charset="0"/>
              </a:rPr>
              <a:t>,</a:t>
            </a:r>
          </a:p>
          <a:p>
            <a:pPr>
              <a:spcAft>
                <a:spcPts val="0"/>
              </a:spcAft>
            </a:pPr>
            <a:r>
              <a:rPr lang="en-US" sz="6000" dirty="0" smtClean="0">
                <a:latin typeface="Comic Sans MS" pitchFamily="66" charset="0"/>
              </a:rPr>
              <a:t>then</a:t>
            </a:r>
            <a:endParaRPr lang="en-US" sz="6000" b="1" dirty="0" smtClean="0">
              <a:latin typeface="Euclid Symbol" charset="2"/>
              <a:cs typeface="Euclid Symbol" charset="2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3442625"/>
              </p:ext>
            </p:extLst>
          </p:nvPr>
        </p:nvGraphicFramePr>
        <p:xfrm>
          <a:off x="7404100" y="4406900"/>
          <a:ext cx="1397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79" name="Equation" r:id="rId4" imgW="139700" imgH="215900" progId="Equation.DSMT4">
                  <p:embed/>
                </p:oleObj>
              </mc:Choice>
              <mc:Fallback>
                <p:oleObj name="Equation" r:id="rId4" imgW="1397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404100" y="4406900"/>
                        <a:ext cx="1397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8947407"/>
              </p:ext>
            </p:extLst>
          </p:nvPr>
        </p:nvGraphicFramePr>
        <p:xfrm>
          <a:off x="7404100" y="4406900"/>
          <a:ext cx="1397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80" name="Equation" r:id="rId6" imgW="139700" imgH="215900" progId="Equation.DSMT4">
                  <p:embed/>
                </p:oleObj>
              </mc:Choice>
              <mc:Fallback>
                <p:oleObj name="Equation" r:id="rId6" imgW="1397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404100" y="4406900"/>
                        <a:ext cx="1397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199929"/>
              </p:ext>
            </p:extLst>
          </p:nvPr>
        </p:nvGraphicFramePr>
        <p:xfrm>
          <a:off x="427037" y="3095625"/>
          <a:ext cx="8183563" cy="2771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81" name="Equation" r:id="rId7" imgW="1574800" imgH="533400" progId="Equation.DSMT4">
                  <p:embed/>
                </p:oleObj>
              </mc:Choice>
              <mc:Fallback>
                <p:oleObj name="Equation" r:id="rId7" imgW="1574800" imgH="533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27037" y="3095625"/>
                        <a:ext cx="8183563" cy="2771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89503822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incexcI</a:t>
            </a:r>
            <a:r>
              <a:rPr lang="en-US" dirty="0" smtClean="0"/>
              <a:t>.</a:t>
            </a:r>
            <a:fld id="{83D78B86-54BD-4C40-B154-E0B4BEB7EE49}" type="slidenum">
              <a:rPr lang="en-US" smtClean="0"/>
              <a:pPr/>
              <a:t>16</a:t>
            </a:fld>
            <a:endParaRPr lang="en-US" dirty="0" smtClean="0"/>
          </a:p>
        </p:txBody>
      </p:sp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152400"/>
            <a:ext cx="6781800" cy="1219200"/>
          </a:xfrm>
        </p:spPr>
        <p:txBody>
          <a:bodyPr/>
          <a:lstStyle/>
          <a:p>
            <a:pPr eaLnBrk="1" hangingPunct="1"/>
            <a:r>
              <a:rPr lang="en-US" sz="4400" dirty="0" smtClean="0"/>
              <a:t>Binomial </a:t>
            </a:r>
            <a:r>
              <a:rPr lang="en-US" sz="4400" dirty="0"/>
              <a:t>C</a:t>
            </a:r>
            <a:r>
              <a:rPr lang="en-US" sz="4400" dirty="0" smtClean="0"/>
              <a:t>ounting proof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0" y="1219200"/>
            <a:ext cx="8915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0"/>
              </a:spcAft>
            </a:pPr>
            <a:r>
              <a:rPr lang="en-US" sz="6000" dirty="0">
                <a:latin typeface="Comic Sans MS" pitchFamily="66" charset="0"/>
              </a:rPr>
              <a:t>If 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sz="6000" dirty="0" smtClean="0">
                <a:latin typeface="Comic Sans MS" pitchFamily="66" charset="0"/>
              </a:rPr>
              <a:t> of the </a:t>
            </a:r>
            <a:r>
              <a:rPr lang="en-US" sz="6000" dirty="0" err="1" smtClean="0">
                <a:solidFill>
                  <a:srgbClr val="0000FF"/>
                </a:solidFill>
                <a:latin typeface="Comic Sans MS" pitchFamily="66" charset="0"/>
              </a:rPr>
              <a:t>A</a:t>
            </a:r>
            <a:r>
              <a:rPr lang="en-US" sz="5400" baseline="-25000" dirty="0" err="1" smtClean="0">
                <a:solidFill>
                  <a:srgbClr val="0000FF"/>
                </a:solidFill>
                <a:latin typeface="Comic Sans MS" pitchFamily="66" charset="0"/>
              </a:rPr>
              <a:t>k</a:t>
            </a:r>
            <a:r>
              <a:rPr lang="en-US" sz="54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itchFamily="66" charset="0"/>
              </a:rPr>
              <a:t>’s</a:t>
            </a:r>
            <a:r>
              <a:rPr lang="en-US" sz="5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itchFamily="66" charset="0"/>
              </a:rPr>
              <a:t> include 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a</a:t>
            </a:r>
            <a:r>
              <a:rPr lang="en-US" sz="6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itchFamily="66" charset="0"/>
              </a:rPr>
              <a:t>,</a:t>
            </a:r>
          </a:p>
          <a:p>
            <a:pPr>
              <a:spcAft>
                <a:spcPts val="0"/>
              </a:spcAft>
            </a:pPr>
            <a:r>
              <a:rPr lang="en-US" sz="6000" dirty="0" smtClean="0">
                <a:latin typeface="Comic Sans MS" pitchFamily="66" charset="0"/>
              </a:rPr>
              <a:t>then</a:t>
            </a:r>
            <a:endParaRPr lang="en-US" sz="6000" b="1" dirty="0" smtClean="0">
              <a:latin typeface="Euclid Symbol" charset="2"/>
              <a:cs typeface="Euclid Symbol" charset="2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8386200"/>
              </p:ext>
            </p:extLst>
          </p:nvPr>
        </p:nvGraphicFramePr>
        <p:xfrm>
          <a:off x="7404100" y="4406900"/>
          <a:ext cx="1397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931" name="Equation" r:id="rId4" imgW="139700" imgH="215900" progId="Equation.DSMT4">
                  <p:embed/>
                </p:oleObj>
              </mc:Choice>
              <mc:Fallback>
                <p:oleObj name="Equation" r:id="rId4" imgW="1397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404100" y="4406900"/>
                        <a:ext cx="1397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6815291"/>
              </p:ext>
            </p:extLst>
          </p:nvPr>
        </p:nvGraphicFramePr>
        <p:xfrm>
          <a:off x="7404100" y="4406900"/>
          <a:ext cx="1397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932" name="Equation" r:id="rId6" imgW="139700" imgH="215900" progId="Equation.DSMT4">
                  <p:embed/>
                </p:oleObj>
              </mc:Choice>
              <mc:Fallback>
                <p:oleObj name="Equation" r:id="rId6" imgW="1397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404100" y="4406900"/>
                        <a:ext cx="1397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6073522"/>
              </p:ext>
            </p:extLst>
          </p:nvPr>
        </p:nvGraphicFramePr>
        <p:xfrm>
          <a:off x="1981200" y="2286000"/>
          <a:ext cx="6808458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933" name="Equation" r:id="rId7" imgW="1765300" imgH="533400" progId="Equation.DSMT4">
                  <p:embed/>
                </p:oleObj>
              </mc:Choice>
              <mc:Fallback>
                <p:oleObj name="Equation" r:id="rId7" imgW="1765300" imgH="533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981200" y="2286000"/>
                        <a:ext cx="6808458" cy="2057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0792745"/>
              </p:ext>
            </p:extLst>
          </p:nvPr>
        </p:nvGraphicFramePr>
        <p:xfrm>
          <a:off x="1587492" y="3962400"/>
          <a:ext cx="6184908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934" name="Equation" r:id="rId9" imgW="1397000" imgH="533400" progId="Equation.DSMT4">
                  <p:embed/>
                </p:oleObj>
              </mc:Choice>
              <mc:Fallback>
                <p:oleObj name="Equation" r:id="rId9" imgW="1397000" imgH="533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7492" y="3962400"/>
                        <a:ext cx="6184908" cy="2362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36827773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Slide Number Placeholder 7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incexcI</a:t>
            </a:r>
            <a:r>
              <a:rPr lang="en-US" dirty="0" smtClean="0"/>
              <a:t>.</a:t>
            </a:r>
            <a:fld id="{440333D2-3154-4D4B-AAB9-AB5679BA8A30}" type="slidenum">
              <a:rPr lang="en-US" smtClean="0"/>
              <a:pPr/>
              <a:t>17</a:t>
            </a:fld>
            <a:endParaRPr lang="en-US" dirty="0" smtClean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6801677"/>
              </p:ext>
            </p:extLst>
          </p:nvPr>
        </p:nvGraphicFramePr>
        <p:xfrm>
          <a:off x="609600" y="2895600"/>
          <a:ext cx="8077200" cy="201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954" name="Equation" r:id="rId4" imgW="2133600" imgH="533400" progId="Equation.DSMT4">
                  <p:embed/>
                </p:oleObj>
              </mc:Choice>
              <mc:Fallback>
                <p:oleObj name="Equation" r:id="rId4" imgW="2133600" imgH="533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09600" y="2895600"/>
                        <a:ext cx="8077200" cy="2019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8958514"/>
              </p:ext>
            </p:extLst>
          </p:nvPr>
        </p:nvGraphicFramePr>
        <p:xfrm>
          <a:off x="2895600" y="1295400"/>
          <a:ext cx="6188075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955" name="Equation" r:id="rId6" imgW="1397000" imgH="241300" progId="Equation.DSMT4">
                  <p:embed/>
                </p:oleObj>
              </mc:Choice>
              <mc:Fallback>
                <p:oleObj name="Equation" r:id="rId6" imgW="13970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1295400"/>
                        <a:ext cx="6188075" cy="10668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52400" y="1295400"/>
            <a:ext cx="5349992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latin typeface="Comic Sans MS" pitchFamily="66" charset="0"/>
              </a:rPr>
              <a:t>so each</a:t>
            </a:r>
          </a:p>
          <a:p>
            <a:r>
              <a:rPr lang="en-US" sz="5400" dirty="0" smtClean="0">
                <a:latin typeface="Comic Sans MS" pitchFamily="66" charset="0"/>
              </a:rPr>
              <a:t>contributes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1</a:t>
            </a:r>
            <a:r>
              <a:rPr lang="en-US" sz="5400" dirty="0" smtClean="0">
                <a:latin typeface="Comic Sans MS" pitchFamily="66" charset="0"/>
              </a:rPr>
              <a:t> to 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6352613"/>
              </p:ext>
            </p:extLst>
          </p:nvPr>
        </p:nvGraphicFramePr>
        <p:xfrm>
          <a:off x="685800" y="4953000"/>
          <a:ext cx="7969250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956" name="Equation" r:id="rId8" imgW="1549400" imgH="266700" progId="Equation.DSMT4">
                  <p:embed/>
                </p:oleObj>
              </mc:Choice>
              <mc:Fallback>
                <p:oleObj name="Equation" r:id="rId8" imgW="1549400" imgH="266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85800" y="4953000"/>
                        <a:ext cx="7969250" cy="1371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152400"/>
            <a:ext cx="6781800" cy="1219200"/>
          </a:xfrm>
        </p:spPr>
        <p:txBody>
          <a:bodyPr/>
          <a:lstStyle/>
          <a:p>
            <a:pPr eaLnBrk="1" hangingPunct="1"/>
            <a:r>
              <a:rPr lang="en-US" sz="4400" dirty="0" smtClean="0"/>
              <a:t>Binomial </a:t>
            </a:r>
            <a:r>
              <a:rPr lang="en-US" sz="4400" dirty="0"/>
              <a:t>C</a:t>
            </a:r>
            <a:r>
              <a:rPr lang="en-US" sz="4400" dirty="0" smtClean="0"/>
              <a:t>ounting proof</a:t>
            </a:r>
          </a:p>
        </p:txBody>
      </p:sp>
    </p:spTree>
    <p:extLst>
      <p:ext uri="{BB962C8B-B14F-4D97-AF65-F5344CB8AC3E}">
        <p14:creationId xmlns:p14="http://schemas.microsoft.com/office/powerpoint/2010/main" val="2487465792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Slide Number Placeholder 7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incexcI</a:t>
            </a:r>
            <a:r>
              <a:rPr lang="en-US" dirty="0" smtClean="0"/>
              <a:t>.</a:t>
            </a:r>
            <a:fld id="{440333D2-3154-4D4B-AAB9-AB5679BA8A30}" type="slidenum">
              <a:rPr lang="en-US" smtClean="0"/>
              <a:pPr/>
              <a:t>18</a:t>
            </a:fld>
            <a:endParaRPr lang="en-US" dirty="0" smtClean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3473892"/>
              </p:ext>
            </p:extLst>
          </p:nvPr>
        </p:nvGraphicFramePr>
        <p:xfrm>
          <a:off x="609600" y="2895600"/>
          <a:ext cx="8077200" cy="201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978" name="Equation" r:id="rId4" imgW="2133600" imgH="533400" progId="Equation.DSMT4">
                  <p:embed/>
                </p:oleObj>
              </mc:Choice>
              <mc:Fallback>
                <p:oleObj name="Equation" r:id="rId4" imgW="2133600" imgH="533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09600" y="2895600"/>
                        <a:ext cx="8077200" cy="2019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1034937"/>
              </p:ext>
            </p:extLst>
          </p:nvPr>
        </p:nvGraphicFramePr>
        <p:xfrm>
          <a:off x="2895600" y="1295400"/>
          <a:ext cx="6188075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979" name="Equation" r:id="rId6" imgW="1397000" imgH="241300" progId="Equation.DSMT4">
                  <p:embed/>
                </p:oleObj>
              </mc:Choice>
              <mc:Fallback>
                <p:oleObj name="Equation" r:id="rId6" imgW="13970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1295400"/>
                        <a:ext cx="6188075" cy="10668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52400" y="1295400"/>
            <a:ext cx="5349992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latin typeface="Comic Sans MS" pitchFamily="66" charset="0"/>
              </a:rPr>
              <a:t>so each</a:t>
            </a:r>
          </a:p>
          <a:p>
            <a:r>
              <a:rPr lang="en-US" sz="5400" dirty="0" smtClean="0">
                <a:latin typeface="Comic Sans MS" pitchFamily="66" charset="0"/>
              </a:rPr>
              <a:t>contributes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1</a:t>
            </a:r>
            <a:r>
              <a:rPr lang="en-US" sz="5400" dirty="0" smtClean="0">
                <a:latin typeface="Comic Sans MS" pitchFamily="66" charset="0"/>
              </a:rPr>
              <a:t> to 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6942831"/>
              </p:ext>
            </p:extLst>
          </p:nvPr>
        </p:nvGraphicFramePr>
        <p:xfrm>
          <a:off x="685800" y="4953000"/>
          <a:ext cx="7969250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980" name="Equation" r:id="rId8" imgW="1549400" imgH="266700" progId="Equation.DSMT4">
                  <p:embed/>
                </p:oleObj>
              </mc:Choice>
              <mc:Fallback>
                <p:oleObj name="Equation" r:id="rId8" imgW="1549400" imgH="266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85800" y="4953000"/>
                        <a:ext cx="7969250" cy="1371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152400"/>
            <a:ext cx="6781800" cy="1219200"/>
          </a:xfrm>
        </p:spPr>
        <p:txBody>
          <a:bodyPr/>
          <a:lstStyle/>
          <a:p>
            <a:pPr eaLnBrk="1" hangingPunct="1"/>
            <a:r>
              <a:rPr lang="en-US" sz="4400" dirty="0" smtClean="0"/>
              <a:t>Binomial </a:t>
            </a:r>
            <a:r>
              <a:rPr lang="en-US" sz="4400" dirty="0"/>
              <a:t>C</a:t>
            </a:r>
            <a:r>
              <a:rPr lang="en-US" sz="4400" dirty="0" smtClean="0"/>
              <a:t>ounting proof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429000" y="304800"/>
            <a:ext cx="246493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 smtClean="0">
                <a:solidFill>
                  <a:srgbClr val="008000"/>
                </a:solidFill>
                <a:latin typeface="Comic Sans MS" pitchFamily="66" charset="0"/>
              </a:rPr>
              <a:t>QED</a:t>
            </a:r>
          </a:p>
        </p:txBody>
      </p:sp>
    </p:spTree>
    <p:extLst>
      <p:ext uri="{BB962C8B-B14F-4D97-AF65-F5344CB8AC3E}">
        <p14:creationId xmlns:p14="http://schemas.microsoft.com/office/powerpoint/2010/main" val="2309296301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smtClean="0">
                <a:latin typeface="Comic Sans MS" pitchFamily="66" charset="0"/>
              </a:rPr>
              <a:t>Sum Rule</a:t>
            </a:r>
          </a:p>
        </p:txBody>
      </p:sp>
      <p:sp>
        <p:nvSpPr>
          <p:cNvPr id="14339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533400" y="1371600"/>
            <a:ext cx="7620000" cy="1143000"/>
          </a:xfrm>
          <a:noFill/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sz="6000" dirty="0" smtClean="0">
                <a:latin typeface="Comic Sans MS" pitchFamily="66" charset="0"/>
              </a:rPr>
              <a:t> |A </a:t>
            </a:r>
            <a:r>
              <a:rPr lang="en-US" sz="6000" dirty="0" smtClean="0">
                <a:latin typeface="Comic Sans MS" pitchFamily="66" charset="0"/>
                <a:sym typeface="Symbol" pitchFamily="18" charset="2"/>
              </a:rPr>
              <a:t>∪</a:t>
            </a:r>
            <a:r>
              <a:rPr lang="en-US" sz="6000" dirty="0" smtClean="0">
                <a:latin typeface="Comic Sans MS" pitchFamily="66" charset="0"/>
              </a:rPr>
              <a:t> B| = |A| + |B|</a:t>
            </a:r>
          </a:p>
        </p:txBody>
      </p:sp>
      <p:sp>
        <p:nvSpPr>
          <p:cNvPr id="14340" name="Oval 2"/>
          <p:cNvSpPr>
            <a:spLocks noChangeArrowheads="1"/>
          </p:cNvSpPr>
          <p:nvPr/>
        </p:nvSpPr>
        <p:spPr bwMode="auto">
          <a:xfrm>
            <a:off x="2628900" y="3238500"/>
            <a:ext cx="1612900" cy="1638300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pPr algn="ctr"/>
            <a:endParaRPr lang="en-US">
              <a:solidFill>
                <a:schemeClr val="accent2"/>
              </a:solidFill>
              <a:latin typeface="Comic Sans MS" pitchFamily="66" charset="0"/>
            </a:endParaRPr>
          </a:p>
        </p:txBody>
      </p:sp>
      <p:sp>
        <p:nvSpPr>
          <p:cNvPr id="14341" name="Oval 5"/>
          <p:cNvSpPr>
            <a:spLocks noChangeArrowheads="1"/>
          </p:cNvSpPr>
          <p:nvPr/>
        </p:nvSpPr>
        <p:spPr bwMode="auto">
          <a:xfrm>
            <a:off x="4914900" y="3238500"/>
            <a:ext cx="1612900" cy="1638300"/>
          </a:xfrm>
          <a:prstGeom prst="ellipse">
            <a:avLst/>
          </a:prstGeom>
          <a:solidFill>
            <a:schemeClr val="accent2">
              <a:alpha val="49019"/>
            </a:schemeClr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pPr algn="ctr"/>
            <a:endParaRPr lang="en-US">
              <a:solidFill>
                <a:schemeClr val="accent2"/>
              </a:solidFill>
              <a:latin typeface="Comic Sans MS" pitchFamily="66" charset="0"/>
            </a:endParaRPr>
          </a:p>
        </p:txBody>
      </p:sp>
      <p:sp>
        <p:nvSpPr>
          <p:cNvPr id="14342" name="Text Box 6"/>
          <p:cNvSpPr txBox="1">
            <a:spLocks noChangeArrowheads="1"/>
          </p:cNvSpPr>
          <p:nvPr/>
        </p:nvSpPr>
        <p:spPr bwMode="auto">
          <a:xfrm>
            <a:off x="3203575" y="2655888"/>
            <a:ext cx="519113" cy="6413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A</a:t>
            </a:r>
          </a:p>
        </p:txBody>
      </p:sp>
      <p:sp>
        <p:nvSpPr>
          <p:cNvPr id="14343" name="Text Box 7"/>
          <p:cNvSpPr txBox="1">
            <a:spLocks noChangeArrowheads="1"/>
          </p:cNvSpPr>
          <p:nvPr/>
        </p:nvSpPr>
        <p:spPr bwMode="auto">
          <a:xfrm>
            <a:off x="5489575" y="2655888"/>
            <a:ext cx="473075" cy="6413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B</a:t>
            </a:r>
          </a:p>
        </p:txBody>
      </p:sp>
      <p:sp>
        <p:nvSpPr>
          <p:cNvPr id="14344" name="Text Box 11"/>
          <p:cNvSpPr txBox="1">
            <a:spLocks noChangeArrowheads="1"/>
          </p:cNvSpPr>
          <p:nvPr/>
        </p:nvSpPr>
        <p:spPr bwMode="auto">
          <a:xfrm>
            <a:off x="974725" y="5170488"/>
            <a:ext cx="7178675" cy="9144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5400">
                <a:latin typeface="Comic Sans MS" pitchFamily="66" charset="0"/>
              </a:rPr>
              <a:t>for </a:t>
            </a:r>
            <a:r>
              <a:rPr lang="en-US" sz="5400">
                <a:solidFill>
                  <a:srgbClr val="006600"/>
                </a:solidFill>
                <a:latin typeface="Comic Sans MS" pitchFamily="66" charset="0"/>
              </a:rPr>
              <a:t>disjoint</a:t>
            </a:r>
            <a:r>
              <a:rPr lang="en-US" sz="5400">
                <a:latin typeface="Comic Sans MS" pitchFamily="66" charset="0"/>
              </a:rPr>
              <a:t> sets A, B </a:t>
            </a:r>
            <a:endParaRPr lang="en-US" sz="5400"/>
          </a:p>
        </p:txBody>
      </p:sp>
      <p:sp>
        <p:nvSpPr>
          <p:cNvPr id="14346" name="Slide Number Placeholder 10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incexcI</a:t>
            </a:r>
            <a:r>
              <a:rPr lang="en-US" dirty="0" smtClean="0"/>
              <a:t>.</a:t>
            </a:r>
            <a:fld id="{AF7E73BC-8DF8-480C-A2A6-EE1684FF3787}" type="slidenum">
              <a:rPr lang="en-US" smtClean="0"/>
              <a:pPr/>
              <a:t>2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62" name="Group 1039"/>
          <p:cNvGrpSpPr>
            <a:grpSpLocks/>
          </p:cNvGrpSpPr>
          <p:nvPr/>
        </p:nvGrpSpPr>
        <p:grpSpPr bwMode="auto">
          <a:xfrm>
            <a:off x="3267075" y="2590800"/>
            <a:ext cx="2676525" cy="2352675"/>
            <a:chOff x="2058" y="1926"/>
            <a:chExt cx="1686" cy="1482"/>
          </a:xfrm>
        </p:grpSpPr>
        <p:sp>
          <p:nvSpPr>
            <p:cNvPr id="15367" name="Text Box 1030"/>
            <p:cNvSpPr txBox="1">
              <a:spLocks noChangeArrowheads="1"/>
            </p:cNvSpPr>
            <p:nvPr/>
          </p:nvSpPr>
          <p:spPr bwMode="auto">
            <a:xfrm>
              <a:off x="2058" y="1926"/>
              <a:ext cx="373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4400">
                  <a:latin typeface="Comic Sans MS" pitchFamily="66" charset="0"/>
                </a:rPr>
                <a:t>A</a:t>
              </a:r>
            </a:p>
          </p:txBody>
        </p:sp>
        <p:sp>
          <p:nvSpPr>
            <p:cNvPr id="15368" name="Text Box 1031"/>
            <p:cNvSpPr txBox="1">
              <a:spLocks noChangeArrowheads="1"/>
            </p:cNvSpPr>
            <p:nvPr/>
          </p:nvSpPr>
          <p:spPr bwMode="auto">
            <a:xfrm>
              <a:off x="3406" y="1926"/>
              <a:ext cx="338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4400">
                  <a:latin typeface="Comic Sans MS" pitchFamily="66" charset="0"/>
                </a:rPr>
                <a:t>B</a:t>
              </a:r>
            </a:p>
          </p:txBody>
        </p:sp>
        <p:grpSp>
          <p:nvGrpSpPr>
            <p:cNvPr id="15369" name="Group 1032"/>
            <p:cNvGrpSpPr>
              <a:grpSpLocks/>
            </p:cNvGrpSpPr>
            <p:nvPr/>
          </p:nvGrpSpPr>
          <p:grpSpPr bwMode="auto">
            <a:xfrm>
              <a:off x="2058" y="2376"/>
              <a:ext cx="1640" cy="1032"/>
              <a:chOff x="2040" y="2288"/>
              <a:chExt cx="1640" cy="1032"/>
            </a:xfrm>
          </p:grpSpPr>
          <p:sp>
            <p:nvSpPr>
              <p:cNvPr id="15370" name="Oval 1033"/>
              <p:cNvSpPr>
                <a:spLocks noChangeArrowheads="1"/>
              </p:cNvSpPr>
              <p:nvPr/>
            </p:nvSpPr>
            <p:spPr bwMode="auto">
              <a:xfrm>
                <a:off x="2040" y="2288"/>
                <a:ext cx="1016" cy="1032"/>
              </a:xfrm>
              <a:prstGeom prst="ellipse">
                <a:avLst/>
              </a:prstGeom>
              <a:solidFill>
                <a:srgbClr val="0066FF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pPr algn="ctr"/>
                <a:endParaRPr lang="en-US">
                  <a:solidFill>
                    <a:schemeClr val="accent2"/>
                  </a:solidFill>
                  <a:latin typeface="Comic Sans MS" pitchFamily="66" charset="0"/>
                </a:endParaRPr>
              </a:p>
            </p:txBody>
          </p:sp>
          <p:sp>
            <p:nvSpPr>
              <p:cNvPr id="15371" name="Oval 1034"/>
              <p:cNvSpPr>
                <a:spLocks noChangeArrowheads="1"/>
              </p:cNvSpPr>
              <p:nvPr/>
            </p:nvSpPr>
            <p:spPr bwMode="auto">
              <a:xfrm>
                <a:off x="2664" y="2288"/>
                <a:ext cx="1016" cy="1032"/>
              </a:xfrm>
              <a:prstGeom prst="ellipse">
                <a:avLst/>
              </a:prstGeom>
              <a:solidFill>
                <a:schemeClr val="accent2">
                  <a:alpha val="50195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pPr algn="ctr"/>
                <a:endParaRPr lang="en-US">
                  <a:solidFill>
                    <a:schemeClr val="accent2"/>
                  </a:solidFill>
                  <a:latin typeface="Comic Sans MS" pitchFamily="66" charset="0"/>
                </a:endParaRPr>
              </a:p>
            </p:txBody>
          </p:sp>
        </p:grpSp>
      </p:grpSp>
      <p:sp>
        <p:nvSpPr>
          <p:cNvPr id="15363" name="Text Box 1038"/>
          <p:cNvSpPr txBox="1">
            <a:spLocks noChangeArrowheads="1"/>
          </p:cNvSpPr>
          <p:nvPr/>
        </p:nvSpPr>
        <p:spPr bwMode="auto">
          <a:xfrm>
            <a:off x="990600" y="5334000"/>
            <a:ext cx="7086600" cy="8239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 lvl="1">
              <a:spcBef>
                <a:spcPct val="20000"/>
              </a:spcBef>
            </a:pPr>
            <a:r>
              <a:rPr lang="en-US" sz="4800" dirty="0">
                <a:latin typeface="Comic Sans MS" pitchFamily="66" charset="0"/>
              </a:rPr>
              <a:t>What if</a:t>
            </a:r>
            <a:r>
              <a:rPr lang="en-US" sz="4800" i="1" dirty="0">
                <a:latin typeface="Comic Sans MS" pitchFamily="66" charset="0"/>
              </a:rPr>
              <a:t> </a:t>
            </a:r>
            <a:r>
              <a:rPr lang="en-US" sz="4800" dirty="0">
                <a:solidFill>
                  <a:schemeClr val="accent2"/>
                </a:solidFill>
                <a:latin typeface="Comic Sans MS" pitchFamily="66" charset="0"/>
              </a:rPr>
              <a:t>not </a:t>
            </a:r>
            <a:r>
              <a:rPr lang="en-US" sz="4800" dirty="0">
                <a:latin typeface="Comic Sans MS" pitchFamily="66" charset="0"/>
              </a:rPr>
              <a:t>disjoint?</a:t>
            </a:r>
          </a:p>
        </p:txBody>
      </p:sp>
      <p:sp>
        <p:nvSpPr>
          <p:cNvPr id="15364" name="Rectangle 104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z="4400" smtClean="0">
                <a:latin typeface="Comic Sans MS" pitchFamily="66" charset="0"/>
              </a:rPr>
              <a:t>Sum Rule</a:t>
            </a:r>
          </a:p>
        </p:txBody>
      </p:sp>
      <p:sp>
        <p:nvSpPr>
          <p:cNvPr id="15365" name="Rectangle 1046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620000" cy="1143000"/>
          </a:xfrm>
          <a:noFill/>
        </p:spPr>
        <p:txBody>
          <a:bodyPr/>
          <a:lstStyle/>
          <a:p>
            <a:pPr eaLnBrk="1" hangingPunct="1"/>
            <a:r>
              <a:rPr lang="en-US" sz="6000" dirty="0" smtClean="0">
                <a:latin typeface="Comic Sans MS" pitchFamily="66" charset="0"/>
              </a:rPr>
              <a:t> |A </a:t>
            </a:r>
            <a:r>
              <a:rPr lang="en-US" sz="6000" dirty="0" smtClean="0">
                <a:sym typeface="Symbol" pitchFamily="18" charset="2"/>
              </a:rPr>
              <a:t>∪</a:t>
            </a:r>
            <a:r>
              <a:rPr lang="en-US" sz="6000" dirty="0" smtClean="0">
                <a:latin typeface="Comic Sans MS" pitchFamily="66" charset="0"/>
              </a:rPr>
              <a:t> B| = </a:t>
            </a:r>
            <a:r>
              <a:rPr lang="en-US" sz="6000" dirty="0" smtClean="0">
                <a:solidFill>
                  <a:schemeClr val="accent2"/>
                </a:solidFill>
                <a:latin typeface="Comic Sans MS" pitchFamily="66" charset="0"/>
              </a:rPr>
              <a:t>?</a:t>
            </a:r>
          </a:p>
        </p:txBody>
      </p:sp>
      <p:sp>
        <p:nvSpPr>
          <p:cNvPr id="15366" name="Slide Number Placeholder 1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incexcI</a:t>
            </a:r>
            <a:r>
              <a:rPr lang="en-US" dirty="0" smtClean="0"/>
              <a:t>.</a:t>
            </a:r>
            <a:fld id="{D7ABDA0D-60F2-4808-A61D-5677EEC539B8}" type="slidenum">
              <a:rPr lang="en-US" smtClean="0"/>
              <a:pPr/>
              <a:t>3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chemeClr val="tx1"/>
                </a:solidFill>
                <a:latin typeface="Comic Sans MS" pitchFamily="66" charset="0"/>
              </a:rPr>
              <a:t>Inclusion-Exclusion</a:t>
            </a:r>
            <a:endParaRPr lang="en-US" smtClean="0">
              <a:latin typeface="Comic Sans MS" pitchFamily="66" charset="0"/>
            </a:endParaRPr>
          </a:p>
        </p:txBody>
      </p:sp>
      <p:graphicFrame>
        <p:nvGraphicFramePr>
          <p:cNvPr id="1026" name="Object 3"/>
          <p:cNvGraphicFramePr>
            <a:graphicFrameLocks noChangeAspect="1"/>
          </p:cNvGraphicFramePr>
          <p:nvPr/>
        </p:nvGraphicFramePr>
        <p:xfrm>
          <a:off x="381000" y="1447800"/>
          <a:ext cx="8427795" cy="1076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9" name="Equation" r:id="rId4" imgW="1790640" imgH="228600" progId="Equation.DSMT4">
                  <p:embed/>
                </p:oleObj>
              </mc:Choice>
              <mc:Fallback>
                <p:oleObj name="Equation" r:id="rId4" imgW="1790640" imgH="2286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447800"/>
                        <a:ext cx="8427795" cy="1076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988" name="Rectangle 4"/>
          <p:cNvSpPr>
            <a:spLocks noChangeArrowheads="1"/>
          </p:cNvSpPr>
          <p:nvPr/>
        </p:nvSpPr>
        <p:spPr bwMode="auto">
          <a:xfrm>
            <a:off x="304800" y="1447800"/>
            <a:ext cx="8610600" cy="1219200"/>
          </a:xfrm>
          <a:prstGeom prst="rect">
            <a:avLst/>
          </a:prstGeom>
          <a:noFill/>
          <a:ln w="25400">
            <a:solidFill>
              <a:srgbClr val="FF00FF"/>
            </a:solidFill>
            <a:prstDash val="sysDash"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029" name="Group 5"/>
          <p:cNvGrpSpPr>
            <a:grpSpLocks/>
          </p:cNvGrpSpPr>
          <p:nvPr/>
        </p:nvGrpSpPr>
        <p:grpSpPr bwMode="auto">
          <a:xfrm>
            <a:off x="3267075" y="2590800"/>
            <a:ext cx="2676525" cy="2352675"/>
            <a:chOff x="2058" y="1926"/>
            <a:chExt cx="1686" cy="1482"/>
          </a:xfrm>
        </p:grpSpPr>
        <p:sp>
          <p:nvSpPr>
            <p:cNvPr id="1032" name="Text Box 6"/>
            <p:cNvSpPr txBox="1">
              <a:spLocks noChangeArrowheads="1"/>
            </p:cNvSpPr>
            <p:nvPr/>
          </p:nvSpPr>
          <p:spPr bwMode="auto">
            <a:xfrm>
              <a:off x="2058" y="1926"/>
              <a:ext cx="373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4400">
                  <a:latin typeface="Comic Sans MS" pitchFamily="66" charset="0"/>
                </a:rPr>
                <a:t>A</a:t>
              </a:r>
            </a:p>
          </p:txBody>
        </p:sp>
        <p:sp>
          <p:nvSpPr>
            <p:cNvPr id="1033" name="Text Box 7"/>
            <p:cNvSpPr txBox="1">
              <a:spLocks noChangeArrowheads="1"/>
            </p:cNvSpPr>
            <p:nvPr/>
          </p:nvSpPr>
          <p:spPr bwMode="auto">
            <a:xfrm>
              <a:off x="3406" y="1926"/>
              <a:ext cx="338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4400">
                  <a:latin typeface="Comic Sans MS" pitchFamily="66" charset="0"/>
                </a:rPr>
                <a:t>B</a:t>
              </a:r>
            </a:p>
          </p:txBody>
        </p:sp>
        <p:grpSp>
          <p:nvGrpSpPr>
            <p:cNvPr id="1034" name="Group 8"/>
            <p:cNvGrpSpPr>
              <a:grpSpLocks/>
            </p:cNvGrpSpPr>
            <p:nvPr/>
          </p:nvGrpSpPr>
          <p:grpSpPr bwMode="auto">
            <a:xfrm>
              <a:off x="2058" y="2376"/>
              <a:ext cx="1640" cy="1032"/>
              <a:chOff x="2040" y="2288"/>
              <a:chExt cx="1640" cy="1032"/>
            </a:xfrm>
          </p:grpSpPr>
          <p:sp>
            <p:nvSpPr>
              <p:cNvPr id="1035" name="Oval 9"/>
              <p:cNvSpPr>
                <a:spLocks noChangeArrowheads="1"/>
              </p:cNvSpPr>
              <p:nvPr/>
            </p:nvSpPr>
            <p:spPr bwMode="auto">
              <a:xfrm>
                <a:off x="2040" y="2288"/>
                <a:ext cx="1016" cy="1032"/>
              </a:xfrm>
              <a:prstGeom prst="ellipse">
                <a:avLst/>
              </a:prstGeom>
              <a:solidFill>
                <a:srgbClr val="0066FF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pPr algn="ctr"/>
                <a:endParaRPr lang="en-US">
                  <a:solidFill>
                    <a:schemeClr val="accent2"/>
                  </a:solidFill>
                  <a:latin typeface="Comic Sans MS" pitchFamily="66" charset="0"/>
                </a:endParaRPr>
              </a:p>
            </p:txBody>
          </p:sp>
          <p:sp>
            <p:nvSpPr>
              <p:cNvPr id="1036" name="Oval 10"/>
              <p:cNvSpPr>
                <a:spLocks noChangeArrowheads="1"/>
              </p:cNvSpPr>
              <p:nvPr/>
            </p:nvSpPr>
            <p:spPr bwMode="auto">
              <a:xfrm>
                <a:off x="2664" y="2288"/>
                <a:ext cx="1016" cy="1032"/>
              </a:xfrm>
              <a:prstGeom prst="ellipse">
                <a:avLst/>
              </a:prstGeom>
              <a:solidFill>
                <a:schemeClr val="accent2">
                  <a:alpha val="50195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pPr algn="ctr"/>
                <a:endParaRPr lang="en-US">
                  <a:solidFill>
                    <a:schemeClr val="accent2"/>
                  </a:solidFill>
                  <a:latin typeface="Comic Sans MS" pitchFamily="66" charset="0"/>
                </a:endParaRPr>
              </a:p>
            </p:txBody>
          </p:sp>
        </p:grpSp>
      </p:grpSp>
      <p:sp>
        <p:nvSpPr>
          <p:cNvPr id="1031" name="Slide Number Placeholder 12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incexcI</a:t>
            </a:r>
            <a:r>
              <a:rPr lang="en-US" dirty="0" smtClean="0"/>
              <a:t>.</a:t>
            </a:r>
            <a:fld id="{28279EDB-FC81-4FF0-A8B6-60CD38656473}" type="slidenum">
              <a:rPr lang="en-US" smtClean="0"/>
              <a:pPr/>
              <a:t>4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553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98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152400"/>
            <a:ext cx="7391400" cy="11430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Comic Sans MS" pitchFamily="66" charset="0"/>
              </a:rPr>
              <a:t>Inclusion-Exclusion (3 Sets)</a:t>
            </a:r>
          </a:p>
        </p:txBody>
      </p:sp>
      <p:sp>
        <p:nvSpPr>
          <p:cNvPr id="27651" name="Text Box 6"/>
          <p:cNvSpPr txBox="1">
            <a:spLocks noChangeArrowheads="1"/>
          </p:cNvSpPr>
          <p:nvPr/>
        </p:nvSpPr>
        <p:spPr bwMode="auto">
          <a:xfrm>
            <a:off x="1062038" y="1219200"/>
            <a:ext cx="7583025" cy="2308324"/>
          </a:xfrm>
          <a:prstGeom prst="rect">
            <a:avLst/>
          </a:prstGeom>
          <a:noFill/>
          <a:ln w="31750">
            <a:solidFill>
              <a:srgbClr val="FF00FF"/>
            </a:solidFill>
            <a:prstDash val="sysDash"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tabLst>
                <a:tab pos="2743200" algn="l"/>
              </a:tabLst>
            </a:pPr>
            <a:r>
              <a:rPr lang="en-US" b="1" dirty="0">
                <a:latin typeface="Comic Sans MS" pitchFamily="66" charset="0"/>
              </a:rPr>
              <a:t>|</a:t>
            </a:r>
            <a:r>
              <a:rPr lang="en-US" b="1" dirty="0" smtClean="0">
                <a:latin typeface="Comic Sans MS" pitchFamily="66" charset="0"/>
              </a:rPr>
              <a:t>A</a:t>
            </a:r>
            <a:r>
              <a:rPr lang="en-US" dirty="0" smtClean="0">
                <a:latin typeface="Comic Sans MS" pitchFamily="66" charset="0"/>
                <a:sym typeface="Symbol" pitchFamily="18" charset="2"/>
              </a:rPr>
              <a:t>∪</a:t>
            </a:r>
            <a:r>
              <a:rPr lang="en-US" b="1" dirty="0" smtClean="0">
                <a:latin typeface="Comic Sans MS" pitchFamily="66" charset="0"/>
              </a:rPr>
              <a:t>B</a:t>
            </a:r>
            <a:r>
              <a:rPr lang="en-US" dirty="0" smtClean="0">
                <a:latin typeface="Comic Sans MS" pitchFamily="66" charset="0"/>
                <a:sym typeface="Symbol" pitchFamily="18" charset="2"/>
              </a:rPr>
              <a:t>∪</a:t>
            </a:r>
            <a:r>
              <a:rPr lang="en-US" b="1" dirty="0" smtClean="0">
                <a:latin typeface="Comic Sans MS" pitchFamily="66" charset="0"/>
              </a:rPr>
              <a:t>C</a:t>
            </a:r>
            <a:r>
              <a:rPr lang="en-US" b="1" dirty="0">
                <a:latin typeface="Comic Sans MS" pitchFamily="66" charset="0"/>
              </a:rPr>
              <a:t>| =</a:t>
            </a:r>
          </a:p>
          <a:p>
            <a:pPr>
              <a:tabLst>
                <a:tab pos="2743200" algn="l"/>
              </a:tabLst>
            </a:pPr>
            <a:r>
              <a:rPr lang="en-US" b="1" dirty="0">
                <a:latin typeface="Comic Sans MS" pitchFamily="66" charset="0"/>
              </a:rPr>
              <a:t>     |A|+|B|+|C|</a:t>
            </a:r>
          </a:p>
          <a:p>
            <a:pPr>
              <a:tabLst>
                <a:tab pos="2743200" algn="l"/>
              </a:tabLst>
            </a:pPr>
            <a:r>
              <a:rPr lang="en-US" b="1" dirty="0">
                <a:latin typeface="Comic Sans MS" pitchFamily="66" charset="0"/>
              </a:rPr>
              <a:t>      – |</a:t>
            </a:r>
            <a:r>
              <a:rPr lang="en-US" b="1" dirty="0" smtClean="0">
                <a:latin typeface="Comic Sans MS" pitchFamily="66" charset="0"/>
              </a:rPr>
              <a:t>A</a:t>
            </a:r>
            <a:r>
              <a:rPr lang="en-US" b="1" dirty="0" smtClean="0">
                <a:latin typeface="Comic Sans MS" pitchFamily="66" charset="0"/>
                <a:sym typeface="Euclid Symbol" pitchFamily="18" charset="2"/>
              </a:rPr>
              <a:t>∩</a:t>
            </a:r>
            <a:r>
              <a:rPr lang="en-US" b="1" dirty="0" smtClean="0">
                <a:latin typeface="Comic Sans MS" pitchFamily="66" charset="0"/>
              </a:rPr>
              <a:t>B</a:t>
            </a:r>
            <a:r>
              <a:rPr lang="en-US" b="1" dirty="0">
                <a:latin typeface="Comic Sans MS" pitchFamily="66" charset="0"/>
              </a:rPr>
              <a:t>| – |</a:t>
            </a:r>
            <a:r>
              <a:rPr lang="en-US" b="1" dirty="0" smtClean="0">
                <a:latin typeface="Comic Sans MS" pitchFamily="66" charset="0"/>
              </a:rPr>
              <a:t>A</a:t>
            </a:r>
            <a:r>
              <a:rPr lang="en-US" b="1" dirty="0" smtClean="0">
                <a:latin typeface="Comic Sans MS" pitchFamily="66" charset="0"/>
                <a:sym typeface="Euclid Symbol" pitchFamily="18" charset="2"/>
              </a:rPr>
              <a:t>∩</a:t>
            </a:r>
            <a:r>
              <a:rPr lang="en-US" b="1" dirty="0" smtClean="0">
                <a:latin typeface="Comic Sans MS" pitchFamily="66" charset="0"/>
              </a:rPr>
              <a:t>C</a:t>
            </a:r>
            <a:r>
              <a:rPr lang="en-US" b="1" dirty="0">
                <a:latin typeface="Comic Sans MS" pitchFamily="66" charset="0"/>
              </a:rPr>
              <a:t>| – |</a:t>
            </a:r>
            <a:r>
              <a:rPr lang="en-US" b="1" dirty="0" smtClean="0">
                <a:latin typeface="Comic Sans MS" pitchFamily="66" charset="0"/>
              </a:rPr>
              <a:t>B</a:t>
            </a:r>
            <a:r>
              <a:rPr lang="en-US" b="1" dirty="0" smtClean="0">
                <a:latin typeface="Comic Sans MS" pitchFamily="66" charset="0"/>
                <a:sym typeface="Euclid Symbol" pitchFamily="18" charset="2"/>
              </a:rPr>
              <a:t>∩</a:t>
            </a:r>
            <a:r>
              <a:rPr lang="en-US" b="1" dirty="0" smtClean="0">
                <a:latin typeface="Comic Sans MS" pitchFamily="66" charset="0"/>
              </a:rPr>
              <a:t>C</a:t>
            </a:r>
            <a:r>
              <a:rPr lang="en-US" b="1" dirty="0">
                <a:latin typeface="Comic Sans MS" pitchFamily="66" charset="0"/>
              </a:rPr>
              <a:t>|</a:t>
            </a:r>
          </a:p>
          <a:p>
            <a:pPr>
              <a:tabLst>
                <a:tab pos="2743200" algn="l"/>
              </a:tabLst>
            </a:pPr>
            <a:r>
              <a:rPr lang="en-US" b="1" dirty="0">
                <a:latin typeface="Comic Sans MS" pitchFamily="66" charset="0"/>
              </a:rPr>
              <a:t>      + |</a:t>
            </a:r>
            <a:r>
              <a:rPr lang="en-US" b="1" dirty="0" smtClean="0">
                <a:latin typeface="Comic Sans MS" pitchFamily="66" charset="0"/>
              </a:rPr>
              <a:t>A</a:t>
            </a:r>
            <a:r>
              <a:rPr lang="en-US" b="1" dirty="0" smtClean="0">
                <a:latin typeface="Comic Sans MS" pitchFamily="66" charset="0"/>
                <a:sym typeface="Euclid Symbol" pitchFamily="18" charset="2"/>
              </a:rPr>
              <a:t>∩</a:t>
            </a:r>
            <a:r>
              <a:rPr lang="en-US" b="1" dirty="0" smtClean="0">
                <a:latin typeface="Comic Sans MS" pitchFamily="66" charset="0"/>
              </a:rPr>
              <a:t>B</a:t>
            </a:r>
            <a:r>
              <a:rPr lang="en-US" b="1" dirty="0" smtClean="0">
                <a:latin typeface="Comic Sans MS" pitchFamily="66" charset="0"/>
                <a:sym typeface="Euclid Symbol" pitchFamily="18" charset="2"/>
              </a:rPr>
              <a:t>∩</a:t>
            </a:r>
            <a:r>
              <a:rPr lang="en-US" b="1" dirty="0" smtClean="0">
                <a:latin typeface="Comic Sans MS" pitchFamily="66" charset="0"/>
              </a:rPr>
              <a:t>C</a:t>
            </a:r>
            <a:r>
              <a:rPr lang="en-US" b="1" dirty="0">
                <a:latin typeface="Comic Sans MS" pitchFamily="66" charset="0"/>
              </a:rPr>
              <a:t>|</a:t>
            </a:r>
          </a:p>
        </p:txBody>
      </p:sp>
      <p:grpSp>
        <p:nvGrpSpPr>
          <p:cNvPr id="16388" name="Group 12"/>
          <p:cNvGrpSpPr>
            <a:grpSpLocks/>
          </p:cNvGrpSpPr>
          <p:nvPr/>
        </p:nvGrpSpPr>
        <p:grpSpPr bwMode="auto">
          <a:xfrm>
            <a:off x="2686050" y="3586163"/>
            <a:ext cx="3787775" cy="3195637"/>
            <a:chOff x="1692" y="2232"/>
            <a:chExt cx="2386" cy="2013"/>
          </a:xfrm>
        </p:grpSpPr>
        <p:sp>
          <p:nvSpPr>
            <p:cNvPr id="16390" name="Text Box 3"/>
            <p:cNvSpPr txBox="1">
              <a:spLocks noChangeArrowheads="1"/>
            </p:cNvSpPr>
            <p:nvPr/>
          </p:nvSpPr>
          <p:spPr bwMode="auto">
            <a:xfrm>
              <a:off x="1692" y="2561"/>
              <a:ext cx="327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A</a:t>
              </a:r>
            </a:p>
          </p:txBody>
        </p:sp>
        <p:sp>
          <p:nvSpPr>
            <p:cNvPr id="16391" name="Text Box 4"/>
            <p:cNvSpPr txBox="1">
              <a:spLocks noChangeArrowheads="1"/>
            </p:cNvSpPr>
            <p:nvPr/>
          </p:nvSpPr>
          <p:spPr bwMode="auto">
            <a:xfrm>
              <a:off x="3780" y="2561"/>
              <a:ext cx="298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B</a:t>
              </a:r>
            </a:p>
          </p:txBody>
        </p:sp>
        <p:sp>
          <p:nvSpPr>
            <p:cNvPr id="16392" name="Text Box 5"/>
            <p:cNvSpPr txBox="1">
              <a:spLocks noChangeArrowheads="1"/>
            </p:cNvSpPr>
            <p:nvPr/>
          </p:nvSpPr>
          <p:spPr bwMode="auto">
            <a:xfrm>
              <a:off x="2728" y="3841"/>
              <a:ext cx="290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C</a:t>
              </a:r>
            </a:p>
          </p:txBody>
        </p:sp>
        <p:grpSp>
          <p:nvGrpSpPr>
            <p:cNvPr id="16393" name="Group 7"/>
            <p:cNvGrpSpPr>
              <a:grpSpLocks/>
            </p:cNvGrpSpPr>
            <p:nvPr/>
          </p:nvGrpSpPr>
          <p:grpSpPr bwMode="auto">
            <a:xfrm>
              <a:off x="2064" y="2232"/>
              <a:ext cx="1632" cy="1608"/>
              <a:chOff x="1984" y="2232"/>
              <a:chExt cx="1632" cy="1608"/>
            </a:xfrm>
          </p:grpSpPr>
          <p:sp>
            <p:nvSpPr>
              <p:cNvPr id="16394" name="Oval 8"/>
              <p:cNvSpPr>
                <a:spLocks noChangeArrowheads="1"/>
              </p:cNvSpPr>
              <p:nvPr/>
            </p:nvSpPr>
            <p:spPr bwMode="auto">
              <a:xfrm>
                <a:off x="1984" y="2240"/>
                <a:ext cx="1016" cy="1032"/>
              </a:xfrm>
              <a:prstGeom prst="ellipse">
                <a:avLst/>
              </a:prstGeom>
              <a:solidFill>
                <a:srgbClr val="0066FF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pPr algn="ctr"/>
                <a:endParaRPr lang="en-US">
                  <a:solidFill>
                    <a:schemeClr val="accent2"/>
                  </a:solidFill>
                  <a:latin typeface="Comic Sans MS" pitchFamily="66" charset="0"/>
                </a:endParaRPr>
              </a:p>
            </p:txBody>
          </p:sp>
          <p:sp>
            <p:nvSpPr>
              <p:cNvPr id="16395" name="Oval 9"/>
              <p:cNvSpPr>
                <a:spLocks noChangeArrowheads="1"/>
              </p:cNvSpPr>
              <p:nvPr/>
            </p:nvSpPr>
            <p:spPr bwMode="auto">
              <a:xfrm>
                <a:off x="2292" y="2808"/>
                <a:ext cx="1016" cy="1032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396" name="Oval 10"/>
              <p:cNvSpPr>
                <a:spLocks noChangeArrowheads="1"/>
              </p:cNvSpPr>
              <p:nvPr/>
            </p:nvSpPr>
            <p:spPr bwMode="auto">
              <a:xfrm>
                <a:off x="1984" y="2248"/>
                <a:ext cx="1016" cy="1032"/>
              </a:xfrm>
              <a:prstGeom prst="ellipse">
                <a:avLst/>
              </a:prstGeom>
              <a:solidFill>
                <a:srgbClr val="33CCFF">
                  <a:alpha val="50195"/>
                </a:srgbClr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pPr algn="ctr"/>
                <a:endParaRPr lang="en-US">
                  <a:solidFill>
                    <a:schemeClr val="accent2"/>
                  </a:solidFill>
                  <a:latin typeface="Comic Sans MS" pitchFamily="66" charset="0"/>
                </a:endParaRPr>
              </a:p>
            </p:txBody>
          </p:sp>
          <p:sp>
            <p:nvSpPr>
              <p:cNvPr id="16397" name="Oval 11"/>
              <p:cNvSpPr>
                <a:spLocks noChangeArrowheads="1"/>
              </p:cNvSpPr>
              <p:nvPr/>
            </p:nvSpPr>
            <p:spPr bwMode="auto">
              <a:xfrm>
                <a:off x="2600" y="2232"/>
                <a:ext cx="1016" cy="1032"/>
              </a:xfrm>
              <a:prstGeom prst="ellipse">
                <a:avLst/>
              </a:prstGeom>
              <a:solidFill>
                <a:schemeClr val="accent2">
                  <a:alpha val="50195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pPr algn="ctr"/>
                <a:endParaRPr lang="en-US">
                  <a:solidFill>
                    <a:schemeClr val="accent2"/>
                  </a:solidFill>
                  <a:latin typeface="Comic Sans MS" pitchFamily="66" charset="0"/>
                </a:endParaRPr>
              </a:p>
            </p:txBody>
          </p:sp>
        </p:grpSp>
      </p:grpSp>
      <p:sp>
        <p:nvSpPr>
          <p:cNvPr id="16389" name="Slide Number Placeholder 1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incexcI</a:t>
            </a:r>
            <a:r>
              <a:rPr lang="en-US" dirty="0" smtClean="0"/>
              <a:t>.</a:t>
            </a:r>
            <a:fld id="{3B8E4082-F40B-4428-B587-3133F5D7165C}" type="slidenum">
              <a:rPr lang="en-US" smtClean="0"/>
              <a:pPr/>
              <a:t>5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304800"/>
            <a:ext cx="6019800" cy="11430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Comic Sans MS" pitchFamily="66" charset="0"/>
              </a:rPr>
              <a:t>Inclusion-Excl</a:t>
            </a:r>
            <a:r>
              <a:rPr lang="en-US" dirty="0" smtClean="0"/>
              <a:t>usion</a:t>
            </a:r>
            <a:endParaRPr lang="en-US" dirty="0" smtClean="0">
              <a:latin typeface="Comic Sans MS" pitchFamily="66" charset="0"/>
            </a:endParaRPr>
          </a:p>
        </p:txBody>
      </p:sp>
      <p:sp>
        <p:nvSpPr>
          <p:cNvPr id="5125" name="Slide Number Placeholder 7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incexcI</a:t>
            </a:r>
            <a:r>
              <a:rPr lang="en-US" dirty="0" smtClean="0"/>
              <a:t>.</a:t>
            </a:r>
            <a:fld id="{440333D2-3154-4D4B-AAB9-AB5679BA8A30}" type="slidenum">
              <a:rPr lang="en-US" smtClean="0"/>
              <a:pPr/>
              <a:t>6</a:t>
            </a:fld>
            <a:endParaRPr lang="en-US" dirty="0" smtClean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4928959"/>
              </p:ext>
            </p:extLst>
          </p:nvPr>
        </p:nvGraphicFramePr>
        <p:xfrm>
          <a:off x="457200" y="3200400"/>
          <a:ext cx="8229600" cy="213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762" name="Equation" r:id="rId4" imgW="2057400" imgH="533400" progId="Equation.DSMT4">
                  <p:embed/>
                </p:oleObj>
              </mc:Choice>
              <mc:Fallback>
                <p:oleObj name="Equation" r:id="rId4" imgW="2057400" imgH="533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57200" y="3200400"/>
                        <a:ext cx="8229600" cy="2133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1540511"/>
              </p:ext>
            </p:extLst>
          </p:nvPr>
        </p:nvGraphicFramePr>
        <p:xfrm>
          <a:off x="217488" y="1687512"/>
          <a:ext cx="6877050" cy="1360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763" name="Equation" r:id="rId6" imgW="1346200" imgH="266700" progId="Equation.DSMT4">
                  <p:embed/>
                </p:oleObj>
              </mc:Choice>
              <mc:Fallback>
                <p:oleObj name="Equation" r:id="rId6" imgW="1346200" imgH="266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488" y="1687512"/>
                        <a:ext cx="6877050" cy="1360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03505488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22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8216839"/>
              </p:ext>
            </p:extLst>
          </p:nvPr>
        </p:nvGraphicFramePr>
        <p:xfrm>
          <a:off x="217488" y="1187450"/>
          <a:ext cx="6877050" cy="1360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5" name="Equation" r:id="rId4" imgW="1346200" imgH="266700" progId="Equation.DSMT4">
                  <p:embed/>
                </p:oleObj>
              </mc:Choice>
              <mc:Fallback>
                <p:oleObj name="Equation" r:id="rId4" imgW="1346200" imgH="2667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488" y="1187450"/>
                        <a:ext cx="6877050" cy="1360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139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2530121"/>
              </p:ext>
            </p:extLst>
          </p:nvPr>
        </p:nvGraphicFramePr>
        <p:xfrm>
          <a:off x="933450" y="2451100"/>
          <a:ext cx="7307263" cy="2493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6" name="Equation" r:id="rId6" imgW="1447800" imgH="495300" progId="Equation.DSMT4">
                  <p:embed/>
                </p:oleObj>
              </mc:Choice>
              <mc:Fallback>
                <p:oleObj name="Equation" r:id="rId6" imgW="1447800" imgH="4953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3450" y="2451100"/>
                        <a:ext cx="7307263" cy="2493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304800"/>
            <a:ext cx="6019800" cy="1143000"/>
          </a:xfrm>
        </p:spPr>
        <p:txBody>
          <a:bodyPr/>
          <a:lstStyle/>
          <a:p>
            <a:pPr eaLnBrk="1" hangingPunct="1"/>
            <a:r>
              <a:rPr lang="en-US" smtClean="0">
                <a:latin typeface="Comic Sans MS" pitchFamily="66" charset="0"/>
              </a:rPr>
              <a:t>Incl-Excl:“Obvious”?</a:t>
            </a:r>
          </a:p>
        </p:txBody>
      </p:sp>
      <p:sp>
        <p:nvSpPr>
          <p:cNvPr id="5125" name="Slide Number Placeholder 7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incexcI</a:t>
            </a:r>
            <a:r>
              <a:rPr lang="en-US" dirty="0" smtClean="0"/>
              <a:t>.</a:t>
            </a:r>
            <a:fld id="{440333D2-3154-4D4B-AAB9-AB5679BA8A30}" type="slidenum">
              <a:rPr lang="en-US" smtClean="0"/>
              <a:pPr/>
              <a:t>7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571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22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3597954"/>
              </p:ext>
            </p:extLst>
          </p:nvPr>
        </p:nvGraphicFramePr>
        <p:xfrm>
          <a:off x="563563" y="1133475"/>
          <a:ext cx="3178175" cy="2524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717" name="Equation" r:id="rId4" imgW="622300" imgH="495300" progId="Equation.DSMT4">
                  <p:embed/>
                </p:oleObj>
              </mc:Choice>
              <mc:Fallback>
                <p:oleObj name="Equation" r:id="rId4" imgW="622300" imgH="4953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563" y="1133475"/>
                        <a:ext cx="3178175" cy="2524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304800"/>
            <a:ext cx="6019800" cy="11430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Comic Sans MS" pitchFamily="66" charset="0"/>
              </a:rPr>
              <a:t>Inclusion-Excl</a:t>
            </a:r>
            <a:r>
              <a:rPr lang="en-US" dirty="0" smtClean="0"/>
              <a:t>usion</a:t>
            </a:r>
            <a:endParaRPr lang="en-US" dirty="0" smtClean="0">
              <a:latin typeface="Comic Sans MS" pitchFamily="66" charset="0"/>
            </a:endParaRPr>
          </a:p>
        </p:txBody>
      </p:sp>
      <p:sp>
        <p:nvSpPr>
          <p:cNvPr id="5125" name="Slide Number Placeholder 7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incexcI</a:t>
            </a:r>
            <a:r>
              <a:rPr lang="en-US" dirty="0" smtClean="0"/>
              <a:t>.</a:t>
            </a:r>
            <a:fld id="{440333D2-3154-4D4B-AAB9-AB5679BA8A30}" type="slidenum">
              <a:rPr lang="en-US" smtClean="0"/>
              <a:pPr/>
              <a:t>8</a:t>
            </a:fld>
            <a:endParaRPr lang="en-US" dirty="0" smtClean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1708770"/>
              </p:ext>
            </p:extLst>
          </p:nvPr>
        </p:nvGraphicFramePr>
        <p:xfrm>
          <a:off x="304800" y="3733800"/>
          <a:ext cx="8534400" cy="213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718" name="Equation" r:id="rId6" imgW="2133600" imgH="533400" progId="Equation.DSMT4">
                  <p:embed/>
                </p:oleObj>
              </mc:Choice>
              <mc:Fallback>
                <p:oleObj name="Equation" r:id="rId6" imgW="2133600" imgH="533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04800" y="3733800"/>
                        <a:ext cx="8534400" cy="2133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22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2641182"/>
              </p:ext>
            </p:extLst>
          </p:nvPr>
        </p:nvGraphicFramePr>
        <p:xfrm>
          <a:off x="563563" y="1133475"/>
          <a:ext cx="3178175" cy="2524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738" name="Equation" r:id="rId4" imgW="622300" imgH="495300" progId="Equation.DSMT4">
                  <p:embed/>
                </p:oleObj>
              </mc:Choice>
              <mc:Fallback>
                <p:oleObj name="Equation" r:id="rId4" imgW="622300" imgH="495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563" y="1133475"/>
                        <a:ext cx="3178175" cy="2524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139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1612902"/>
              </p:ext>
            </p:extLst>
          </p:nvPr>
        </p:nvGraphicFramePr>
        <p:xfrm>
          <a:off x="1758950" y="3111500"/>
          <a:ext cx="6538913" cy="2493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739" name="Equation" r:id="rId6" imgW="1295400" imgH="495300" progId="Equation.DSMT4">
                  <p:embed/>
                </p:oleObj>
              </mc:Choice>
              <mc:Fallback>
                <p:oleObj name="Equation" r:id="rId6" imgW="1295400" imgH="495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8950" y="3111500"/>
                        <a:ext cx="6538913" cy="2493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304800"/>
            <a:ext cx="6019800" cy="11430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Comic Sans MS" pitchFamily="66" charset="0"/>
              </a:rPr>
              <a:t>Inclusion-Excl</a:t>
            </a:r>
            <a:r>
              <a:rPr lang="en-US" dirty="0" smtClean="0"/>
              <a:t>usion</a:t>
            </a:r>
            <a:endParaRPr lang="en-US" dirty="0" smtClean="0">
              <a:latin typeface="Comic Sans MS" pitchFamily="66" charset="0"/>
            </a:endParaRPr>
          </a:p>
        </p:txBody>
      </p:sp>
      <p:sp>
        <p:nvSpPr>
          <p:cNvPr id="5125" name="Slide Number Placeholder 7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incexcI</a:t>
            </a:r>
            <a:r>
              <a:rPr lang="en-US" dirty="0" smtClean="0"/>
              <a:t>.</a:t>
            </a:r>
            <a:fld id="{440333D2-3154-4D4B-AAB9-AB5679BA8A30}" type="slidenum">
              <a:rPr lang="en-US" smtClean="0"/>
              <a:pPr/>
              <a:t>9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00464621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AMSFONTS" val="False"/>
  <p:tag name="USEBOLDAMS" val="False"/>
  <p:tag name="TEX2PS" val="latex %.tex; dvips -D 300 -o %.ps %.dvi"/>
  <p:tag name="TEX2PSBATCH" val="latex --interaction=nonstopmode %.tex; dvips -D 300 -o %.ps %.dvi"/>
  <p:tag name="DEFAULTMAGNIFICATION" val="1.5"/>
  <p:tag name="DEFAULTDISPLAYSOURCE" val="\documentclass{slides}\pagestyle{empty}&#10;\input{c:/latex-macros/texpoint.sty}&#10;&#10;\begin{document}&#10;\[&#10;&#10;\]&#10;\end{document}"/>
  <p:tag name="EMBEDFONTS" val="0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8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Comic Sans MS" pitchFamily="66" charset="0"/>
          </a:defRPr>
        </a:defPPr>
      </a:lstStyle>
    </a:tx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9892</TotalTime>
  <Words>293</Words>
  <Application>Microsoft Macintosh PowerPoint</Application>
  <PresentationFormat>On-screen Show (4:3)</PresentationFormat>
  <Paragraphs>91</Paragraphs>
  <Slides>18</Slides>
  <Notes>18</Notes>
  <HiddenSlides>4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6.042 Lecture Template</vt:lpstr>
      <vt:lpstr>Equation</vt:lpstr>
      <vt:lpstr>MathType 6.0 Equation</vt:lpstr>
      <vt:lpstr>PowerPoint Presentation</vt:lpstr>
      <vt:lpstr>Sum Rule</vt:lpstr>
      <vt:lpstr>Sum Rule</vt:lpstr>
      <vt:lpstr>Inclusion-Exclusion</vt:lpstr>
      <vt:lpstr>Inclusion-Exclusion (3 Sets)</vt:lpstr>
      <vt:lpstr>Inclusion-Exclusion</vt:lpstr>
      <vt:lpstr>Incl-Excl:“Obvious”?</vt:lpstr>
      <vt:lpstr>Inclusion-Exclusion</vt:lpstr>
      <vt:lpstr>Inclusion-Exclusion</vt:lpstr>
      <vt:lpstr>Incl-Excl Formula: Proofs</vt:lpstr>
      <vt:lpstr>Binomial Counting proof</vt:lpstr>
      <vt:lpstr>Binomial Counting proof</vt:lpstr>
      <vt:lpstr>Binomial Counting proof</vt:lpstr>
      <vt:lpstr>Binomial Counting proof</vt:lpstr>
      <vt:lpstr>Binomial Counting proof</vt:lpstr>
      <vt:lpstr>Binomial Counting proof</vt:lpstr>
      <vt:lpstr>Binomial Counting proof</vt:lpstr>
      <vt:lpstr>Binomial Counting proof</vt:lpstr>
    </vt:vector>
  </TitlesOfParts>
  <Company>toc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</dc:creator>
  <cp:lastModifiedBy>Albert R Meyer</cp:lastModifiedBy>
  <cp:revision>1735</cp:revision>
  <cp:lastPrinted>2012-04-20T12:04:58Z</cp:lastPrinted>
  <dcterms:created xsi:type="dcterms:W3CDTF">2011-04-15T20:23:54Z</dcterms:created>
  <dcterms:modified xsi:type="dcterms:W3CDTF">2013-04-21T02:52:01Z</dcterms:modified>
</cp:coreProperties>
</file>